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6" r:id="rId1"/>
  </p:sldMasterIdLst>
  <p:notesMasterIdLst>
    <p:notesMasterId r:id="rId52"/>
  </p:notesMasterIdLst>
  <p:sldIdLst>
    <p:sldId id="256" r:id="rId2"/>
    <p:sldId id="602" r:id="rId3"/>
    <p:sldId id="619" r:id="rId4"/>
    <p:sldId id="603" r:id="rId5"/>
    <p:sldId id="604" r:id="rId6"/>
    <p:sldId id="668" r:id="rId7"/>
    <p:sldId id="605" r:id="rId8"/>
    <p:sldId id="606" r:id="rId9"/>
    <p:sldId id="607" r:id="rId10"/>
    <p:sldId id="621" r:id="rId11"/>
    <p:sldId id="609" r:id="rId12"/>
    <p:sldId id="620" r:id="rId13"/>
    <p:sldId id="622" r:id="rId14"/>
    <p:sldId id="625" r:id="rId15"/>
    <p:sldId id="624" r:id="rId16"/>
    <p:sldId id="628" r:id="rId17"/>
    <p:sldId id="630" r:id="rId18"/>
    <p:sldId id="631" r:id="rId19"/>
    <p:sldId id="632" r:id="rId20"/>
    <p:sldId id="634" r:id="rId21"/>
    <p:sldId id="635" r:id="rId22"/>
    <p:sldId id="637" r:id="rId23"/>
    <p:sldId id="638" r:id="rId24"/>
    <p:sldId id="639" r:id="rId25"/>
    <p:sldId id="640" r:id="rId26"/>
    <p:sldId id="636" r:id="rId27"/>
    <p:sldId id="641" r:id="rId28"/>
    <p:sldId id="633" r:id="rId29"/>
    <p:sldId id="643" r:id="rId30"/>
    <p:sldId id="644" r:id="rId31"/>
    <p:sldId id="645" r:id="rId32"/>
    <p:sldId id="646" r:id="rId33"/>
    <p:sldId id="647" r:id="rId34"/>
    <p:sldId id="649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8" r:id="rId43"/>
    <p:sldId id="659" r:id="rId44"/>
    <p:sldId id="660" r:id="rId45"/>
    <p:sldId id="663" r:id="rId46"/>
    <p:sldId id="661" r:id="rId47"/>
    <p:sldId id="667" r:id="rId48"/>
    <p:sldId id="664" r:id="rId49"/>
    <p:sldId id="665" r:id="rId50"/>
    <p:sldId id="66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F081081-37CC-4949-95B2-209D17708FEA}">
          <p14:sldIdLst>
            <p14:sldId id="256"/>
            <p14:sldId id="602"/>
            <p14:sldId id="619"/>
            <p14:sldId id="603"/>
            <p14:sldId id="604"/>
            <p14:sldId id="668"/>
            <p14:sldId id="605"/>
            <p14:sldId id="606"/>
            <p14:sldId id="607"/>
            <p14:sldId id="621"/>
            <p14:sldId id="609"/>
          </p14:sldIdLst>
        </p14:section>
        <p14:section name="Recap of BCM" id="{375DD714-B81A-5D47-97A0-344506663C78}">
          <p14:sldIdLst>
            <p14:sldId id="620"/>
            <p14:sldId id="622"/>
            <p14:sldId id="625"/>
            <p14:sldId id="624"/>
            <p14:sldId id="628"/>
            <p14:sldId id="630"/>
            <p14:sldId id="631"/>
            <p14:sldId id="632"/>
            <p14:sldId id="634"/>
            <p14:sldId id="635"/>
            <p14:sldId id="637"/>
            <p14:sldId id="638"/>
            <p14:sldId id="639"/>
            <p14:sldId id="640"/>
            <p14:sldId id="636"/>
            <p14:sldId id="641"/>
          </p14:sldIdLst>
        </p14:section>
        <p14:section name="Construction of Pseudorandom Hash" id="{1FB2AB19-17E4-D84C-B0E1-5FAD38686B91}">
          <p14:sldIdLst>
            <p14:sldId id="633"/>
            <p14:sldId id="643"/>
            <p14:sldId id="644"/>
            <p14:sldId id="645"/>
            <p14:sldId id="646"/>
            <p14:sldId id="647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8"/>
            <p14:sldId id="659"/>
            <p14:sldId id="660"/>
            <p14:sldId id="663"/>
            <p14:sldId id="661"/>
            <p14:sldId id="667"/>
            <p14:sldId id="664"/>
            <p14:sldId id="665"/>
            <p14:sldId id="6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7E"/>
    <a:srgbClr val="FFFFFF"/>
    <a:srgbClr val="A54C0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1" autoAdjust="0"/>
    <p:restoredTop sz="96081" autoAdjust="0"/>
  </p:normalViewPr>
  <p:slideViewPr>
    <p:cSldViewPr>
      <p:cViewPr varScale="1">
        <p:scale>
          <a:sx n="88" d="100"/>
          <a:sy n="88" d="100"/>
        </p:scale>
        <p:origin x="184" y="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7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3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0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05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6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2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3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4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6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7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2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8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0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556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5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4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3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7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5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05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2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2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0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23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9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2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4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50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5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9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166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27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8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BABC5-7363-4141-A885-7D92EE9DB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8.png"/><Relationship Id="rId3" Type="http://schemas.openxmlformats.org/officeDocument/2006/relationships/image" Target="../media/image96.png"/><Relationship Id="rId7" Type="http://schemas.openxmlformats.org/officeDocument/2006/relationships/image" Target="../media/image116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08.png"/><Relationship Id="rId5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114.png"/><Relationship Id="rId9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20.png"/><Relationship Id="rId3" Type="http://schemas.openxmlformats.org/officeDocument/2006/relationships/image" Target="../media/image96.png"/><Relationship Id="rId7" Type="http://schemas.openxmlformats.org/officeDocument/2006/relationships/image" Target="../media/image116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08.png"/><Relationship Id="rId5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114.png"/><Relationship Id="rId9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93" y="764704"/>
            <a:ext cx="11784632" cy="1368152"/>
          </a:xfrm>
        </p:spPr>
        <p:txBody>
          <a:bodyPr>
            <a:noAutofit/>
          </a:bodyPr>
          <a:lstStyle/>
          <a:p>
            <a:r>
              <a:rPr lang="en-US" altLang="zh-CN" sz="44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Truly Low-Space Element Distinctness and Subset Sum via Pseudorandom Hash Functions</a:t>
            </a:r>
            <a:endParaRPr lang="en-US" sz="4400" b="1" i="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A9F3BED-3287-778C-59B5-71D027F29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59" y="2276872"/>
            <a:ext cx="8524281" cy="2575166"/>
          </a:xfrm>
          <a:prstGeom prst="rect">
            <a:avLst/>
          </a:prstGeom>
        </p:spPr>
      </p:pic>
      <p:pic>
        <p:nvPicPr>
          <p:cNvPr id="1026" name="Picture 2" descr="Hongxun Wu">
            <a:extLst>
              <a:ext uri="{FF2B5EF4-FFF2-40B4-BE49-F238E27FC236}">
                <a16:creationId xmlns:a16="http://schemas.microsoft.com/office/drawing/2014/main" id="{A11C7ADE-B115-38E0-A43D-A6D0A9D20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3" y="2640741"/>
            <a:ext cx="1512168" cy="14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6B12CEB-A5F8-F89A-9460-10F70CFEC11A}"/>
              </a:ext>
            </a:extLst>
          </p:cNvPr>
          <p:cNvSpPr txBox="1"/>
          <p:nvPr/>
        </p:nvSpPr>
        <p:spPr>
          <a:xfrm>
            <a:off x="4439816" y="4552622"/>
            <a:ext cx="67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MIT</a:t>
            </a:r>
            <a:endParaRPr kumimoji="1"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7C6F9D-F3DE-0920-C318-66ED8BF305A7}"/>
              </a:ext>
            </a:extLst>
          </p:cNvPr>
          <p:cNvSpPr txBox="1"/>
          <p:nvPr/>
        </p:nvSpPr>
        <p:spPr>
          <a:xfrm>
            <a:off x="6401814" y="4552622"/>
            <a:ext cx="67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MIT</a:t>
            </a:r>
            <a:endParaRPr kumimoji="1"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E76566-832A-D7AF-E6A0-02DE11F1A399}"/>
              </a:ext>
            </a:extLst>
          </p:cNvPr>
          <p:cNvSpPr txBox="1"/>
          <p:nvPr/>
        </p:nvSpPr>
        <p:spPr>
          <a:xfrm>
            <a:off x="2059579" y="4534389"/>
            <a:ext cx="168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UC Berkeley</a:t>
            </a:r>
            <a:endParaRPr kumimoji="1"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D4CA34-4DF4-3AAB-0D29-9A84CE1953BA}"/>
              </a:ext>
            </a:extLst>
          </p:cNvPr>
          <p:cNvSpPr txBox="1"/>
          <p:nvPr/>
        </p:nvSpPr>
        <p:spPr>
          <a:xfrm>
            <a:off x="8229237" y="451678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UC Berkeley</a:t>
            </a:r>
            <a:endParaRPr kumimoji="1"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58C48A-D039-5579-D001-839EA109E114}"/>
              </a:ext>
            </a:extLst>
          </p:cNvPr>
          <p:cNvSpPr txBox="1"/>
          <p:nvPr/>
        </p:nvSpPr>
        <p:spPr>
          <a:xfrm>
            <a:off x="7464152" y="5677797"/>
            <a:ext cx="395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Some figures are from </a:t>
            </a:r>
            <a:r>
              <a:rPr kumimoji="1" lang="en-US" altLang="zh-CN" sz="2400" dirty="0" err="1"/>
              <a:t>Hongxun’s</a:t>
            </a:r>
            <a:r>
              <a:rPr kumimoji="1" lang="en-US" altLang="zh-CN" sz="2400" dirty="0"/>
              <a:t> previous slides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Our Results III: </a:t>
            </a:r>
            <a:r>
              <a:rPr lang="en-US" altLang="zh-CN" sz="3200" b="1" spc="-30" dirty="0">
                <a:latin typeface="+mn-lt"/>
                <a:cs typeface="Microsoft Sans Serif"/>
              </a:rPr>
              <a:t>Subset sum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B4314D-90C9-ABBA-F481-C4753730DDCE}"/>
              </a:ext>
            </a:extLst>
          </p:cNvPr>
          <p:cNvSpPr txBox="1"/>
          <p:nvPr/>
        </p:nvSpPr>
        <p:spPr>
          <a:xfrm>
            <a:off x="2399420" y="1437804"/>
            <a:ext cx="7848872" cy="83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68580">
              <a:lnSpc>
                <a:spcPct val="102600"/>
              </a:lnSpc>
              <a:spcBef>
                <a:spcPts val="55"/>
              </a:spcBef>
            </a:pPr>
            <a:r>
              <a:rPr lang="en-US" altLang="zh-CN" sz="2400" b="1" spc="-60" dirty="0">
                <a:latin typeface="+mn-lt"/>
                <a:cs typeface="Microsoft Sans Serif"/>
              </a:rPr>
              <a:t>Subset</a:t>
            </a:r>
            <a:r>
              <a:rPr lang="en-US" altLang="zh-CN" sz="2400" b="1" spc="-15" dirty="0">
                <a:latin typeface="+mn-lt"/>
                <a:cs typeface="Microsoft Sans Serif"/>
              </a:rPr>
              <a:t> </a:t>
            </a:r>
            <a:r>
              <a:rPr lang="en-US" altLang="zh-CN" sz="2400" b="1" spc="-25" dirty="0">
                <a:latin typeface="+mn-lt"/>
                <a:cs typeface="Microsoft Sans Serif"/>
              </a:rPr>
              <a:t>Sum</a:t>
            </a:r>
            <a:r>
              <a:rPr lang="en-US" altLang="zh-CN" sz="2400" spc="-25" dirty="0">
                <a:latin typeface="+mn-lt"/>
                <a:cs typeface="Microsoft Sans Serif"/>
              </a:rPr>
              <a:t>: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spc="-65" dirty="0">
                <a:latin typeface="+mn-lt"/>
                <a:cs typeface="Microsoft Sans Serif"/>
              </a:rPr>
              <a:t>Given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i="1" dirty="0">
                <a:latin typeface="+mn-lt"/>
                <a:cs typeface="Arial"/>
              </a:rPr>
              <a:t>n</a:t>
            </a:r>
            <a:r>
              <a:rPr lang="en-US" altLang="zh-CN" sz="2400" i="1" spc="20" dirty="0">
                <a:latin typeface="+mn-lt"/>
                <a:cs typeface="Arial"/>
              </a:rPr>
              <a:t> </a:t>
            </a:r>
            <a:r>
              <a:rPr lang="en-US" altLang="zh-CN" sz="2400" spc="-50" dirty="0">
                <a:latin typeface="+mn-lt"/>
                <a:cs typeface="Microsoft Sans Serif"/>
              </a:rPr>
              <a:t>integers</a:t>
            </a:r>
            <a:r>
              <a:rPr lang="en-US" altLang="zh-CN" sz="2400" spc="20" dirty="0">
                <a:latin typeface="+mn-lt"/>
                <a:cs typeface="Microsoft Sans Serif"/>
              </a:rPr>
              <a:t> </a:t>
            </a:r>
            <a:r>
              <a:rPr lang="en-US" altLang="zh-CN" sz="2400" i="1" spc="-65" dirty="0">
                <a:latin typeface="+mn-lt"/>
                <a:cs typeface="Arial"/>
              </a:rPr>
              <a:t>a</a:t>
            </a:r>
            <a:r>
              <a:rPr lang="en-US" altLang="zh-CN" sz="2400" spc="-97" baseline="-10416" dirty="0">
                <a:latin typeface="+mn-lt"/>
                <a:cs typeface="Arial"/>
              </a:rPr>
              <a:t>1</a:t>
            </a:r>
            <a:r>
              <a:rPr lang="en-US" altLang="zh-CN" sz="2400" i="1" spc="-65" dirty="0">
                <a:latin typeface="+mn-lt"/>
                <a:cs typeface="Verdana"/>
              </a:rPr>
              <a:t>,</a:t>
            </a:r>
            <a:r>
              <a:rPr lang="en-US" altLang="zh-CN" sz="2400" i="1" spc="-204" dirty="0">
                <a:latin typeface="+mn-lt"/>
                <a:cs typeface="Verdana"/>
              </a:rPr>
              <a:t> </a:t>
            </a:r>
            <a:r>
              <a:rPr lang="en-US" altLang="zh-CN" sz="2400" i="1" spc="-65" dirty="0">
                <a:latin typeface="+mn-lt"/>
                <a:cs typeface="Arial"/>
              </a:rPr>
              <a:t>a</a:t>
            </a:r>
            <a:r>
              <a:rPr lang="en-US" altLang="zh-CN" sz="2400" spc="-97" baseline="-10416" dirty="0">
                <a:latin typeface="+mn-lt"/>
                <a:cs typeface="Arial"/>
              </a:rPr>
              <a:t>2</a:t>
            </a:r>
            <a:r>
              <a:rPr lang="en-US" altLang="zh-CN" sz="2400" i="1" spc="-65" dirty="0">
                <a:latin typeface="+mn-lt"/>
                <a:cs typeface="Verdana"/>
              </a:rPr>
              <a:t>,</a:t>
            </a:r>
            <a:r>
              <a:rPr lang="en-US" altLang="zh-CN" sz="2400" i="1" spc="-204" dirty="0">
                <a:latin typeface="+mn-lt"/>
                <a:cs typeface="Verdana"/>
              </a:rPr>
              <a:t> </a:t>
            </a:r>
            <a:r>
              <a:rPr lang="en-US" altLang="zh-CN" sz="2400" i="1" spc="-110" dirty="0">
                <a:latin typeface="+mn-lt"/>
                <a:cs typeface="Verdana"/>
              </a:rPr>
              <a:t>.</a:t>
            </a:r>
            <a:r>
              <a:rPr lang="en-US" altLang="zh-CN" sz="2400" i="1" spc="-204" dirty="0">
                <a:latin typeface="+mn-lt"/>
                <a:cs typeface="Verdana"/>
              </a:rPr>
              <a:t> </a:t>
            </a:r>
            <a:r>
              <a:rPr lang="en-US" altLang="zh-CN" sz="2400" i="1" spc="-110" dirty="0">
                <a:latin typeface="+mn-lt"/>
                <a:cs typeface="Verdana"/>
              </a:rPr>
              <a:t>.</a:t>
            </a:r>
            <a:r>
              <a:rPr lang="en-US" altLang="zh-CN" sz="2400" i="1" spc="-204" dirty="0">
                <a:latin typeface="+mn-lt"/>
                <a:cs typeface="Verdana"/>
              </a:rPr>
              <a:t> </a:t>
            </a:r>
            <a:r>
              <a:rPr lang="en-US" altLang="zh-CN" sz="2400" i="1" spc="-110" dirty="0">
                <a:latin typeface="+mn-lt"/>
                <a:cs typeface="Verdana"/>
              </a:rPr>
              <a:t>.</a:t>
            </a:r>
            <a:r>
              <a:rPr lang="en-US" altLang="zh-CN" sz="2400" i="1" spc="-204" dirty="0">
                <a:latin typeface="+mn-lt"/>
                <a:cs typeface="Verdana"/>
              </a:rPr>
              <a:t> </a:t>
            </a:r>
            <a:r>
              <a:rPr lang="en-US" altLang="zh-CN" sz="2400" i="1" spc="-110" dirty="0">
                <a:latin typeface="+mn-lt"/>
                <a:cs typeface="Verdana"/>
              </a:rPr>
              <a:t>,</a:t>
            </a:r>
            <a:r>
              <a:rPr lang="en-US" altLang="zh-CN" sz="2400" i="1" spc="-204" dirty="0">
                <a:latin typeface="+mn-lt"/>
                <a:cs typeface="Verdana"/>
              </a:rPr>
              <a:t> </a:t>
            </a:r>
            <a:r>
              <a:rPr lang="en-US" altLang="zh-CN" sz="2400" i="1" dirty="0">
                <a:latin typeface="+mn-lt"/>
                <a:cs typeface="Arial"/>
              </a:rPr>
              <a:t>a</a:t>
            </a:r>
            <a:r>
              <a:rPr lang="en-US" altLang="zh-CN" sz="2400" i="1" baseline="-10416" dirty="0">
                <a:latin typeface="+mn-lt"/>
                <a:cs typeface="Arial"/>
              </a:rPr>
              <a:t>n</a:t>
            </a:r>
            <a:r>
              <a:rPr lang="en-US" altLang="zh-CN" sz="2400" i="1" spc="202" baseline="-10416" dirty="0">
                <a:latin typeface="+mn-lt"/>
                <a:cs typeface="Arial"/>
              </a:rPr>
              <a:t> </a:t>
            </a:r>
            <a:r>
              <a:rPr lang="en-US" altLang="zh-CN" sz="2400" spc="-30" dirty="0">
                <a:latin typeface="+mn-lt"/>
                <a:cs typeface="Microsoft Sans Serif"/>
              </a:rPr>
              <a:t>and</a:t>
            </a:r>
            <a:r>
              <a:rPr lang="en-US" altLang="zh-CN" sz="2400" spc="20" dirty="0">
                <a:latin typeface="+mn-lt"/>
                <a:cs typeface="Microsoft Sans Serif"/>
              </a:rPr>
              <a:t> </a:t>
            </a:r>
            <a:r>
              <a:rPr lang="en-US" altLang="zh-CN" sz="2400" spc="-10" dirty="0">
                <a:latin typeface="+mn-lt"/>
                <a:cs typeface="Microsoft Sans Serif"/>
              </a:rPr>
              <a:t>target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i="1" spc="80" dirty="0">
                <a:latin typeface="+mn-lt"/>
                <a:cs typeface="Arial"/>
              </a:rPr>
              <a:t>t</a:t>
            </a:r>
            <a:r>
              <a:rPr lang="en-US" altLang="zh-CN" sz="2400" spc="80" dirty="0">
                <a:latin typeface="+mn-lt"/>
                <a:cs typeface="Microsoft Sans Serif"/>
              </a:rPr>
              <a:t>,</a:t>
            </a:r>
            <a:r>
              <a:rPr lang="en-US" altLang="zh-CN" sz="2400" spc="20" dirty="0">
                <a:latin typeface="+mn-lt"/>
                <a:cs typeface="Microsoft Sans Serif"/>
              </a:rPr>
              <a:t> </a:t>
            </a:r>
            <a:r>
              <a:rPr lang="en-US" altLang="zh-CN" sz="2400" spc="-70" dirty="0">
                <a:latin typeface="+mn-lt"/>
                <a:cs typeface="Microsoft Sans Serif"/>
              </a:rPr>
              <a:t>decide</a:t>
            </a:r>
            <a:r>
              <a:rPr lang="en-US" altLang="zh-CN" sz="2400" spc="20" dirty="0">
                <a:latin typeface="+mn-lt"/>
                <a:cs typeface="Microsoft Sans Serif"/>
              </a:rPr>
              <a:t> </a:t>
            </a:r>
            <a:r>
              <a:rPr lang="en-US" altLang="zh-CN" sz="2400" spc="-35" dirty="0">
                <a:latin typeface="+mn-lt"/>
                <a:cs typeface="Microsoft Sans Serif"/>
              </a:rPr>
              <a:t>whether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spc="-50" dirty="0">
                <a:latin typeface="+mn-lt"/>
                <a:cs typeface="Microsoft Sans Serif"/>
              </a:rPr>
              <a:t>a </a:t>
            </a:r>
            <a:r>
              <a:rPr lang="en-US" altLang="zh-CN" sz="2400" spc="-65" dirty="0">
                <a:latin typeface="+mn-lt"/>
                <a:cs typeface="Microsoft Sans Serif"/>
              </a:rPr>
              <a:t>subset</a:t>
            </a:r>
            <a:r>
              <a:rPr lang="en-US" altLang="zh-CN" sz="2400" spc="10" dirty="0">
                <a:latin typeface="+mn-lt"/>
                <a:cs typeface="Microsoft Sans Serif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of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spc="-10" dirty="0">
                <a:latin typeface="+mn-lt"/>
                <a:cs typeface="Microsoft Sans Serif"/>
              </a:rPr>
              <a:t>them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spc="-60" dirty="0">
                <a:latin typeface="+mn-lt"/>
                <a:cs typeface="Microsoft Sans Serif"/>
              </a:rPr>
              <a:t>sum</a:t>
            </a:r>
            <a:r>
              <a:rPr lang="en-US" altLang="zh-CN" sz="2400" spc="10" dirty="0">
                <a:latin typeface="+mn-lt"/>
                <a:cs typeface="Microsoft Sans Serif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up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to</a:t>
            </a:r>
            <a:r>
              <a:rPr lang="en-US" altLang="zh-CN" sz="2400" spc="15" dirty="0">
                <a:latin typeface="+mn-lt"/>
                <a:cs typeface="Microsoft Sans Serif"/>
              </a:rPr>
              <a:t> </a:t>
            </a:r>
            <a:r>
              <a:rPr lang="en-US" altLang="zh-CN" sz="2400" i="1" spc="55" dirty="0">
                <a:latin typeface="+mn-lt"/>
                <a:cs typeface="Arial"/>
              </a:rPr>
              <a:t>t</a:t>
            </a:r>
            <a:r>
              <a:rPr lang="en-US" altLang="zh-CN" sz="2400" spc="55" dirty="0">
                <a:latin typeface="+mn-lt"/>
                <a:cs typeface="Microsoft Sans Serif"/>
              </a:rPr>
              <a:t>.</a:t>
            </a:r>
            <a:endParaRPr lang="en-US" altLang="zh-CN" sz="2400" dirty="0">
              <a:latin typeface="+mn-lt"/>
              <a:cs typeface="Microsoft Sans Serif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DD44BF-89DF-92A0-7F2A-97D5C79A1A57}"/>
              </a:ext>
            </a:extLst>
          </p:cNvPr>
          <p:cNvSpPr txBox="1"/>
          <p:nvPr/>
        </p:nvSpPr>
        <p:spPr>
          <a:xfrm>
            <a:off x="2135560" y="2925913"/>
            <a:ext cx="8905328" cy="124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>
              <a:lnSpc>
                <a:spcPct val="100000"/>
              </a:lnSpc>
              <a:spcBef>
                <a:spcPts val="785"/>
              </a:spcBef>
            </a:pPr>
            <a:r>
              <a:rPr lang="en-US" altLang="zh-CN" sz="2400" b="1" spc="-70" dirty="0">
                <a:latin typeface="+mn-lt"/>
                <a:cs typeface="Tahoma"/>
              </a:rPr>
              <a:t>Low-</a:t>
            </a:r>
            <a:r>
              <a:rPr lang="en-US" altLang="zh-CN" sz="2400" b="1" spc="-75" dirty="0">
                <a:latin typeface="+mn-lt"/>
                <a:cs typeface="Tahoma"/>
              </a:rPr>
              <a:t>space</a:t>
            </a:r>
            <a:r>
              <a:rPr lang="en-US" altLang="zh-CN" sz="2400" b="1" spc="-15" dirty="0">
                <a:latin typeface="+mn-lt"/>
                <a:cs typeface="Tahoma"/>
              </a:rPr>
              <a:t> </a:t>
            </a:r>
            <a:r>
              <a:rPr lang="en-US" altLang="zh-CN" sz="2400" b="1" spc="-60" dirty="0">
                <a:latin typeface="+mn-lt"/>
                <a:cs typeface="Tahoma"/>
              </a:rPr>
              <a:t>Subset</a:t>
            </a:r>
            <a:r>
              <a:rPr lang="en-US" altLang="zh-CN" sz="2400" b="1" spc="-10" dirty="0">
                <a:latin typeface="+mn-lt"/>
                <a:cs typeface="Tahoma"/>
              </a:rPr>
              <a:t> </a:t>
            </a:r>
            <a:r>
              <a:rPr lang="en-US" altLang="zh-CN" sz="2400" b="1" spc="-45" dirty="0">
                <a:latin typeface="+mn-lt"/>
                <a:cs typeface="Tahoma"/>
              </a:rPr>
              <a:t>Sum</a:t>
            </a:r>
            <a:r>
              <a:rPr lang="en-US" altLang="zh-CN" sz="2400" b="1" spc="-15" dirty="0">
                <a:latin typeface="+mn-lt"/>
                <a:cs typeface="Tahoma"/>
              </a:rPr>
              <a:t> </a:t>
            </a:r>
            <a:r>
              <a:rPr lang="en-US" altLang="zh-CN" sz="2400" b="1" spc="-35" dirty="0">
                <a:latin typeface="+mn-lt"/>
                <a:cs typeface="Tahoma"/>
              </a:rPr>
              <a:t>(Bansal,</a:t>
            </a:r>
            <a:r>
              <a:rPr lang="en-US" altLang="zh-CN" sz="2400" b="1" spc="-5" dirty="0">
                <a:latin typeface="+mn-lt"/>
                <a:cs typeface="Tahoma"/>
              </a:rPr>
              <a:t> </a:t>
            </a:r>
            <a:r>
              <a:rPr lang="en-US" altLang="zh-CN" sz="2400" b="1" spc="-60" dirty="0">
                <a:latin typeface="+mn-lt"/>
                <a:cs typeface="Tahoma"/>
              </a:rPr>
              <a:t>Garg,</a:t>
            </a:r>
            <a:r>
              <a:rPr lang="en-US" altLang="zh-CN" sz="2400" b="1" spc="-10" dirty="0">
                <a:latin typeface="+mn-lt"/>
                <a:cs typeface="Tahoma"/>
              </a:rPr>
              <a:t> </a:t>
            </a:r>
            <a:r>
              <a:rPr lang="en-US" altLang="zh-CN" sz="2400" b="1" spc="-45" dirty="0" err="1">
                <a:latin typeface="+mn-lt"/>
                <a:cs typeface="Tahoma"/>
              </a:rPr>
              <a:t>Nederlof</a:t>
            </a:r>
            <a:r>
              <a:rPr lang="en-US" altLang="zh-CN" sz="2400" b="1" spc="-45" dirty="0">
                <a:latin typeface="+mn-lt"/>
                <a:cs typeface="Tahoma"/>
              </a:rPr>
              <a:t>,</a:t>
            </a:r>
            <a:r>
              <a:rPr lang="en-US" altLang="zh-CN" sz="2400" b="1" spc="-10" dirty="0">
                <a:latin typeface="+mn-lt"/>
                <a:cs typeface="Tahoma"/>
              </a:rPr>
              <a:t> </a:t>
            </a:r>
            <a:r>
              <a:rPr lang="en-US" altLang="zh-CN" sz="2400" b="1" spc="-60" dirty="0">
                <a:latin typeface="+mn-lt"/>
                <a:cs typeface="Tahoma"/>
              </a:rPr>
              <a:t>and</a:t>
            </a:r>
            <a:r>
              <a:rPr lang="en-US" altLang="zh-CN" sz="2400" b="1" spc="-5" dirty="0">
                <a:latin typeface="+mn-lt"/>
                <a:cs typeface="Tahoma"/>
              </a:rPr>
              <a:t> </a:t>
            </a:r>
            <a:r>
              <a:rPr lang="en-US" altLang="zh-CN" sz="2400" b="1" spc="-55" dirty="0">
                <a:latin typeface="+mn-lt"/>
                <a:cs typeface="Tahoma"/>
              </a:rPr>
              <a:t>Vyas,</a:t>
            </a:r>
            <a:r>
              <a:rPr lang="en-US" altLang="zh-CN" sz="2400" b="1" spc="-15" dirty="0">
                <a:latin typeface="+mn-lt"/>
                <a:cs typeface="Tahoma"/>
              </a:rPr>
              <a:t> </a:t>
            </a:r>
            <a:r>
              <a:rPr lang="en-US" altLang="zh-CN" sz="2400" b="1" spc="-10" dirty="0">
                <a:latin typeface="+mn-lt"/>
                <a:cs typeface="Tahoma"/>
              </a:rPr>
              <a:t>2017)</a:t>
            </a:r>
            <a:endParaRPr lang="en-US" altLang="zh-CN" sz="2400" b="1" dirty="0">
              <a:latin typeface="+mn-lt"/>
              <a:cs typeface="Tahoma"/>
            </a:endParaRPr>
          </a:p>
          <a:p>
            <a:pPr marL="76200" marR="144145">
              <a:lnSpc>
                <a:spcPct val="102600"/>
              </a:lnSpc>
              <a:spcBef>
                <a:spcPts val="330"/>
              </a:spcBef>
            </a:pPr>
            <a:r>
              <a:rPr lang="en-US" altLang="zh-CN" sz="2400" u="sng" spc="-55" dirty="0">
                <a:uFill>
                  <a:solidFill>
                    <a:srgbClr val="000000"/>
                  </a:solidFill>
                </a:uFill>
                <a:latin typeface="+mn-lt"/>
                <a:cs typeface="Microsoft Sans Serif"/>
              </a:rPr>
              <a:t>Assuming</a:t>
            </a:r>
            <a:r>
              <a:rPr lang="en-US" altLang="zh-CN" sz="2400" u="sng" spc="-20" dirty="0">
                <a:uFill>
                  <a:solidFill>
                    <a:srgbClr val="000000"/>
                  </a:solidFill>
                </a:uFill>
                <a:latin typeface="+mn-lt"/>
                <a:cs typeface="Microsoft Sans Serif"/>
              </a:rPr>
              <a:t> </a:t>
            </a:r>
            <a:r>
              <a:rPr lang="en-US" altLang="zh-CN" sz="2400" u="sng" dirty="0">
                <a:uFill>
                  <a:solidFill>
                    <a:srgbClr val="000000"/>
                  </a:solidFill>
                </a:uFill>
                <a:latin typeface="+mn-lt"/>
                <a:cs typeface="Microsoft Sans Serif"/>
              </a:rPr>
              <a:t>a</a:t>
            </a:r>
            <a:r>
              <a:rPr lang="en-US" altLang="zh-CN" sz="2400" u="sng" spc="-25" dirty="0">
                <a:uFill>
                  <a:solidFill>
                    <a:srgbClr val="000000"/>
                  </a:solidFill>
                </a:uFill>
                <a:latin typeface="+mn-lt"/>
                <a:cs typeface="Microsoft Sans Serif"/>
              </a:rPr>
              <a:t> </a:t>
            </a:r>
            <a:r>
              <a:rPr lang="en-US" altLang="zh-CN" sz="2400" i="1" u="sng" spc="-70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Random</a:t>
            </a:r>
            <a:r>
              <a:rPr lang="en-US" altLang="zh-CN" sz="2400" i="1" u="sng" spc="-5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 </a:t>
            </a:r>
            <a:r>
              <a:rPr lang="en-US" altLang="zh-CN" sz="2400" i="1" u="sng" spc="-30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Oracle</a:t>
            </a:r>
            <a:r>
              <a:rPr lang="en-US" altLang="zh-CN" sz="2400" spc="-30" dirty="0">
                <a:latin typeface="+mn-lt"/>
                <a:cs typeface="Microsoft Sans Serif"/>
              </a:rPr>
              <a:t>,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b="1" spc="-60" dirty="0">
                <a:latin typeface="+mn-lt"/>
                <a:cs typeface="Microsoft Sans Serif"/>
              </a:rPr>
              <a:t>Subset</a:t>
            </a:r>
            <a:r>
              <a:rPr lang="en-US" altLang="zh-CN" sz="2400" b="1" spc="-15" dirty="0">
                <a:latin typeface="+mn-lt"/>
                <a:cs typeface="Microsoft Sans Serif"/>
              </a:rPr>
              <a:t> </a:t>
            </a:r>
            <a:r>
              <a:rPr lang="en-US" altLang="zh-CN" sz="2400" b="1" spc="-55" dirty="0">
                <a:latin typeface="+mn-lt"/>
                <a:cs typeface="Microsoft Sans Serif"/>
              </a:rPr>
              <a:t>Sum</a:t>
            </a:r>
            <a:r>
              <a:rPr lang="en-US" altLang="zh-CN" sz="2400" b="1" spc="-10" dirty="0">
                <a:latin typeface="+mn-lt"/>
                <a:cs typeface="Microsoft Sans Serif"/>
              </a:rPr>
              <a:t> </a:t>
            </a:r>
            <a:r>
              <a:rPr lang="en-US" altLang="zh-CN" sz="2400" spc="-30" dirty="0">
                <a:latin typeface="+mn-lt"/>
                <a:cs typeface="Microsoft Sans Serif"/>
              </a:rPr>
              <a:t>and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b="1" spc="-50" dirty="0">
                <a:latin typeface="+mn-lt"/>
                <a:cs typeface="Microsoft Sans Serif"/>
              </a:rPr>
              <a:t>Knapsack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spc="-35" dirty="0">
                <a:latin typeface="+mn-lt"/>
                <a:cs typeface="Microsoft Sans Serif"/>
              </a:rPr>
              <a:t>can</a:t>
            </a:r>
            <a:r>
              <a:rPr lang="en-US" altLang="zh-CN" sz="2400" spc="-15" dirty="0">
                <a:latin typeface="+mn-lt"/>
                <a:cs typeface="Microsoft Sans Serif"/>
              </a:rPr>
              <a:t> </a:t>
            </a:r>
            <a:r>
              <a:rPr lang="en-US" altLang="zh-CN" sz="2400" spc="-20" dirty="0">
                <a:latin typeface="+mn-lt"/>
                <a:cs typeface="Microsoft Sans Serif"/>
              </a:rPr>
              <a:t>be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spc="-55" dirty="0">
                <a:latin typeface="+mn-lt"/>
                <a:cs typeface="Microsoft Sans Serif"/>
              </a:rPr>
              <a:t>solved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spc="-25" dirty="0">
                <a:latin typeface="+mn-lt"/>
                <a:cs typeface="Microsoft Sans Serif"/>
              </a:rPr>
              <a:t>by </a:t>
            </a:r>
            <a:r>
              <a:rPr lang="en-US" altLang="zh-CN" sz="2400" dirty="0">
                <a:latin typeface="+mn-lt"/>
                <a:cs typeface="Microsoft Sans Serif"/>
              </a:rPr>
              <a:t>a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Monte</a:t>
            </a:r>
            <a:r>
              <a:rPr lang="en-US" altLang="zh-CN" sz="2400" spc="-5" dirty="0">
                <a:latin typeface="+mn-lt"/>
                <a:cs typeface="Microsoft Sans Serif"/>
              </a:rPr>
              <a:t> </a:t>
            </a:r>
            <a:r>
              <a:rPr lang="en-US" altLang="zh-CN" sz="2400" spc="-45" dirty="0">
                <a:latin typeface="+mn-lt"/>
                <a:cs typeface="Microsoft Sans Serif"/>
              </a:rPr>
              <a:t>Carlo</a:t>
            </a:r>
            <a:r>
              <a:rPr lang="en-US" altLang="zh-CN" sz="2400" spc="-5" dirty="0">
                <a:latin typeface="+mn-lt"/>
                <a:cs typeface="Microsoft Sans Serif"/>
              </a:rPr>
              <a:t> </a:t>
            </a:r>
            <a:r>
              <a:rPr lang="en-US" altLang="zh-CN" sz="2400" spc="-25" dirty="0">
                <a:latin typeface="+mn-lt"/>
                <a:cs typeface="Microsoft Sans Serif"/>
              </a:rPr>
              <a:t>algorithm</a:t>
            </a:r>
            <a:r>
              <a:rPr lang="en-US" altLang="zh-CN" sz="2400" spc="-10" dirty="0">
                <a:latin typeface="+mn-lt"/>
                <a:cs typeface="Microsoft Sans Serif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in</a:t>
            </a:r>
            <a:r>
              <a:rPr lang="en-US" altLang="zh-CN" sz="2400" spc="-5" dirty="0">
                <a:latin typeface="+mn-lt"/>
                <a:cs typeface="Microsoft Sans Serif"/>
              </a:rPr>
              <a:t> </a:t>
            </a:r>
            <a:r>
              <a:rPr lang="en-US" altLang="zh-CN" sz="2400" b="1" spc="-10" dirty="0">
                <a:solidFill>
                  <a:srgbClr val="FF0000"/>
                </a:solidFill>
                <a:latin typeface="+mn-lt"/>
                <a:cs typeface="Microsoft Sans Serif"/>
              </a:rPr>
              <a:t>2</a:t>
            </a:r>
            <a:r>
              <a:rPr lang="en-US" altLang="zh-CN" sz="2400" b="1" spc="-15" baseline="27777" dirty="0">
                <a:solidFill>
                  <a:srgbClr val="FF0000"/>
                </a:solidFill>
                <a:latin typeface="+mn-lt"/>
                <a:cs typeface="Arial"/>
              </a:rPr>
              <a:t>0</a:t>
            </a:r>
            <a:r>
              <a:rPr lang="en-US" altLang="zh-CN" sz="2400" b="1" i="1" spc="-15" baseline="27777" dirty="0">
                <a:solidFill>
                  <a:srgbClr val="FF0000"/>
                </a:solidFill>
                <a:latin typeface="+mn-lt"/>
                <a:cs typeface="Verdana"/>
              </a:rPr>
              <a:t>.</a:t>
            </a:r>
            <a:r>
              <a:rPr lang="en-US" altLang="zh-CN" sz="2400" b="1" spc="-15" baseline="27777" dirty="0">
                <a:solidFill>
                  <a:srgbClr val="FF0000"/>
                </a:solidFill>
                <a:latin typeface="+mn-lt"/>
                <a:cs typeface="Arial"/>
              </a:rPr>
              <a:t>87</a:t>
            </a:r>
            <a:r>
              <a:rPr lang="en-US" altLang="zh-CN" sz="2400" b="1" i="1" spc="-15" baseline="27777" dirty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altLang="zh-CN" sz="2400" i="1" spc="165" baseline="27777" dirty="0">
                <a:latin typeface="+mn-lt"/>
                <a:cs typeface="Arial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time</a:t>
            </a:r>
            <a:r>
              <a:rPr lang="en-US" altLang="zh-CN" sz="2400" spc="-5" dirty="0">
                <a:latin typeface="+mn-lt"/>
                <a:cs typeface="Microsoft Sans Serif"/>
              </a:rPr>
              <a:t> </a:t>
            </a:r>
            <a:r>
              <a:rPr lang="en-US" altLang="zh-CN" sz="2400" dirty="0">
                <a:latin typeface="+mn-lt"/>
                <a:cs typeface="Microsoft Sans Serif"/>
              </a:rPr>
              <a:t>with</a:t>
            </a:r>
            <a:r>
              <a:rPr lang="en-US" altLang="zh-CN" sz="2400" spc="-5" dirty="0">
                <a:latin typeface="+mn-lt"/>
                <a:cs typeface="Microsoft Sans Serif"/>
              </a:rPr>
              <a:t> </a:t>
            </a:r>
            <a:r>
              <a:rPr lang="en-US" altLang="zh-CN" sz="2400" i="1" spc="-10" dirty="0">
                <a:latin typeface="+mn-lt"/>
                <a:cs typeface="Arial"/>
              </a:rPr>
              <a:t>O</a:t>
            </a:r>
            <a:r>
              <a:rPr lang="en-US" altLang="zh-CN" sz="2400" spc="-10" dirty="0">
                <a:latin typeface="+mn-lt"/>
                <a:cs typeface="Tahoma"/>
              </a:rPr>
              <a:t>(poly(</a:t>
            </a:r>
            <a:r>
              <a:rPr lang="en-US" altLang="zh-CN" sz="2400" i="1" spc="-10" dirty="0">
                <a:latin typeface="+mn-lt"/>
                <a:cs typeface="Arial"/>
              </a:rPr>
              <a:t>n</a:t>
            </a:r>
            <a:r>
              <a:rPr lang="en-US" altLang="zh-CN" sz="2400" spc="-10" dirty="0">
                <a:latin typeface="+mn-lt"/>
                <a:cs typeface="Tahoma"/>
              </a:rPr>
              <a:t>))</a:t>
            </a:r>
            <a:r>
              <a:rPr lang="en-US" altLang="zh-CN" sz="2400" spc="-55" dirty="0">
                <a:latin typeface="+mn-lt"/>
                <a:cs typeface="Tahoma"/>
              </a:rPr>
              <a:t> </a:t>
            </a:r>
            <a:r>
              <a:rPr lang="en-US" altLang="zh-CN" sz="2400" spc="-10" dirty="0">
                <a:latin typeface="+mn-lt"/>
                <a:cs typeface="Microsoft Sans Serif"/>
              </a:rPr>
              <a:t>space.</a:t>
            </a:r>
            <a:endParaRPr lang="en-US" altLang="zh-CN" sz="2400" dirty="0">
              <a:latin typeface="+mn-lt"/>
              <a:cs typeface="Microsoft Sans Serif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6450D1-6B09-0E14-249B-D0D6233D4250}"/>
              </a:ext>
            </a:extLst>
          </p:cNvPr>
          <p:cNvSpPr txBox="1"/>
          <p:nvPr/>
        </p:nvSpPr>
        <p:spPr>
          <a:xfrm>
            <a:off x="2855640" y="4748163"/>
            <a:ext cx="693643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trike="noStrike" spc="-60" dirty="0">
                <a:latin typeface="+mn-lt"/>
                <a:cs typeface="Microsoft Sans Serif"/>
              </a:rPr>
              <a:t>Theorem 3</a:t>
            </a:r>
          </a:p>
          <a:p>
            <a:pPr algn="ctr"/>
            <a:r>
              <a:rPr lang="en-US" altLang="zh-CN" sz="2400" strike="noStrike" spc="-60" dirty="0">
                <a:latin typeface="+mn-lt"/>
                <a:cs typeface="Microsoft Sans Serif"/>
              </a:rPr>
              <a:t>Subset</a:t>
            </a:r>
            <a:r>
              <a:rPr lang="en-US" altLang="zh-CN" sz="2400" strike="noStrike" spc="-15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55" dirty="0">
                <a:latin typeface="+mn-lt"/>
                <a:cs typeface="Microsoft Sans Serif"/>
              </a:rPr>
              <a:t>Sum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30" dirty="0">
                <a:latin typeface="+mn-lt"/>
                <a:cs typeface="Microsoft Sans Serif"/>
              </a:rPr>
              <a:t>and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50" dirty="0">
                <a:latin typeface="+mn-lt"/>
                <a:cs typeface="Microsoft Sans Serif"/>
              </a:rPr>
              <a:t>Knapsack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35" dirty="0">
                <a:latin typeface="+mn-lt"/>
                <a:cs typeface="Microsoft Sans Serif"/>
              </a:rPr>
              <a:t>can</a:t>
            </a:r>
            <a:r>
              <a:rPr lang="en-US" altLang="zh-CN" sz="2400" strike="noStrike" spc="-15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20" dirty="0">
                <a:latin typeface="+mn-lt"/>
                <a:cs typeface="Microsoft Sans Serif"/>
              </a:rPr>
              <a:t>be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55" dirty="0">
                <a:latin typeface="+mn-lt"/>
                <a:cs typeface="Microsoft Sans Serif"/>
              </a:rPr>
              <a:t>solved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25" dirty="0">
                <a:latin typeface="+mn-lt"/>
                <a:cs typeface="Microsoft Sans Serif"/>
              </a:rPr>
              <a:t>by </a:t>
            </a:r>
            <a:r>
              <a:rPr lang="en-US" altLang="zh-CN" sz="2400" strike="noStrike" dirty="0">
                <a:latin typeface="+mn-lt"/>
                <a:cs typeface="Microsoft Sans Serif"/>
              </a:rPr>
              <a:t>a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dirty="0">
                <a:latin typeface="+mn-lt"/>
                <a:cs typeface="Microsoft Sans Serif"/>
              </a:rPr>
              <a:t>Monte</a:t>
            </a:r>
            <a:r>
              <a:rPr lang="en-US" altLang="zh-CN" sz="2400" strike="noStrike" spc="-5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45" dirty="0">
                <a:latin typeface="+mn-lt"/>
                <a:cs typeface="Microsoft Sans Serif"/>
              </a:rPr>
              <a:t>Carlo</a:t>
            </a:r>
            <a:r>
              <a:rPr lang="en-US" altLang="zh-CN" sz="2400" strike="noStrike" spc="-5" dirty="0">
                <a:latin typeface="+mn-lt"/>
                <a:cs typeface="Microsoft Sans Serif"/>
              </a:rPr>
              <a:t> </a:t>
            </a:r>
            <a:r>
              <a:rPr lang="en-US" altLang="zh-CN" sz="2400" strike="noStrike" spc="-25" dirty="0">
                <a:latin typeface="+mn-lt"/>
                <a:cs typeface="Microsoft Sans Serif"/>
              </a:rPr>
              <a:t>algorithm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 </a:t>
            </a:r>
            <a:r>
              <a:rPr lang="en-US" altLang="zh-CN" sz="2400" strike="noStrike" dirty="0">
                <a:latin typeface="+mn-lt"/>
                <a:cs typeface="Microsoft Sans Serif"/>
              </a:rPr>
              <a:t>in</a:t>
            </a:r>
            <a:r>
              <a:rPr lang="en-US" altLang="zh-CN" sz="2400" strike="noStrike" spc="-5" dirty="0">
                <a:latin typeface="+mn-lt"/>
                <a:cs typeface="Microsoft Sans Serif"/>
              </a:rPr>
              <a:t> </a:t>
            </a:r>
            <a:r>
              <a:rPr lang="en-US" altLang="zh-CN" sz="2400" b="1" strike="noStrike" spc="-10" dirty="0">
                <a:solidFill>
                  <a:srgbClr val="FF0000"/>
                </a:solidFill>
                <a:latin typeface="+mn-lt"/>
                <a:cs typeface="Microsoft Sans Serif"/>
              </a:rPr>
              <a:t>2</a:t>
            </a:r>
            <a:r>
              <a:rPr lang="en-US" altLang="zh-CN" sz="2400" b="1" strike="noStrike" spc="-15" baseline="27777" dirty="0">
                <a:solidFill>
                  <a:srgbClr val="FF0000"/>
                </a:solidFill>
                <a:latin typeface="+mn-lt"/>
                <a:cs typeface="Arial"/>
              </a:rPr>
              <a:t>0</a:t>
            </a:r>
            <a:r>
              <a:rPr lang="en-US" altLang="zh-CN" sz="2400" b="1" i="1" strike="noStrike" spc="-15" baseline="27777" dirty="0">
                <a:solidFill>
                  <a:srgbClr val="FF0000"/>
                </a:solidFill>
                <a:latin typeface="+mn-lt"/>
                <a:cs typeface="Verdana"/>
              </a:rPr>
              <a:t>.</a:t>
            </a:r>
            <a:r>
              <a:rPr lang="en-US" altLang="zh-CN" sz="2400" b="1" strike="noStrike" spc="-15" baseline="27777" dirty="0">
                <a:solidFill>
                  <a:srgbClr val="FF0000"/>
                </a:solidFill>
                <a:latin typeface="+mn-lt"/>
                <a:cs typeface="Arial"/>
              </a:rPr>
              <a:t>87</a:t>
            </a:r>
            <a:r>
              <a:rPr lang="en-US" altLang="zh-CN" sz="2400" b="1" i="1" strike="noStrike" spc="-15" baseline="27777" dirty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altLang="zh-CN" sz="2400" i="1" strike="noStrike" spc="165" baseline="27777" dirty="0">
                <a:latin typeface="+mn-lt"/>
                <a:cs typeface="Arial"/>
              </a:rPr>
              <a:t> </a:t>
            </a:r>
            <a:r>
              <a:rPr lang="en-US" altLang="zh-CN" sz="2400" strike="noStrike" dirty="0">
                <a:latin typeface="+mn-lt"/>
                <a:cs typeface="Microsoft Sans Serif"/>
              </a:rPr>
              <a:t>time</a:t>
            </a:r>
            <a:r>
              <a:rPr lang="en-US" altLang="zh-CN" sz="2400" strike="noStrike" spc="-5" dirty="0">
                <a:latin typeface="+mn-lt"/>
                <a:cs typeface="Microsoft Sans Serif"/>
              </a:rPr>
              <a:t> </a:t>
            </a:r>
            <a:r>
              <a:rPr lang="en-US" altLang="zh-CN" sz="2400" strike="noStrike" dirty="0">
                <a:latin typeface="+mn-lt"/>
                <a:cs typeface="Microsoft Sans Serif"/>
              </a:rPr>
              <a:t>with</a:t>
            </a:r>
            <a:r>
              <a:rPr lang="en-US" altLang="zh-CN" sz="2400" strike="noStrike" spc="-5" dirty="0">
                <a:latin typeface="+mn-lt"/>
                <a:cs typeface="Microsoft Sans Serif"/>
              </a:rPr>
              <a:t> </a:t>
            </a:r>
            <a:r>
              <a:rPr lang="en-US" altLang="zh-CN" sz="2400" i="1" strike="noStrike" spc="-10" dirty="0">
                <a:latin typeface="+mn-lt"/>
                <a:cs typeface="Arial"/>
              </a:rPr>
              <a:t>O</a:t>
            </a:r>
            <a:r>
              <a:rPr lang="en-US" altLang="zh-CN" sz="2400" strike="noStrike" spc="-10" dirty="0">
                <a:latin typeface="+mn-lt"/>
                <a:cs typeface="Tahoma"/>
              </a:rPr>
              <a:t>(poly(</a:t>
            </a:r>
            <a:r>
              <a:rPr lang="en-US" altLang="zh-CN" sz="2400" i="1" strike="noStrike" spc="-10" dirty="0">
                <a:latin typeface="+mn-lt"/>
                <a:cs typeface="Arial"/>
              </a:rPr>
              <a:t>n</a:t>
            </a:r>
            <a:r>
              <a:rPr lang="en-US" altLang="zh-CN" sz="2400" strike="noStrike" spc="-10" dirty="0">
                <a:latin typeface="+mn-lt"/>
                <a:cs typeface="Tahoma"/>
              </a:rPr>
              <a:t>))</a:t>
            </a:r>
            <a:r>
              <a:rPr lang="en-US" altLang="zh-CN" sz="2400" strike="noStrike" spc="-55" dirty="0">
                <a:latin typeface="+mn-lt"/>
                <a:cs typeface="Tahoma"/>
              </a:rPr>
              <a:t> </a:t>
            </a:r>
            <a:r>
              <a:rPr lang="en-US" altLang="zh-CN" sz="2400" strike="noStrike" spc="-10" dirty="0">
                <a:latin typeface="+mn-lt"/>
                <a:cs typeface="Microsoft Sans Serif"/>
              </a:rPr>
              <a:t>space.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84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An Important Follow-up Work by </a:t>
            </a:r>
            <a:r>
              <a:rPr lang="en-US" altLang="zh-CN" sz="3200" b="1" dirty="0" err="1">
                <a:solidFill>
                  <a:srgbClr val="FF0000"/>
                </a:solidFill>
                <a:latin typeface="+mn-lt"/>
              </a:rPr>
              <a:t>Lyu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 and Zhu</a:t>
            </a:r>
            <a:endParaRPr lang="zh-CN" altLang="en-US" sz="32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E28CD0-87CE-372F-7AE8-012837358FAF}"/>
                  </a:ext>
                </a:extLst>
              </p:cNvPr>
              <p:cNvSpPr txBox="1"/>
              <p:nvPr/>
            </p:nvSpPr>
            <p:spPr>
              <a:xfrm>
                <a:off x="636068" y="1124744"/>
                <a:ext cx="11220572" cy="196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Significantly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simplified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the original (very involved) analysis of [CJWW’22]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/>
                  <a:t>[CJWW’22] only solved the case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, [</a:t>
                </a:r>
                <a:r>
                  <a:rPr kumimoji="1" lang="en-US" altLang="zh-CN" sz="2800" dirty="0" err="1"/>
                  <a:t>Lyu</a:t>
                </a:r>
                <a:r>
                  <a:rPr kumimoji="1" lang="en-US" altLang="zh-CN" sz="2800" dirty="0"/>
                  <a:t>-Zhu] extended it to the </a:t>
                </a:r>
                <a:r>
                  <a:rPr kumimoji="1" lang="en-US" altLang="zh-CN" sz="2800" b="1" dirty="0"/>
                  <a:t>full trade-off </a:t>
                </a:r>
                <a:r>
                  <a:rPr kumimoji="1" lang="en-US" altLang="zh-CN" sz="28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in BCM.</a:t>
                </a: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2E28CD0-87CE-372F-7AE8-01283735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" y="1124744"/>
                <a:ext cx="11220572" cy="1961563"/>
              </a:xfrm>
              <a:prstGeom prst="rect">
                <a:avLst/>
              </a:prstGeom>
              <a:blipFill>
                <a:blip r:embed="rId3"/>
                <a:stretch>
                  <a:fillRect l="-904" r="-791" b="-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ject 4">
            <a:extLst>
              <a:ext uri="{FF2B5EF4-FFF2-40B4-BE49-F238E27FC236}">
                <a16:creationId xmlns:a16="http://schemas.microsoft.com/office/drawing/2014/main" id="{0AD4CB44-8C9E-FA0D-CC07-9C04CAD654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866" y="4172369"/>
            <a:ext cx="1299340" cy="1713525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C3553B6F-B0E9-0953-6E45-2F19B00B4386}"/>
              </a:ext>
            </a:extLst>
          </p:cNvPr>
          <p:cNvSpPr txBox="1"/>
          <p:nvPr/>
        </p:nvSpPr>
        <p:spPr>
          <a:xfrm>
            <a:off x="998320" y="5908196"/>
            <a:ext cx="1074432" cy="43537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84150">
              <a:lnSpc>
                <a:spcPct val="102699"/>
              </a:lnSpc>
              <a:spcBef>
                <a:spcPts val="55"/>
              </a:spcBef>
            </a:pPr>
            <a:r>
              <a:rPr sz="1400" dirty="0">
                <a:latin typeface="Microsoft Sans Serif"/>
                <a:cs typeface="Microsoft Sans Serif"/>
              </a:rPr>
              <a:t>Xin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Lyu </a:t>
            </a:r>
            <a:r>
              <a:rPr sz="1400" dirty="0">
                <a:latin typeface="Microsoft Sans Serif"/>
                <a:cs typeface="Microsoft Sans Serif"/>
              </a:rPr>
              <a:t>(UC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Berkeley)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17" name="object 6">
            <a:extLst>
              <a:ext uri="{FF2B5EF4-FFF2-40B4-BE49-F238E27FC236}">
                <a16:creationId xmlns:a16="http://schemas.microsoft.com/office/drawing/2014/main" id="{6ED22384-4064-6269-4DF0-98242A75053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672" y="4293096"/>
            <a:ext cx="1299312" cy="1592925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43BF9B9E-8E15-9AE2-5486-E71203CA4B7B}"/>
              </a:ext>
            </a:extLst>
          </p:cNvPr>
          <p:cNvSpPr txBox="1"/>
          <p:nvPr/>
        </p:nvSpPr>
        <p:spPr>
          <a:xfrm>
            <a:off x="2711624" y="5908196"/>
            <a:ext cx="2490731" cy="43537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543560">
              <a:lnSpc>
                <a:spcPct val="102699"/>
              </a:lnSpc>
              <a:spcBef>
                <a:spcPts val="55"/>
              </a:spcBef>
            </a:pPr>
            <a:r>
              <a:rPr sz="1400" spc="-45" dirty="0">
                <a:latin typeface="Microsoft Sans Serif"/>
                <a:cs typeface="Microsoft Sans Serif"/>
              </a:rPr>
              <a:t>Weihao</a:t>
            </a:r>
            <a:r>
              <a:rPr sz="1400" spc="-25" dirty="0">
                <a:latin typeface="Microsoft Sans Serif"/>
                <a:cs typeface="Microsoft Sans Serif"/>
              </a:rPr>
              <a:t> Zhu </a:t>
            </a:r>
            <a:br>
              <a:rPr lang="en-US" sz="1400" spc="-25" dirty="0">
                <a:latin typeface="Microsoft Sans Serif"/>
                <a:cs typeface="Microsoft Sans Serif"/>
              </a:rPr>
            </a:br>
            <a:r>
              <a:rPr sz="1400" spc="-50" dirty="0">
                <a:latin typeface="Microsoft Sans Serif"/>
                <a:cs typeface="Microsoft Sans Serif"/>
              </a:rPr>
              <a:t>(Shanghai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Jiaotong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University)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CD1BC0-12EB-2EB1-2642-AD40D7B6876D}"/>
              </a:ext>
            </a:extLst>
          </p:cNvPr>
          <p:cNvSpPr txBox="1"/>
          <p:nvPr/>
        </p:nvSpPr>
        <p:spPr>
          <a:xfrm>
            <a:off x="5955334" y="4779149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/>
              <a:t>In the rest of talk, I will present</a:t>
            </a:r>
          </a:p>
          <a:p>
            <a:pPr algn="ctr"/>
            <a:r>
              <a:rPr kumimoji="1" lang="en-US" altLang="zh-CN" sz="2800" dirty="0"/>
              <a:t>the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simplified analysis </a:t>
            </a:r>
            <a:r>
              <a:rPr kumimoji="1" lang="en-US" altLang="zh-CN" sz="2800" dirty="0"/>
              <a:t>by </a:t>
            </a:r>
            <a:r>
              <a:rPr kumimoji="1" lang="en-US" altLang="zh-CN" sz="2800" dirty="0" err="1"/>
              <a:t>Lyu</a:t>
            </a:r>
            <a:r>
              <a:rPr kumimoji="1" lang="en-US" altLang="zh-CN" sz="2800" dirty="0"/>
              <a:t> and Zhu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8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5066903"/>
          </a:xfrm>
        </p:spPr>
        <p:txBody>
          <a:bodyPr>
            <a:normAutofit/>
          </a:bodyPr>
          <a:lstStyle/>
          <a:p>
            <a:r>
              <a:rPr lang="en-US" dirty="0"/>
              <a:t>Part I (Background and Our Results)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(Proof Overview)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Recap of the BCM algorithm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Construction of the </a:t>
            </a:r>
            <a:r>
              <a:rPr lang="en-US" sz="2800" b="1" dirty="0"/>
              <a:t>pseudorandom hash family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 Communication Perspective of the </a:t>
            </a:r>
            <a:r>
              <a:rPr lang="en-US" sz="2800" b="1" dirty="0"/>
              <a:t>pseudorandom walk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An idealized analysis</a:t>
            </a:r>
          </a:p>
          <a:p>
            <a:pPr lvl="1">
              <a:lnSpc>
                <a:spcPct val="150000"/>
              </a:lnSpc>
            </a:pPr>
            <a:r>
              <a:rPr lang="en-US" sz="2800" b="1" strike="sngStrike" dirty="0"/>
              <a:t>Coupling</a:t>
            </a:r>
            <a:r>
              <a:rPr lang="en-US" sz="2800" strike="sngStrike" dirty="0"/>
              <a:t> and subtract the overcount</a:t>
            </a:r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493936" y="2780928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0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Element Distinctness: The Hardest Case</a:t>
            </a:r>
            <a:endParaRPr lang="zh-CN" altLang="en-US" sz="3200" b="1" dirty="0">
              <a:latin typeface="+mn-lt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074BF0C-B8D9-5DB1-214F-1DE21555A3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863" y="1556792"/>
            <a:ext cx="8712968" cy="12489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911424" y="3722923"/>
                <a:ext cx="10763846" cy="229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Input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There is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exactly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one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pair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of </a:t>
                </a:r>
                <a:r>
                  <a:rPr kumimoji="1" lang="en-US" altLang="zh-CN" sz="2400" b="1" dirty="0">
                    <a:solidFill>
                      <a:schemeClr val="accent2"/>
                    </a:solidFill>
                  </a:rPr>
                  <a:t>collision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Goal</a:t>
                </a:r>
                <a:r>
                  <a:rPr kumimoji="1" lang="en-US" altLang="zh-CN" sz="24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zh-CN" sz="24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Setting</a:t>
                </a:r>
                <a:r>
                  <a:rPr kumimoji="1" lang="en-US" altLang="zh-CN" sz="2400" dirty="0"/>
                  <a:t>: Low-space regime when working space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3722923"/>
                <a:ext cx="10763846" cy="2292935"/>
              </a:xfrm>
              <a:prstGeom prst="rect">
                <a:avLst/>
              </a:prstGeom>
              <a:blipFill>
                <a:blip r:embed="rId4"/>
                <a:stretch>
                  <a:fillRect l="-825" b="-4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AF6AEEB-0464-F33F-61B6-4B3EF1777A05}"/>
              </a:ext>
            </a:extLst>
          </p:cNvPr>
          <p:cNvSpPr txBox="1"/>
          <p:nvPr/>
        </p:nvSpPr>
        <p:spPr>
          <a:xfrm>
            <a:off x="8552867" y="2973178"/>
            <a:ext cx="211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0000"/>
                </a:solidFill>
              </a:rPr>
              <a:t>Read-only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Recap of the BCM Algorithm: High-level </a:t>
            </a:r>
            <a:endParaRPr lang="zh-CN" altLang="en-US" sz="32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876896" y="960308"/>
                <a:ext cx="10763846" cy="229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Input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There is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exactly one pair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of collision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24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zh-CN" sz="24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Setting</a:t>
                </a:r>
                <a:r>
                  <a:rPr kumimoji="1" lang="en-US" altLang="zh-CN" sz="2400" dirty="0"/>
                  <a:t>: Low-space regime when working space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6" y="960308"/>
                <a:ext cx="10763846" cy="2292935"/>
              </a:xfrm>
              <a:prstGeom prst="rect">
                <a:avLst/>
              </a:prstGeom>
              <a:blipFill>
                <a:blip r:embed="rId3"/>
                <a:stretch>
                  <a:fillRect l="-825" r="-590"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27084B-6F9F-A1EE-6A8E-B55A02B39D5B}"/>
                  </a:ext>
                </a:extLst>
              </p:cNvPr>
              <p:cNvSpPr txBox="1"/>
              <p:nvPr/>
            </p:nvSpPr>
            <p:spPr>
              <a:xfrm>
                <a:off x="876896" y="3717032"/>
                <a:ext cx="10763846" cy="283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zh-CN" sz="2400" b="1" dirty="0"/>
                  <a:t>The BCM Algorithm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algorithm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rounds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Each round	takes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time</a:t>
                </a:r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space</a:t>
                </a:r>
                <a:r>
                  <a:rPr kumimoji="1" lang="en-US" altLang="zh-CN" sz="2400" dirty="0"/>
                  <a:t>,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(1/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probability</a:t>
                </a:r>
                <a:r>
                  <a:rPr kumimoji="1" lang="en-US" altLang="zh-CN" sz="2400" dirty="0"/>
                  <a:t> of finding the collision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Overall: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space, and finds the collision </a:t>
                </a:r>
                <a:r>
                  <a:rPr kumimoji="1" lang="en-US" altLang="zh-CN" sz="2400" b="1" dirty="0" err="1">
                    <a:solidFill>
                      <a:srgbClr val="FF0000"/>
                    </a:solidFill>
                  </a:rPr>
                  <a:t>whp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27084B-6F9F-A1EE-6A8E-B55A02B39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6" y="3717032"/>
                <a:ext cx="10763846" cy="2837765"/>
              </a:xfrm>
              <a:prstGeom prst="rect">
                <a:avLst/>
              </a:prstGeom>
              <a:blipFill>
                <a:blip r:embed="rId4"/>
                <a:stretch>
                  <a:fillRect l="-825" b="-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1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&#10;&#10;描述已自动生成">
            <a:extLst>
              <a:ext uri="{FF2B5EF4-FFF2-40B4-BE49-F238E27FC236}">
                <a16:creationId xmlns:a16="http://schemas.microsoft.com/office/drawing/2014/main" id="{637FFA5B-A809-4CD1-DB86-8D4C8FB7B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380076"/>
            <a:ext cx="5126214" cy="3772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2572E9-5561-45E5-BD1D-4BDF88BA7B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067" y="288953"/>
                <a:ext cx="11039203" cy="6205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164592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0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</a:rPr>
                  <a:t>One round of BCM Algorithm: The (Implicit)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zh-CN" altLang="en-US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2572E9-5561-45E5-BD1D-4BDF88BA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288953"/>
                <a:ext cx="11039203" cy="620555"/>
              </a:xfrm>
              <a:prstGeom prst="rect">
                <a:avLst/>
              </a:prstGeom>
              <a:blipFill>
                <a:blip r:embed="rId4"/>
                <a:stretch>
                  <a:fillRect t="-6000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876896" y="960308"/>
                <a:ext cx="10763846" cy="3401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Input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There is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exactly one pair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of collision.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24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and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with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working space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Take a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Build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out-degree-1</a:t>
                </a:r>
                <a:r>
                  <a:rPr kumimoji="1" lang="en-US" altLang="zh-CN" sz="240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 vertex set [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n</a:t>
                </a:r>
                <a:r>
                  <a:rPr kumimoji="1" lang="en-US" altLang="zh-CN" sz="2400" dirty="0"/>
                  <a:t>] as follows: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/>
                  <a:t>each</a:t>
                </a:r>
                <a:r>
                  <a:rPr kumimoji="1" lang="en-US" altLang="zh-CN" sz="2400" dirty="0"/>
                  <a:t>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has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exactly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one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outgoing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br>
                  <a:rPr kumimoji="1" lang="en-US" altLang="zh-CN" sz="2400" dirty="0">
                    <a:solidFill>
                      <a:srgbClr val="FF0000"/>
                    </a:solidFill>
                  </a:rPr>
                </a:b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edge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say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points to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6" y="960308"/>
                <a:ext cx="10763846" cy="3401893"/>
              </a:xfrm>
              <a:prstGeom prst="rect">
                <a:avLst/>
              </a:prstGeom>
              <a:blipFill>
                <a:blip r:embed="rId5"/>
                <a:stretch>
                  <a:fillRect l="-825" b="-2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/>
              <p:nvPr/>
            </p:nvSpPr>
            <p:spPr>
              <a:xfrm>
                <a:off x="1271464" y="4858036"/>
                <a:ext cx="5397968" cy="8595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then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/>
                  <a:t> must </a:t>
                </a:r>
              </a:p>
              <a:p>
                <a:pPr algn="ctr"/>
                <a:r>
                  <a:rPr kumimoji="1" lang="en-US" altLang="zh-CN" sz="2400" dirty="0"/>
                  <a:t>point to </a:t>
                </a:r>
                <a:r>
                  <a:rPr kumimoji="1" lang="en-US" altLang="zh-CN" sz="2400" b="1" dirty="0"/>
                  <a:t>the same vertex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858036"/>
                <a:ext cx="5397968" cy="859531"/>
              </a:xfrm>
              <a:prstGeom prst="rect">
                <a:avLst/>
              </a:prstGeom>
              <a:blipFill>
                <a:blip r:embed="rId6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1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示, 形状&#10;&#10;描述已自动生成">
            <a:extLst>
              <a:ext uri="{FF2B5EF4-FFF2-40B4-BE49-F238E27FC236}">
                <a16:creationId xmlns:a16="http://schemas.microsoft.com/office/drawing/2014/main" id="{3DCEFFC0-61DD-AADB-1B09-A66E581E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064908"/>
            <a:ext cx="5516343" cy="405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2572E9-5561-45E5-BD1D-4BDF88BA7B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067" y="288953"/>
                <a:ext cx="11039203" cy="6205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164592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0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</a:rPr>
                  <a:t>One round of BCM Algorithm: The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</a:rPr>
                  <a:t>-shape</a:t>
                </a:r>
                <a:endParaRPr lang="zh-CN" altLang="en-US" sz="32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2572E9-5561-45E5-BD1D-4BDF88BA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288953"/>
                <a:ext cx="11039203" cy="620555"/>
              </a:xfrm>
              <a:prstGeom prst="rect">
                <a:avLst/>
              </a:prstGeom>
              <a:blipFill>
                <a:blip r:embed="rId4"/>
                <a:stretch>
                  <a:fillRect t="-6000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626195" y="963791"/>
                <a:ext cx="10763846" cy="2832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1600" b="1" dirty="0"/>
                  <a:t>Input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6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6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6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600" dirty="0"/>
                  <a:t> of collision </a:t>
                </a:r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6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dirty="0"/>
                  <a:t>and</a:t>
                </a:r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dirty="0"/>
                  <a:t>with</a:t>
                </a:r>
                <a:r>
                  <a:rPr kumimoji="1" lang="en-US" altLang="zh-CN" sz="16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working space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1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/>
                  <a:t>Take a random oracle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6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Build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out-degree-1</a:t>
                </a:r>
                <a:r>
                  <a:rPr kumimoji="1" lang="en-US" altLang="zh-CN" sz="240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 vertex set [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n</a:t>
                </a:r>
                <a:r>
                  <a:rPr kumimoji="1" lang="en-US" altLang="zh-CN" sz="2400" dirty="0"/>
                  <a:t>] as follows: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/>
                  <a:t>each</a:t>
                </a:r>
                <a:r>
                  <a:rPr kumimoji="1" lang="en-US" altLang="zh-CN" sz="2400" dirty="0"/>
                  <a:t>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has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outgoing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edge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</a:t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we say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points to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95" y="963791"/>
                <a:ext cx="10763846" cy="2832570"/>
              </a:xfrm>
              <a:prstGeom prst="rect">
                <a:avLst/>
              </a:prstGeom>
              <a:blipFill>
                <a:blip r:embed="rId5"/>
                <a:stretch>
                  <a:fillRect l="-825" b="-3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/>
              <p:nvPr/>
            </p:nvSpPr>
            <p:spPr>
              <a:xfrm>
                <a:off x="839416" y="4343480"/>
                <a:ext cx="5397968" cy="126188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Key Observation</a:t>
                </a:r>
              </a:p>
              <a:p>
                <a:pPr algn="ctr"/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any</a:t>
                </a:r>
                <a:r>
                  <a:rPr kumimoji="1" lang="en-US" altLang="zh-CN" sz="2400" dirty="0"/>
                  <a:t> starting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all vertices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reachable</a:t>
                </a:r>
                <a:r>
                  <a:rPr kumimoji="1"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form a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-shape</a:t>
                </a:r>
                <a:endParaRPr kumimoji="1"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343480"/>
                <a:ext cx="5397968" cy="1261884"/>
              </a:xfrm>
              <a:prstGeom prst="rect">
                <a:avLst/>
              </a:prstGeom>
              <a:blipFill>
                <a:blip r:embed="rId6"/>
                <a:stretch>
                  <a:fillRect l="-1643" t="-6000" r="-2817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One round of BCM Algorithm: Floyd’s cycle finding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119336" y="963791"/>
                <a:ext cx="11449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Build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out-degree-1</a:t>
                </a:r>
                <a:r>
                  <a:rPr kumimoji="1" lang="en-US" altLang="zh-CN" sz="240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 vertex set [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n</a:t>
                </a:r>
                <a:r>
                  <a:rPr kumimoji="1" lang="en-US" altLang="zh-CN" sz="2400" dirty="0"/>
                  <a:t>] as follows: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/>
                  <a:t>each</a:t>
                </a:r>
                <a:r>
                  <a:rPr kumimoji="1" lang="en-US" altLang="zh-CN" sz="2400" dirty="0"/>
                  <a:t>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has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outgoing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edge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say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points to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963791"/>
                <a:ext cx="11449272" cy="830997"/>
              </a:xfrm>
              <a:prstGeom prst="rect">
                <a:avLst/>
              </a:prstGeom>
              <a:blipFill>
                <a:blip r:embed="rId3"/>
                <a:stretch>
                  <a:fillRect l="-775" t="-4478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/>
              <p:nvPr/>
            </p:nvSpPr>
            <p:spPr>
              <a:xfrm>
                <a:off x="270954" y="2069221"/>
                <a:ext cx="7472064" cy="209345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Lemma (Floyd’s cycle finding algorithm)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Given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let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𝑂𝑢</m:t>
                    </m:r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kumimoji="1" lang="en-US" altLang="zh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𝑂𝑢</m:t>
                        </m:r>
                        <m:sSub>
                          <m:sSubPr>
                            <m:ctrlP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time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space, one can find the collision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1" lang="en-US" altLang="zh-CN" sz="2400" b="1" dirty="0"/>
                  <a:t> </a:t>
                </a:r>
                <a:r>
                  <a:rPr kumimoji="1" lang="en-US" altLang="zh-CN" sz="2400" dirty="0"/>
                  <a:t>(</a:t>
                </a:r>
                <a:r>
                  <a:rPr kumimoji="1" lang="en-US" altLang="zh-CN" sz="2400" i="1" dirty="0"/>
                  <a:t>i.e.</a:t>
                </a:r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)</a:t>
                </a:r>
                <a:endParaRPr kumimoji="1" lang="en-US" altLang="zh-CN" sz="24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4" y="2069221"/>
                <a:ext cx="7472064" cy="2093458"/>
              </a:xfrm>
              <a:prstGeom prst="rect">
                <a:avLst/>
              </a:prstGeom>
              <a:blipFill>
                <a:blip r:embed="rId4"/>
                <a:stretch>
                  <a:fillRect l="-1188" t="-3012" b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3220F085-FB1D-4052-B13C-136EDEDB4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060848"/>
            <a:ext cx="3975100" cy="401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89C993-080A-6A42-FB02-6E2270386617}"/>
                  </a:ext>
                </a:extLst>
              </p:cNvPr>
              <p:cNvSpPr txBox="1"/>
              <p:nvPr/>
            </p:nvSpPr>
            <p:spPr>
              <a:xfrm>
                <a:off x="270955" y="4437112"/>
                <a:ext cx="7472063" cy="228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/>
                  <a:t>Details</a:t>
                </a:r>
                <a:r>
                  <a:rPr kumimoji="1" lang="en-US" altLang="zh-CN" sz="2000" dirty="0"/>
                  <a:t> (in case you are interested)</a:t>
                </a:r>
                <a:endParaRPr kumimoji="1" lang="en-US" altLang="zh-CN" sz="20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Maintain</a:t>
                </a:r>
                <a:r>
                  <a:rPr kumimoji="1" lang="en-US" altLang="zh-CN" sz="2000" dirty="0"/>
                  <a:t> two pointers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zh-CN" sz="2000" dirty="0"/>
                  <a:t>, both set to be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/>
                  <a:t> initially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000" dirty="0"/>
                  <a:t>Each stage,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sz="2000" dirty="0"/>
                  <a:t> jumps </a:t>
                </a:r>
                <a:r>
                  <a:rPr kumimoji="1" lang="en-US" altLang="zh-CN" sz="2000" b="1" dirty="0"/>
                  <a:t>one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/>
                  <a:t>step</a:t>
                </a:r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zh-CN" sz="2000" dirty="0"/>
                  <a:t> jumps </a:t>
                </a:r>
                <a:r>
                  <a:rPr kumimoji="1" lang="en-US" altLang="zh-CN" sz="2000" b="1" dirty="0"/>
                  <a:t>two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/>
                  <a:t>steps</a:t>
                </a:r>
                <a:r>
                  <a:rPr kumimoji="1" lang="en-US" altLang="zh-CN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0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𝑂𝑢</m:t>
                        </m:r>
                        <m:sSub>
                          <m:sSubPr>
                            <m:ctrlPr>
                              <a:rPr kumimoji="1"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stages,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1" lang="en-US" altLang="zh-CN" sz="2000" b="1" dirty="0"/>
                  <a:t>. </a:t>
                </a:r>
                <a:r>
                  <a:rPr kumimoji="1" lang="en-US" altLang="zh-CN" sz="2000" dirty="0"/>
                  <a:t>We now know that the cycle length </a:t>
                </a:r>
                <a:r>
                  <a:rPr kumimoji="1" lang="en-US" altLang="zh-CN" sz="2000" b="1" dirty="0"/>
                  <a:t>divides</a:t>
                </a:r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Knowing</a:t>
                </a:r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/>
                  <a:t>, can find the starting vertex of the cycle.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Knowing the start vertex</a:t>
                </a:r>
                <a:r>
                  <a:rPr kumimoji="1" lang="en-US" altLang="zh-CN" sz="2000" dirty="0"/>
                  <a:t>, can find the cycle length.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89C993-080A-6A42-FB02-6E2270386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5" y="4437112"/>
                <a:ext cx="7472063" cy="2286395"/>
              </a:xfrm>
              <a:prstGeom prst="rect">
                <a:avLst/>
              </a:prstGeom>
              <a:blipFill>
                <a:blip r:embed="rId6"/>
                <a:stretch>
                  <a:fillRect l="-849" t="-1657" b="-3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3220F085-FB1D-4052-B13C-136EDEDB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060848"/>
            <a:ext cx="3975100" cy="4013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One round of BCM Algorithm: Detecting collision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119336" y="1357711"/>
                <a:ext cx="11449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Build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out-degree-1</a:t>
                </a:r>
                <a:r>
                  <a:rPr kumimoji="1" lang="en-US" altLang="zh-CN" sz="240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 vertex set [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n</a:t>
                </a:r>
                <a:r>
                  <a:rPr kumimoji="1" lang="en-US" altLang="zh-CN" sz="2400" dirty="0"/>
                  <a:t>] as follows: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/>
                  <a:t>each</a:t>
                </a:r>
                <a:r>
                  <a:rPr kumimoji="1" lang="en-US" altLang="zh-CN" sz="2400" dirty="0"/>
                  <a:t>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has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outgoing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edge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say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points to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357711"/>
                <a:ext cx="11449272" cy="830997"/>
              </a:xfrm>
              <a:prstGeom prst="rect">
                <a:avLst/>
              </a:prstGeom>
              <a:blipFill>
                <a:blip r:embed="rId4"/>
                <a:stretch>
                  <a:fillRect l="-775" t="-4545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/>
              <p:nvPr/>
            </p:nvSpPr>
            <p:spPr>
              <a:xfrm>
                <a:off x="342202" y="2245433"/>
                <a:ext cx="7472064" cy="146219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Lemma (Floyd’s cycle finding algorithm)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Given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000" dirty="0"/>
                  <a:t>, let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𝑂𝑢</m:t>
                    </m:r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kumimoji="1"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𝑂𝑢</m:t>
                        </m:r>
                        <m:sSub>
                          <m:sSubPr>
                            <m:ctrlPr>
                              <a:rPr kumimoji="1"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time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space, one can find the collision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1" lang="en-US" altLang="zh-CN" sz="2000" b="1" dirty="0"/>
                  <a:t> </a:t>
                </a:r>
                <a:r>
                  <a:rPr kumimoji="1" lang="en-US" altLang="zh-CN" sz="2000" dirty="0"/>
                  <a:t>(</a:t>
                </a:r>
                <a:r>
                  <a:rPr kumimoji="1" lang="en-US" altLang="zh-CN" sz="2000" i="1" dirty="0"/>
                  <a:t>i.e.</a:t>
                </a:r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CN" sz="2000" dirty="0"/>
                  <a:t>)</a:t>
                </a:r>
                <a:endParaRPr kumimoji="1" lang="en-US" altLang="zh-CN" sz="20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02" y="2245433"/>
                <a:ext cx="7472064" cy="1462195"/>
              </a:xfrm>
              <a:prstGeom prst="rect">
                <a:avLst/>
              </a:prstGeom>
              <a:blipFill>
                <a:blip r:embed="rId5"/>
                <a:stretch>
                  <a:fillRect l="-508" t="-3448" b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6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7A2029B-19F3-3EDE-506C-BB3F8839AFA0}"/>
                  </a:ext>
                </a:extLst>
              </p:cNvPr>
              <p:cNvSpPr txBox="1"/>
              <p:nvPr/>
            </p:nvSpPr>
            <p:spPr>
              <a:xfrm>
                <a:off x="319382" y="3872279"/>
                <a:ext cx="8067100" cy="236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Such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is either: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A hash (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fake</a:t>
                </a:r>
                <a:r>
                  <a:rPr kumimoji="1" lang="en-US" altLang="zh-CN" sz="2400" dirty="0"/>
                  <a:t>) collision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but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</a:t>
                </a:r>
                <a:r>
                  <a:rPr kumimoji="1" lang="en-US" altLang="zh-CN" sz="2400" b="1" dirty="0"/>
                  <a:t>real</a:t>
                </a:r>
                <a:r>
                  <a:rPr kumimoji="1" lang="en-US" altLang="zh-CN" sz="2400" dirty="0"/>
                  <a:t> collision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r>
                  <a:rPr kumimoji="1" lang="en-US" altLang="zh-CN" sz="2400" b="1" dirty="0"/>
                  <a:t>Key observation</a:t>
                </a:r>
                <a:r>
                  <a:rPr kumimoji="1" lang="en-US" altLang="zh-CN" sz="2400" dirty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We can find the real collision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/>
                  <a:t>if and only if</a:t>
                </a:r>
                <a:br>
                  <a:rPr kumimoji="1" lang="en-US" altLang="zh-CN" sz="2400" b="1" dirty="0"/>
                </a:b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/>
                  <a:t> are </a:t>
                </a:r>
                <a:r>
                  <a:rPr kumimoji="1" lang="en-US" altLang="zh-CN" sz="2400" b="1" dirty="0"/>
                  <a:t>both reachable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(i.e.,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𝑂𝑢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7A2029B-19F3-3EDE-506C-BB3F8839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2" y="3872279"/>
                <a:ext cx="8067100" cy="2366674"/>
              </a:xfrm>
              <a:prstGeom prst="rect">
                <a:avLst/>
              </a:prstGeom>
              <a:blipFill>
                <a:blip r:embed="rId7"/>
                <a:stretch>
                  <a:fillRect l="-1099" t="-1596" b="-4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5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One round of BCM Algorithm: Birthday-Paradox-Type Properties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/>
              <p:nvPr/>
            </p:nvSpPr>
            <p:spPr>
              <a:xfrm>
                <a:off x="319134" y="1435694"/>
                <a:ext cx="7472064" cy="146219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Lemma (Floyd’s cycle finding algorithm)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Given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000" dirty="0"/>
                  <a:t>, let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𝑂𝑢</m:t>
                    </m:r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kumimoji="1" lang="en-US" altLang="zh-CN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𝑂𝑢</m:t>
                        </m:r>
                        <m:sSub>
                          <m:sSubPr>
                            <m:ctrlPr>
                              <a:rPr kumimoji="1"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time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space, one can find the collision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1" lang="en-US" altLang="zh-CN" sz="2000" b="1" dirty="0"/>
                  <a:t> </a:t>
                </a:r>
                <a:r>
                  <a:rPr kumimoji="1" lang="en-US" altLang="zh-CN" sz="2000" dirty="0"/>
                  <a:t>(</a:t>
                </a:r>
                <a:r>
                  <a:rPr kumimoji="1" lang="en-US" altLang="zh-CN" sz="2000" i="1" dirty="0"/>
                  <a:t>i.e.</a:t>
                </a:r>
                <a:r>
                  <a:rPr kumimoji="1"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CN" sz="2000" dirty="0"/>
                  <a:t>)</a:t>
                </a:r>
                <a:endParaRPr kumimoji="1" lang="en-US" altLang="zh-CN" sz="20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F88F8C-8BDB-1763-FF4B-6DD8C57F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34" y="1435694"/>
                <a:ext cx="7472064" cy="1462195"/>
              </a:xfrm>
              <a:prstGeom prst="rect">
                <a:avLst/>
              </a:prstGeom>
              <a:blipFill>
                <a:blip r:embed="rId3"/>
                <a:stretch>
                  <a:fillRect l="-508" t="-4310" b="-4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4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7A2029B-19F3-3EDE-506C-BB3F8839AFA0}"/>
                  </a:ext>
                </a:extLst>
              </p:cNvPr>
              <p:cNvSpPr txBox="1"/>
              <p:nvPr/>
            </p:nvSpPr>
            <p:spPr>
              <a:xfrm>
                <a:off x="8056441" y="1464294"/>
                <a:ext cx="3816425" cy="201677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/>
                  <a:t>Key observation</a:t>
                </a:r>
                <a:r>
                  <a:rPr kumimoji="1" lang="en-US" altLang="zh-CN" sz="2800" dirty="0"/>
                  <a:t> </a:t>
                </a:r>
              </a:p>
              <a:p>
                <a:r>
                  <a:rPr kumimoji="1" lang="en-US" altLang="zh-CN" sz="2400" dirty="0"/>
                  <a:t>We can find the real collision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/>
                  <a:t>if and only if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/>
                  <a:t> are </a:t>
                </a:r>
                <a:r>
                  <a:rPr kumimoji="1" lang="en-US" altLang="zh-CN" sz="2400" b="1" dirty="0"/>
                  <a:t>both reachable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(i.e.,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𝑂𝑢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7A2029B-19F3-3EDE-506C-BB3F8839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41" y="1464294"/>
                <a:ext cx="3816425" cy="2016771"/>
              </a:xfrm>
              <a:prstGeom prst="rect">
                <a:avLst/>
              </a:prstGeom>
              <a:blipFill>
                <a:blip r:embed="rId5"/>
                <a:stretch>
                  <a:fillRect l="-2649" t="-3750" r="-331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4869BA-1055-A4BB-7D47-297913F33917}"/>
                  </a:ext>
                </a:extLst>
              </p:cNvPr>
              <p:cNvSpPr txBox="1"/>
              <p:nvPr/>
            </p:nvSpPr>
            <p:spPr>
              <a:xfrm>
                <a:off x="615279" y="3742661"/>
                <a:ext cx="10961442" cy="218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oracle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/>
                  <a:t>(Property 1)</a:t>
                </a:r>
                <a:r>
                  <a:rPr kumimoji="1" lang="en-US" altLang="zh-CN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vertices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/>
                  <a:t>(Property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both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zh-CN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The actual algorithm</a:t>
                </a:r>
                <a:r>
                  <a:rPr kumimoji="1" lang="en-US" altLang="zh-CN" sz="2400" dirty="0"/>
                  <a:t>: repeat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Overall: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space, and find the collision </a:t>
                </a:r>
                <a:r>
                  <a:rPr kumimoji="1" lang="en-US" altLang="zh-CN" sz="2400" b="1" dirty="0" err="1">
                    <a:solidFill>
                      <a:srgbClr val="FF0000"/>
                    </a:solidFill>
                  </a:rPr>
                  <a:t>whp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4869BA-1055-A4BB-7D47-297913F3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79" y="3742661"/>
                <a:ext cx="10961442" cy="2184188"/>
              </a:xfrm>
              <a:prstGeom prst="rect">
                <a:avLst/>
              </a:prstGeom>
              <a:blipFill>
                <a:blip r:embed="rId6"/>
                <a:stretch>
                  <a:fillRect l="-1042" t="-1734" b="-5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7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Today’s Problem: Element Distinctness</a:t>
            </a:r>
            <a:endParaRPr lang="zh-CN" altLang="en-US" sz="3200" b="1" dirty="0">
              <a:latin typeface="+mn-lt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074BF0C-B8D9-5DB1-214F-1DE21555A3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863" y="1556792"/>
            <a:ext cx="8712968" cy="1248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911424" y="3786966"/>
                <a:ext cx="10763846" cy="224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Input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Goal</a:t>
                </a:r>
                <a:r>
                  <a:rPr kumimoji="1" lang="en-US" altLang="zh-CN" sz="2400" dirty="0"/>
                  <a:t>:  Decide 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are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distinct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Setting</a:t>
                </a:r>
                <a:r>
                  <a:rPr kumimoji="1" lang="en-US" altLang="zh-CN" sz="2400" dirty="0"/>
                  <a:t>: Low-space regime when working space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Naïve algorithm</a:t>
                </a:r>
                <a:r>
                  <a:rPr kumimoji="1" lang="en-US" altLang="zh-CN" sz="2400" dirty="0"/>
                  <a:t>: Comparing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pairs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time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3786966"/>
                <a:ext cx="10763846" cy="2248564"/>
              </a:xfrm>
              <a:prstGeom prst="rect">
                <a:avLst/>
              </a:prstGeom>
              <a:blipFill>
                <a:blip r:embed="rId4"/>
                <a:stretch>
                  <a:fillRect l="-825" b="-5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AF6AEEB-0464-F33F-61B6-4B3EF1777A05}"/>
              </a:ext>
            </a:extLst>
          </p:cNvPr>
          <p:cNvSpPr txBox="1"/>
          <p:nvPr/>
        </p:nvSpPr>
        <p:spPr>
          <a:xfrm>
            <a:off x="8552867" y="2973178"/>
            <a:ext cx="211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0000"/>
                </a:solidFill>
              </a:rPr>
              <a:t>Read-only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Birthday-Paradox-Type Properties: Analysis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AE7529-C1B4-B2BB-5CC1-98CD887B46CE}"/>
                  </a:ext>
                </a:extLst>
              </p:cNvPr>
              <p:cNvSpPr txBox="1"/>
              <p:nvPr/>
            </p:nvSpPr>
            <p:spPr>
              <a:xfrm>
                <a:off x="119336" y="1357711"/>
                <a:ext cx="11449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Build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out-degree-1</a:t>
                </a:r>
                <a:r>
                  <a:rPr kumimoji="1" lang="en-US" altLang="zh-CN" sz="240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 vertex set [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n</a:t>
                </a:r>
                <a:r>
                  <a:rPr kumimoji="1" lang="en-US" altLang="zh-CN" sz="2400" dirty="0"/>
                  <a:t>] as follows: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/>
                  <a:t>each</a:t>
                </a:r>
                <a:r>
                  <a:rPr kumimoji="1" lang="en-US" altLang="zh-CN" sz="2400" dirty="0"/>
                  <a:t>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has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outgoing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edge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say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points to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AE7529-C1B4-B2BB-5CC1-98CD887B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357711"/>
                <a:ext cx="11449272" cy="830997"/>
              </a:xfrm>
              <a:prstGeom prst="rect">
                <a:avLst/>
              </a:prstGeom>
              <a:blipFill>
                <a:blip r:embed="rId5"/>
                <a:stretch>
                  <a:fillRect l="-775" t="-4545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/>
              <p:nvPr/>
            </p:nvSpPr>
            <p:spPr>
              <a:xfrm>
                <a:off x="119336" y="2733067"/>
                <a:ext cx="1202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Think of the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each stores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value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2733067"/>
                <a:ext cx="12025336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D27F84-3423-E820-CFB6-4F84E79D7DBE}"/>
                  </a:ext>
                </a:extLst>
              </p:cNvPr>
              <p:cNvSpPr txBox="1"/>
              <p:nvPr/>
            </p:nvSpPr>
            <p:spPr>
              <a:xfrm>
                <a:off x="774792" y="3431066"/>
                <a:ext cx="10972486" cy="245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Start</a:t>
                </a:r>
                <a:r>
                  <a:rPr kumimoji="1" lang="en-US" altLang="zh-CN" sz="24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is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drawn</a:t>
                </a:r>
                <a:r>
                  <a:rPr kumimoji="1"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uniformly at random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At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</a:rPr>
                  <a:t>th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step, look at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, (it contains the value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if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box has been opened before, we entered a loop, HALT the random walk.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Otherwise</a:t>
                </a:r>
                <a:r>
                  <a:rPr kumimoji="1" lang="en-US" altLang="zh-CN" sz="2400" dirty="0"/>
                  <a:t>, open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/>
                  <a:t>, we obtain a </a:t>
                </a:r>
                <a:r>
                  <a:rPr kumimoji="1" lang="en-US" altLang="zh-CN" sz="2400" b="1" dirty="0"/>
                  <a:t>uniformly random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now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and </a:t>
                </a:r>
                <a:r>
                  <a:rPr kumimoji="1" lang="en-US" altLang="zh-CN" sz="2400" b="1" dirty="0"/>
                  <a:t>continue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(I.e., keeps moving to uniformly random vertices,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b="1" dirty="0"/>
                  <a:t> for some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400" b="1" dirty="0"/>
                  <a:t>)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D27F84-3423-E820-CFB6-4F84E79D7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92" y="3431066"/>
                <a:ext cx="10972486" cy="2452466"/>
              </a:xfrm>
              <a:prstGeom prst="rect">
                <a:avLst/>
              </a:prstGeom>
              <a:blipFill>
                <a:blip r:embed="rId7"/>
                <a:stretch>
                  <a:fillRect l="-694" t="-1546" b="-1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0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Birthday-Paradox-Type Properties: Analysis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/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Think of the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each stores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value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blipFill>
                <a:blip r:embed="rId5"/>
                <a:stretch>
                  <a:fillRect t="-8108" b="-3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图示, 工程绘图&#10;&#10;中度可信度描述已自动生成">
            <a:extLst>
              <a:ext uri="{FF2B5EF4-FFF2-40B4-BE49-F238E27FC236}">
                <a16:creationId xmlns:a16="http://schemas.microsoft.com/office/drawing/2014/main" id="{75BEB9F4-4599-0459-6C87-7450E8A75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140968"/>
            <a:ext cx="7772400" cy="1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Birthday-Paradox-Type Properties: Analysis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/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Think of the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each stores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value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blipFill>
                <a:blip r:embed="rId5"/>
                <a:stretch>
                  <a:fillRect t="-8108" b="-3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工程绘图&#10;&#10;低可信度描述已自动生成">
            <a:extLst>
              <a:ext uri="{FF2B5EF4-FFF2-40B4-BE49-F238E27FC236}">
                <a16:creationId xmlns:a16="http://schemas.microsoft.com/office/drawing/2014/main" id="{13683810-3E1D-561B-0D9F-EEF811020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140968"/>
            <a:ext cx="7772400" cy="16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6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Birthday-Paradox-Type Properties: Analysis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/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Think of the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each stores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value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blipFill>
                <a:blip r:embed="rId5"/>
                <a:stretch>
                  <a:fillRect t="-8108" b="-3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示&#10;&#10;中度可信度描述已自动生成">
            <a:extLst>
              <a:ext uri="{FF2B5EF4-FFF2-40B4-BE49-F238E27FC236}">
                <a16:creationId xmlns:a16="http://schemas.microsoft.com/office/drawing/2014/main" id="{B0B54306-F99B-3B61-A1FF-F12689C4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284984"/>
            <a:ext cx="7772400" cy="16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Birthday-Paradox-Type Properties: Analysis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/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Think of the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each stores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value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2140854"/>
                <a:ext cx="12025336" cy="461665"/>
              </a:xfrm>
              <a:prstGeom prst="rect">
                <a:avLst/>
              </a:prstGeom>
              <a:blipFill>
                <a:blip r:embed="rId5"/>
                <a:stretch>
                  <a:fillRect t="-8108" b="-3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示, 工程绘图&#10;&#10;描述已自动生成">
            <a:extLst>
              <a:ext uri="{FF2B5EF4-FFF2-40B4-BE49-F238E27FC236}">
                <a16:creationId xmlns:a16="http://schemas.microsoft.com/office/drawing/2014/main" id="{579D9A74-1203-084C-7EDF-9B9BBEDD6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364330"/>
            <a:ext cx="7772400" cy="16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5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Birthday-Paradox-Type Properties: Analysis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4869BA-1055-A4BB-7D47-297913F33917}"/>
                  </a:ext>
                </a:extLst>
              </p:cNvPr>
              <p:cNvSpPr txBox="1"/>
              <p:nvPr/>
            </p:nvSpPr>
            <p:spPr>
              <a:xfrm>
                <a:off x="714955" y="2528308"/>
                <a:ext cx="10961442" cy="1053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/>
                  <a:t>(Property 1)</a:t>
                </a:r>
                <a:r>
                  <a:rPr kumimoji="1" lang="en-US" altLang="zh-CN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vertices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kumimoji="1" lang="en-US" altLang="zh-CN" sz="28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/>
                  <a:t>(Property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both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zh-CN" sz="28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4869BA-1055-A4BB-7D47-297913F3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5" y="2528308"/>
                <a:ext cx="10961442" cy="1053365"/>
              </a:xfrm>
              <a:prstGeom prst="rect">
                <a:avLst/>
              </a:prstGeom>
              <a:blipFill>
                <a:blip r:embed="rId4"/>
                <a:stretch>
                  <a:fillRect l="-1042" t="-4762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AE7529-C1B4-B2BB-5CC1-98CD887B46CE}"/>
                  </a:ext>
                </a:extLst>
              </p:cNvPr>
              <p:cNvSpPr txBox="1"/>
              <p:nvPr/>
            </p:nvSpPr>
            <p:spPr>
              <a:xfrm>
                <a:off x="119336" y="1357711"/>
                <a:ext cx="11449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Build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out-degree-1</a:t>
                </a:r>
                <a:r>
                  <a:rPr kumimoji="1" lang="en-US" altLang="zh-CN" sz="240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 vertex set [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n</a:t>
                </a:r>
                <a:r>
                  <a:rPr kumimoji="1" lang="en-US" altLang="zh-CN" sz="2400" dirty="0"/>
                  <a:t>] as follows: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</a:t>
                </a:r>
                <a:r>
                  <a:rPr kumimoji="1" lang="en-US" altLang="zh-CN" sz="2400" b="1" dirty="0"/>
                  <a:t>each</a:t>
                </a:r>
                <a:r>
                  <a:rPr kumimoji="1" lang="en-US" altLang="zh-CN" sz="2400" dirty="0"/>
                  <a:t>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has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outgoing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edge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say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points to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AE7529-C1B4-B2BB-5CC1-98CD887B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357711"/>
                <a:ext cx="11449272" cy="830997"/>
              </a:xfrm>
              <a:prstGeom prst="rect">
                <a:avLst/>
              </a:prstGeom>
              <a:blipFill>
                <a:blip r:embed="rId5"/>
                <a:stretch>
                  <a:fillRect l="-775" t="-4545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/>
              <p:nvPr/>
            </p:nvSpPr>
            <p:spPr>
              <a:xfrm>
                <a:off x="74238" y="4046261"/>
                <a:ext cx="1202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Think of the random oracle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each stores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random value </a:t>
                </a:r>
                <a:r>
                  <a:rPr kumimoji="1" lang="en-US" altLang="zh-CN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FF83FB-11E2-311A-91F0-B99DA6BA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8" y="4046261"/>
                <a:ext cx="12025336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D27F84-3423-E820-CFB6-4F84E79D7DBE}"/>
                  </a:ext>
                </a:extLst>
              </p:cNvPr>
              <p:cNvSpPr txBox="1"/>
              <p:nvPr/>
            </p:nvSpPr>
            <p:spPr>
              <a:xfrm>
                <a:off x="746237" y="4725144"/>
                <a:ext cx="10972486" cy="201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Keeps moving to uniformly random vertices, until encountering an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opened box </a:t>
                </a:r>
                <a:r>
                  <a:rPr kumimoji="1" lang="en-US" altLang="zh-CN" sz="2400" b="1" dirty="0"/>
                  <a:t>(</a:t>
                </a:r>
                <a:r>
                  <a:rPr kumimoji="1" lang="en-US" altLang="zh-CN" sz="2400" b="1" i="1" dirty="0"/>
                  <a:t>i.e.</a:t>
                </a:r>
                <a:r>
                  <a:rPr kumimoji="1" lang="en-US" altLang="zh-CN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b="1" dirty="0"/>
                  <a:t> for some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400" b="1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probability of </a:t>
                </a:r>
                <a:r>
                  <a:rPr kumimoji="1" lang="en-US" altLang="zh-CN" sz="2400" b="1" dirty="0"/>
                  <a:t>halting</a:t>
                </a:r>
                <a:r>
                  <a:rPr kumimoji="1" lang="en-US" altLang="zh-CN" sz="24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! [Property 1 follows immediately]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Intuition</a:t>
                </a:r>
                <a:r>
                  <a:rPr kumimoji="1" lang="en-US" altLang="zh-CN" sz="2400" dirty="0"/>
                  <a:t> for Property 2: at the time of halting, we have visited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uniformly random vertices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D27F84-3423-E820-CFB6-4F84E79D7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7" y="4725144"/>
                <a:ext cx="10972486" cy="2015167"/>
              </a:xfrm>
              <a:prstGeom prst="rect">
                <a:avLst/>
              </a:prstGeom>
              <a:blipFill>
                <a:blip r:embed="rId7"/>
                <a:stretch>
                  <a:fillRect l="-694" t="-2516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CE1088A-1343-AE78-ACFD-D3C08821C86E}"/>
              </a:ext>
            </a:extLst>
          </p:cNvPr>
          <p:cNvSpPr txBox="1"/>
          <p:nvPr/>
        </p:nvSpPr>
        <p:spPr>
          <a:xfrm>
            <a:off x="6240016" y="2319263"/>
            <a:ext cx="3096344" cy="389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kumimoji="1" lang="zh-CN" alt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Why we need random oracle?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78AFD64-3966-7430-3BB4-F4E509C48840}"/>
                  </a:ext>
                </a:extLst>
              </p:cNvPr>
              <p:cNvSpPr txBox="1"/>
              <p:nvPr/>
            </p:nvSpPr>
            <p:spPr>
              <a:xfrm>
                <a:off x="400550" y="4199713"/>
                <a:ext cx="11390899" cy="11440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Crucial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fact</a:t>
                </a:r>
                <a:r>
                  <a:rPr kumimoji="1" lang="en-US" altLang="zh-CN" sz="2400" dirty="0"/>
                  <a:t>: the value inside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is uniformly random, </a:t>
                </a:r>
                <a:r>
                  <a:rPr kumimoji="1" lang="en-US" altLang="zh-CN" sz="2400" b="1" dirty="0"/>
                  <a:t>even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conditioning on the values of all other opened boxes</a:t>
                </a:r>
                <a:r>
                  <a:rPr kumimoji="1" lang="en-US" altLang="zh-CN" sz="2400" dirty="0"/>
                  <a:t>.</a:t>
                </a:r>
              </a:p>
              <a:p>
                <a:pPr algn="ctr"/>
                <a:r>
                  <a:rPr kumimoji="1" lang="en-US" altLang="zh-CN" sz="2400" dirty="0"/>
                  <a:t>(Recall,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is generated by a </a:t>
                </a:r>
                <a:r>
                  <a:rPr kumimoji="1" lang="en-US" altLang="zh-CN" sz="2400" b="1" dirty="0"/>
                  <a:t>highly adaptive process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using values of all other opened boxes</a:t>
                </a:r>
                <a:r>
                  <a:rPr kumimoji="1" lang="en-US" altLang="zh-CN" sz="2400" dirty="0"/>
                  <a:t>) 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78AFD64-3966-7430-3BB4-F4E509C48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0" y="4199713"/>
                <a:ext cx="11390899" cy="1144031"/>
              </a:xfrm>
              <a:prstGeom prst="rect">
                <a:avLst/>
              </a:prstGeom>
              <a:blipFill>
                <a:blip r:embed="rId3"/>
                <a:stretch>
                  <a:fillRect l="-2116" t="-6593" r="-2673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90ED8B-27CA-5CE4-66F9-046FE949D85C}"/>
                  </a:ext>
                </a:extLst>
              </p:cNvPr>
              <p:cNvSpPr txBox="1"/>
              <p:nvPr/>
            </p:nvSpPr>
            <p:spPr>
              <a:xfrm>
                <a:off x="679510" y="5804332"/>
                <a:ext cx="10832980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This is true only if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sz="2400" dirty="0"/>
                  <a:t> is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at least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-wise independent</a:t>
                </a:r>
                <a:r>
                  <a:rPr kumimoji="1" lang="en-US" altLang="zh-CN" sz="2400" dirty="0"/>
                  <a:t>. (too much space)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90ED8B-27CA-5CE4-66F9-046FE949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0" y="5804332"/>
                <a:ext cx="10832980" cy="465769"/>
              </a:xfrm>
              <a:prstGeom prst="rect">
                <a:avLst/>
              </a:prstGeom>
              <a:blipFill>
                <a:blip r:embed="rId4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D27F84-3423-E820-CFB6-4F84E79D7DBE}"/>
                  </a:ext>
                </a:extLst>
              </p:cNvPr>
              <p:cNvSpPr txBox="1"/>
              <p:nvPr/>
            </p:nvSpPr>
            <p:spPr>
              <a:xfrm>
                <a:off x="609757" y="1124744"/>
                <a:ext cx="10972486" cy="245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Start</a:t>
                </a:r>
                <a:r>
                  <a:rPr kumimoji="1" lang="en-US" altLang="zh-CN" sz="24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is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drawn</a:t>
                </a:r>
                <a:r>
                  <a:rPr kumimoji="1"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uniformly at random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At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</a:rPr>
                  <a:t>th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step, look at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, (it contains the value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if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box has been opened before, we entered a loop, HALT the random walk.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Otherwise</a:t>
                </a:r>
                <a:r>
                  <a:rPr kumimoji="1" lang="en-US" altLang="zh-CN" sz="2400" dirty="0"/>
                  <a:t>, open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/>
                  <a:t>, we obtain a </a:t>
                </a:r>
                <a:r>
                  <a:rPr kumimoji="1" lang="en-US" altLang="zh-CN" sz="2400" b="1" dirty="0"/>
                  <a:t>uniformly random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now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and </a:t>
                </a:r>
                <a:r>
                  <a:rPr kumimoji="1" lang="en-US" altLang="zh-CN" sz="2400" b="1" dirty="0"/>
                  <a:t>continue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(I.e., keeps moving to uniformly random vertices,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b="1" dirty="0"/>
                  <a:t> for some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zh-CN" sz="2400" b="1" dirty="0"/>
                  <a:t>)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D27F84-3423-E820-CFB6-4F84E79D7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7" y="1124744"/>
                <a:ext cx="10972486" cy="2452466"/>
              </a:xfrm>
              <a:prstGeom prst="rect">
                <a:avLst/>
              </a:prstGeom>
              <a:blipFill>
                <a:blip r:embed="rId5"/>
                <a:stretch>
                  <a:fillRect l="-809" t="-1546" b="-2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5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5066903"/>
          </a:xfrm>
        </p:spPr>
        <p:txBody>
          <a:bodyPr>
            <a:normAutofit/>
          </a:bodyPr>
          <a:lstStyle/>
          <a:p>
            <a:r>
              <a:rPr lang="en-US" dirty="0"/>
              <a:t>Part I (Background and Our Results)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(Proof Overview)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Recap of the BCM algorithm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Construction of the </a:t>
            </a:r>
            <a:r>
              <a:rPr lang="en-US" sz="2800" b="1" dirty="0"/>
              <a:t>pseudorandom hash family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 Communication Perspective of the </a:t>
            </a:r>
            <a:r>
              <a:rPr lang="en-US" sz="2800" b="1" dirty="0"/>
              <a:t>pseudorandom walk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An idealized analysis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356196" y="3444326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4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Can we make the random walk less adaptive?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AA994F-9D8B-A94F-F5BB-38859CEAE1C7}"/>
                  </a:ext>
                </a:extLst>
              </p:cNvPr>
              <p:cNvSpPr txBox="1"/>
              <p:nvPr/>
            </p:nvSpPr>
            <p:spPr>
              <a:xfrm>
                <a:off x="636067" y="1614257"/>
                <a:ext cx="10972486" cy="201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Start</a:t>
                </a:r>
                <a:r>
                  <a:rPr kumimoji="1" lang="en-US" altLang="zh-CN" sz="24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is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drawn</a:t>
                </a:r>
                <a:r>
                  <a:rPr kumimoji="1"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uniformly at random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At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</a:rPr>
                  <a:t>th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step, look at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, (it contains the value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if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box has been opened before, we entered a loop, HALT the random walk.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Otherwise</a:t>
                </a:r>
                <a:r>
                  <a:rPr kumimoji="1" lang="en-US" altLang="zh-CN" sz="2400" dirty="0"/>
                  <a:t>, open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/>
                  <a:t>, we obtain a </a:t>
                </a:r>
                <a:r>
                  <a:rPr kumimoji="1" lang="en-US" altLang="zh-CN" sz="2400" b="1" dirty="0">
                    <a:highlight>
                      <a:srgbClr val="FFFF00"/>
                    </a:highlight>
                  </a:rPr>
                  <a:t>uniformly random value</a:t>
                </a:r>
                <a:r>
                  <a:rPr kumimoji="1" lang="en-US" altLang="zh-CN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now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and </a:t>
                </a:r>
                <a:r>
                  <a:rPr kumimoji="1" lang="en-US" altLang="zh-CN" sz="2400" b="1" dirty="0"/>
                  <a:t>continue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AA994F-9D8B-A94F-F5BB-38859CEA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1614257"/>
                <a:ext cx="10972486" cy="2011063"/>
              </a:xfrm>
              <a:prstGeom prst="rect">
                <a:avLst/>
              </a:prstGeom>
              <a:blipFill>
                <a:blip r:embed="rId3"/>
                <a:stretch>
                  <a:fillRect l="-694" t="-188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89240C-2B05-F6A7-38D3-851DF6AC9ECD}"/>
                  </a:ext>
                </a:extLst>
              </p:cNvPr>
              <p:cNvSpPr txBox="1"/>
              <p:nvPr/>
            </p:nvSpPr>
            <p:spPr>
              <a:xfrm>
                <a:off x="914354" y="3663479"/>
                <a:ext cx="10371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This only works for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steps…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89240C-2B05-F6A7-38D3-851DF6AC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3663479"/>
                <a:ext cx="10371025" cy="523220"/>
              </a:xfrm>
              <a:prstGeom prst="rect">
                <a:avLst/>
              </a:prstGeom>
              <a:blipFill>
                <a:blip r:embed="rId5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74C974-B7E9-539A-B2CD-009132038364}"/>
                  </a:ext>
                </a:extLst>
              </p:cNvPr>
              <p:cNvSpPr txBox="1"/>
              <p:nvPr/>
            </p:nvSpPr>
            <p:spPr>
              <a:xfrm>
                <a:off x="1703512" y="4330069"/>
                <a:ext cx="8564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Key Issue</a:t>
                </a:r>
                <a:r>
                  <a:rPr kumimoji="1" lang="en-US" altLang="zh-CN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depends on the </a:t>
                </a:r>
                <a:r>
                  <a:rPr kumimoji="1" lang="en-US" altLang="zh-CN" sz="2400" b="1" dirty="0"/>
                  <a:t>values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in ALL the opened boxes!!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74C974-B7E9-539A-B2CD-009132038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330069"/>
                <a:ext cx="8564158" cy="830997"/>
              </a:xfrm>
              <a:prstGeom prst="rect">
                <a:avLst/>
              </a:prstGeom>
              <a:blipFill>
                <a:blip r:embed="rId6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B37006-3F21-FC11-FFBB-AC639541979E}"/>
                  </a:ext>
                </a:extLst>
              </p:cNvPr>
              <p:cNvSpPr txBox="1"/>
              <p:nvPr/>
            </p:nvSpPr>
            <p:spPr>
              <a:xfrm>
                <a:off x="1775520" y="5411451"/>
                <a:ext cx="8420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Our key idea: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reduce</a:t>
                </a:r>
                <a:r>
                  <a:rPr kumimoji="1" lang="en-US" altLang="zh-CN" sz="2400" b="1" dirty="0"/>
                  <a:t> </a:t>
                </a:r>
                <a:r>
                  <a:rPr kumimoji="1" lang="en-US" altLang="zh-CN" sz="2400" dirty="0"/>
                  <a:t>the dependence by using more than one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hash </a:t>
                </a:r>
                <a:r>
                  <a:rPr kumimoji="1" lang="en-US" altLang="zh-CN" sz="2400" dirty="0" err="1"/>
                  <a:t>func</a:t>
                </a:r>
                <a:r>
                  <a:rPr kumimoji="1" lang="en-US" altLang="zh-CN" sz="2400" dirty="0"/>
                  <a:t>. 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B37006-3F21-FC11-FFBB-AC6395419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411451"/>
                <a:ext cx="8420142" cy="830997"/>
              </a:xfrm>
              <a:prstGeom prst="rect">
                <a:avLst/>
              </a:prstGeom>
              <a:blipFill>
                <a:blip r:embed="rId7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图表&#10;&#10;低可信度描述已自动生成">
            <a:extLst>
              <a:ext uri="{FF2B5EF4-FFF2-40B4-BE49-F238E27FC236}">
                <a16:creationId xmlns:a16="http://schemas.microsoft.com/office/drawing/2014/main" id="{9D60BD92-F3F1-C440-1C6B-607A6C00E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614257"/>
            <a:ext cx="5524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1682527"/>
          </a:xfrm>
        </p:spPr>
        <p:txBody>
          <a:bodyPr>
            <a:normAutofit/>
          </a:bodyPr>
          <a:lstStyle/>
          <a:p>
            <a:r>
              <a:rPr lang="en-US" dirty="0"/>
              <a:t>Part I (Background and Our Results)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(Proof Overview)</a:t>
            </a:r>
            <a:endParaRPr lang="en-US" sz="14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163092" y="1242417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7C663D29-E23B-E974-29CD-D98A2AA29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1511300"/>
            <a:ext cx="6642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9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表&#10;&#10;中度可信度描述已自动生成">
            <a:extLst>
              <a:ext uri="{FF2B5EF4-FFF2-40B4-BE49-F238E27FC236}">
                <a16:creationId xmlns:a16="http://schemas.microsoft.com/office/drawing/2014/main" id="{AB8CD3E3-F865-1741-8AA1-91600C3C4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568450"/>
            <a:ext cx="6756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图表&#10;&#10;描述已自动生成">
            <a:extLst>
              <a:ext uri="{FF2B5EF4-FFF2-40B4-BE49-F238E27FC236}">
                <a16:creationId xmlns:a16="http://schemas.microsoft.com/office/drawing/2014/main" id="{FC896EC3-AB8E-780A-EDE1-4E4975D3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1524000"/>
            <a:ext cx="6870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2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日程表&#10;&#10;中度可信度描述已自动生成">
            <a:extLst>
              <a:ext uri="{FF2B5EF4-FFF2-40B4-BE49-F238E27FC236}">
                <a16:creationId xmlns:a16="http://schemas.microsoft.com/office/drawing/2014/main" id="{5EA65065-0031-5BE4-7A6E-7F3930EE3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0" y="1562100"/>
            <a:ext cx="6794500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2F1F37-D35C-0994-2E4D-1E5D781F0017}"/>
                  </a:ext>
                </a:extLst>
              </p:cNvPr>
              <p:cNvSpPr txBox="1"/>
              <p:nvPr/>
            </p:nvSpPr>
            <p:spPr>
              <a:xfrm>
                <a:off x="5812762" y="5589240"/>
                <a:ext cx="53958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/>
                  <a:t>Problem</a:t>
                </a:r>
                <a:r>
                  <a:rPr kumimoji="1" lang="en-US" altLang="zh-CN" sz="2400" dirty="0"/>
                  <a:t>: He knows </a:t>
                </a:r>
                <a:r>
                  <a:rPr kumimoji="1" lang="en-US" altLang="zh-CN" sz="2400" b="1" dirty="0"/>
                  <a:t>too much </a:t>
                </a:r>
                <a:r>
                  <a:rPr kumimoji="1" lang="en-US" altLang="zh-CN" sz="2400" dirty="0"/>
                  <a:t>about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2400" dirty="0"/>
                  <a:t>!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2F1F37-D35C-0994-2E4D-1E5D781F0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762" y="5589240"/>
                <a:ext cx="5395806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13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9442F8A9-2D97-DD35-BB0A-3CAB38D5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2067750"/>
            <a:ext cx="6642100" cy="3759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314E433-9C2F-0A36-6C38-D337B35ED98E}"/>
                  </a:ext>
                </a:extLst>
              </p:cNvPr>
              <p:cNvSpPr txBox="1"/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Switch to a </a:t>
                </a:r>
                <a:r>
                  <a:rPr kumimoji="1" lang="en-US" altLang="zh-CN" sz="2400" b="1" dirty="0"/>
                  <a:t>second hash function </a:t>
                </a:r>
                <a:r>
                  <a:rPr kumimoji="1" lang="en-US" altLang="zh-CN" sz="2400" dirty="0"/>
                  <a:t>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steps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314E433-9C2F-0A36-6C38-D337B35E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19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图表&#10;&#10;描述已自动生成">
            <a:extLst>
              <a:ext uri="{FF2B5EF4-FFF2-40B4-BE49-F238E27FC236}">
                <a16:creationId xmlns:a16="http://schemas.microsoft.com/office/drawing/2014/main" id="{45F0CDC8-F9B3-B4C9-E512-3EDA861D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29650"/>
            <a:ext cx="6858000" cy="379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75B1C88-CEB3-58D7-0D00-37968A07A29F}"/>
                  </a:ext>
                </a:extLst>
              </p:cNvPr>
              <p:cNvSpPr txBox="1"/>
              <p:nvPr/>
            </p:nvSpPr>
            <p:spPr>
              <a:xfrm>
                <a:off x="119336" y="6135687"/>
                <a:ext cx="7686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Switch to a </a:t>
                </a:r>
                <a:r>
                  <a:rPr kumimoji="1" lang="en-US" altLang="zh-CN" sz="2400" b="1" dirty="0"/>
                  <a:t>second hash function </a:t>
                </a:r>
                <a:r>
                  <a:rPr kumimoji="1" lang="en-US" altLang="zh-CN" sz="2400" dirty="0"/>
                  <a:t>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steps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75B1C88-CEB3-58D7-0D00-37968A07A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135687"/>
                <a:ext cx="7686331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52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图片包含 日程表&#10;&#10;描述已自动生成">
            <a:extLst>
              <a:ext uri="{FF2B5EF4-FFF2-40B4-BE49-F238E27FC236}">
                <a16:creationId xmlns:a16="http://schemas.microsoft.com/office/drawing/2014/main" id="{499961E3-1E40-5006-570C-49DEC3F45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844824"/>
            <a:ext cx="6896100" cy="379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67413F-CE2B-5B36-4C47-CD2CCADBBC0A}"/>
                  </a:ext>
                </a:extLst>
              </p:cNvPr>
              <p:cNvSpPr txBox="1"/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Switch to a </a:t>
                </a:r>
                <a:r>
                  <a:rPr kumimoji="1" lang="en-US" altLang="zh-CN" sz="2400" b="1" dirty="0"/>
                  <a:t>second hash function </a:t>
                </a:r>
                <a:r>
                  <a:rPr kumimoji="1" lang="en-US" altLang="zh-CN" sz="2400" dirty="0"/>
                  <a:t>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steps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67413F-CE2B-5B36-4C47-CD2CCADBB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970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图示&#10;&#10;描述已自动生成">
            <a:extLst>
              <a:ext uri="{FF2B5EF4-FFF2-40B4-BE49-F238E27FC236}">
                <a16:creationId xmlns:a16="http://schemas.microsoft.com/office/drawing/2014/main" id="{D04D8C6B-A1DE-BA8B-4B0C-B68798DDB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758138"/>
            <a:ext cx="6946900" cy="4076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90F56D9-1DB7-98C4-0833-726C3C1721F8}"/>
                  </a:ext>
                </a:extLst>
              </p:cNvPr>
              <p:cNvSpPr txBox="1"/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Switch to a </a:t>
                </a:r>
                <a:r>
                  <a:rPr kumimoji="1" lang="en-US" altLang="zh-CN" sz="2400" b="1" dirty="0"/>
                  <a:t>second hash function </a:t>
                </a:r>
                <a:r>
                  <a:rPr kumimoji="1" lang="en-US" altLang="zh-CN" sz="2400" dirty="0"/>
                  <a:t>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steps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90F56D9-1DB7-98C4-0833-726C3C172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717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Intuition: Memory Eraser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/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Say</a:t>
                </a:r>
                <a:r>
                  <a:rPr kumimoji="1" lang="en-US" altLang="zh-CN" sz="2400" dirty="0"/>
                  <a:t>, we take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6E0E02-2332-4C73-01CA-011CE1139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4" y="1031050"/>
                <a:ext cx="10363292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图示&#10;&#10;中度可信度描述已自动生成">
            <a:extLst>
              <a:ext uri="{FF2B5EF4-FFF2-40B4-BE49-F238E27FC236}">
                <a16:creationId xmlns:a16="http://schemas.microsoft.com/office/drawing/2014/main" id="{992130A6-8EEA-80DD-7533-CF893715D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1916832"/>
            <a:ext cx="6769100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EB4115-4A77-5AE9-0145-55007695806A}"/>
                  </a:ext>
                </a:extLst>
              </p:cNvPr>
              <p:cNvSpPr txBox="1"/>
              <p:nvPr/>
            </p:nvSpPr>
            <p:spPr>
              <a:xfrm>
                <a:off x="4868934" y="5237158"/>
                <a:ext cx="73230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Solution</a:t>
                </a:r>
                <a:r>
                  <a:rPr kumimoji="1" lang="en-US" altLang="zh-CN" sz="2400" dirty="0"/>
                  <a:t>: Erase his memory (indeed the dependency) about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2400" dirty="0"/>
                  <a:t> via one step of another hash function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EB4115-4A77-5AE9-0145-550076958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934" y="5237158"/>
                <a:ext cx="7323066" cy="830997"/>
              </a:xfrm>
              <a:prstGeom prst="rect">
                <a:avLst/>
              </a:prstGeom>
              <a:blipFill>
                <a:blip r:embed="rId5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141E142-511C-BDC5-E1A3-2B37DB0093EC}"/>
                  </a:ext>
                </a:extLst>
              </p:cNvPr>
              <p:cNvSpPr txBox="1"/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Switch to a </a:t>
                </a:r>
                <a:r>
                  <a:rPr kumimoji="1" lang="en-US" altLang="zh-CN" sz="2400" b="1" dirty="0"/>
                  <a:t>second hash function </a:t>
                </a:r>
                <a:r>
                  <a:rPr kumimoji="1" lang="en-US" altLang="zh-CN" sz="2400" dirty="0"/>
                  <a:t>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steps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141E142-511C-BDC5-E1A3-2B37DB00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104678"/>
                <a:ext cx="7686331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560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576397" y="116632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Construction of Pseudorandom Hash Function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050F6B2-EC21-5673-2569-FF9BEBE4FC10}"/>
                  </a:ext>
                </a:extLst>
              </p:cNvPr>
              <p:cNvSpPr txBox="1"/>
              <p:nvPr/>
            </p:nvSpPr>
            <p:spPr>
              <a:xfrm>
                <a:off x="1631504" y="910350"/>
                <a:ext cx="9212230" cy="322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lit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400" dirty="0"/>
                  <a:t> satisfies: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 err="1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=⊥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kumimoji="1" lang="en-US" altLang="zh-CN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 err="1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=1/2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is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kumimoji="1" lang="en-US" altLang="zh-CN" sz="2400" dirty="0"/>
                  <a:t>-wise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independent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Now, define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2400" dirty="0"/>
                  <a:t> as follows: for each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find the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smallest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en-US" altLang="zh-CN" sz="2400" dirty="0"/>
                  <a:t>, set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. If no such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/>
                  <a:t>, set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050F6B2-EC21-5673-2569-FF9BEBE4F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910350"/>
                <a:ext cx="9212230" cy="3227743"/>
              </a:xfrm>
              <a:prstGeom prst="rect">
                <a:avLst/>
              </a:prstGeom>
              <a:blipFill>
                <a:blip r:embed="rId3"/>
                <a:stretch>
                  <a:fillRect l="-964" r="-275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68DDF2-5FB0-A15C-AA41-DCB934E4401B}"/>
                  </a:ext>
                </a:extLst>
              </p:cNvPr>
              <p:cNvSpPr txBox="1"/>
              <p:nvPr/>
            </p:nvSpPr>
            <p:spPr>
              <a:xfrm>
                <a:off x="992164" y="4347443"/>
                <a:ext cx="10207667" cy="239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Again, imagine we have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box contains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. More specifically, we label box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sz="24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for the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smallest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We simulate a random walk starting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and open the </a:t>
                </a:r>
                <a:r>
                  <a:rPr kumimoji="1" lang="en-US" altLang="zh-CN" sz="2400" b="1" dirty="0"/>
                  <a:t>boxes</a:t>
                </a:r>
                <a:r>
                  <a:rPr kumimoji="1" lang="en-US" altLang="zh-CN" sz="2400" dirty="0"/>
                  <a:t> as usual. Whenever we open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box, intuitively speaking, we kill the dependence on </a:t>
                </a:r>
                <a:r>
                  <a:rPr kumimoji="1" lang="en-US" altLang="zh-CN" sz="2400" b="1" dirty="0"/>
                  <a:t>all the currently opened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boxes, thereby we can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close</a:t>
                </a:r>
                <a:r>
                  <a:rPr kumimoji="1" lang="en-US" altLang="zh-CN" sz="2400" dirty="0"/>
                  <a:t> them! </a:t>
                </a:r>
                <a:endParaRPr kumimoji="1" lang="en-US" altLang="zh-CN" sz="2400" b="1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68DDF2-5FB0-A15C-AA41-DCB934E4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64" y="4347443"/>
                <a:ext cx="10207667" cy="2393925"/>
              </a:xfrm>
              <a:prstGeom prst="rect">
                <a:avLst/>
              </a:prstGeom>
              <a:blipFill>
                <a:blip r:embed="rId4"/>
                <a:stretch>
                  <a:fillRect l="-871" t="-1587" r="-871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4F2AC4B-6D8C-56E0-9C2F-853F77955BED}"/>
              </a:ext>
            </a:extLst>
          </p:cNvPr>
          <p:cNvSpPr txBox="1"/>
          <p:nvPr/>
        </p:nvSpPr>
        <p:spPr>
          <a:xfrm>
            <a:off x="3428114" y="5805264"/>
            <a:ext cx="438697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</a:rPr>
              <a:t>However, there is a </a:t>
            </a:r>
            <a:r>
              <a:rPr kumimoji="1" lang="en-US" altLang="zh-CN" sz="2400" b="1" dirty="0">
                <a:solidFill>
                  <a:schemeClr val="bg1"/>
                </a:solidFill>
              </a:rPr>
              <a:t>SUBTLE</a:t>
            </a:r>
            <a:r>
              <a:rPr kumimoji="1" lang="en-US" altLang="zh-CN" sz="2400" dirty="0">
                <a:solidFill>
                  <a:schemeClr val="bg1"/>
                </a:solidFill>
              </a:rPr>
              <a:t> issue!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Previous Work in the Comparison Model</a:t>
            </a:r>
            <a:endParaRPr lang="zh-CN" altLang="en-US" sz="3200" b="1" dirty="0">
              <a:latin typeface="+mn-lt"/>
            </a:endParaRP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A081CD25-8674-1774-7DB5-8FB3CEDB1A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9536" y="1420992"/>
            <a:ext cx="8352928" cy="20882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78C4FAE-7AFF-47C7-2D97-CEE47D65723D}"/>
              </a:ext>
            </a:extLst>
          </p:cNvPr>
          <p:cNvSpPr txBox="1"/>
          <p:nvPr/>
        </p:nvSpPr>
        <p:spPr>
          <a:xfrm>
            <a:off x="5879976" y="3637256"/>
            <a:ext cx="6490704" cy="213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760"/>
              </a:spcBef>
            </a:pPr>
            <a:r>
              <a:rPr lang="en-US" altLang="zh-CN"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zh-CN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zh-CN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(Borodin</a:t>
            </a:r>
            <a:r>
              <a:rPr lang="en-US" altLang="zh-CN"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en-US" altLang="zh-CN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lang="en-US" altLang="zh-CN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1987)</a:t>
            </a:r>
            <a:r>
              <a:rPr lang="en-US" altLang="zh-CN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(Yao,</a:t>
            </a:r>
            <a:r>
              <a:rPr lang="en-US" altLang="zh-CN"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1988)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altLang="zh-CN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en-US" altLang="zh-CN"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zh-CN" sz="2400" i="1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spc="-3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zh-CN"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(polylog</a:t>
            </a:r>
            <a:r>
              <a:rPr lang="en-US" altLang="zh-CN" sz="24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altLang="zh-CN"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n-US" altLang="zh-CN"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Distinctness</a:t>
            </a:r>
            <a:r>
              <a:rPr lang="en-US" altLang="zh-CN"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en-US" altLang="zh-CN"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spc="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sz="2400" i="1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altLang="zh-CN" sz="2400" i="1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spc="-15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400" i="1" spc="-15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−o</a:t>
            </a:r>
            <a:r>
              <a:rPr lang="en-US" altLang="zh-CN" sz="2400" b="0" spc="-15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spc="-15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400" b="0" spc="-15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time in</a:t>
            </a:r>
            <a:r>
              <a:rPr lang="en-US" altLang="zh-CN"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zh-CN" sz="2400" b="1" spc="-55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en-US" altLang="zh-CN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spc="-1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n-US" altLang="zh-CN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lnSpc>
                <a:spcPct val="100000"/>
              </a:lnSpc>
              <a:spcBef>
                <a:spcPts val="890"/>
              </a:spcBef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altLang="zh-CN"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generally,</a:t>
            </a:r>
            <a:r>
              <a:rPr lang="en-US" altLang="zh-CN"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altLang="zh-CN" sz="2400" i="1" spc="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altLang="zh-CN" sz="2400" i="1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400" i="1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−o</a:t>
            </a:r>
            <a:r>
              <a:rPr lang="en-US" altLang="zh-CN" sz="2400" b="0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400" b="0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sz="2400" b="0" spc="202" baseline="2777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(Yao,</a:t>
            </a:r>
            <a:r>
              <a:rPr lang="en-US" altLang="zh-CN"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1988).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/>
              <p:nvPr/>
            </p:nvSpPr>
            <p:spPr>
              <a:xfrm>
                <a:off x="223381" y="3425380"/>
                <a:ext cx="5650667" cy="284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No direct access </a:t>
                </a:r>
                <a:r>
                  <a:rPr kumimoji="1" lang="en-US" altLang="zh-CN" sz="2400" dirty="0"/>
                  <a:t>to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;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Each query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returns one of </a:t>
                </a:r>
                <a:br>
                  <a:rPr kumimoji="1" lang="en-US" altLang="zh-CN" sz="2400" dirty="0"/>
                </a:b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”,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”, or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”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A popular model for analyzing algorithms</a:t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(e.g., sorting)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95217-14E8-7DD9-DF5C-4D38C7EF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81" y="3425380"/>
                <a:ext cx="5650667" cy="2849691"/>
              </a:xfrm>
              <a:prstGeom prst="rect">
                <a:avLst/>
              </a:prstGeom>
              <a:blipFill>
                <a:blip r:embed="rId4"/>
                <a:stretch>
                  <a:fillRect l="-1345" r="-1121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4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Main Theorem from Key Properties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3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4869BA-1055-A4BB-7D47-297913F33917}"/>
                  </a:ext>
                </a:extLst>
              </p:cNvPr>
              <p:cNvSpPr txBox="1"/>
              <p:nvPr/>
            </p:nvSpPr>
            <p:spPr>
              <a:xfrm>
                <a:off x="347241" y="4974039"/>
                <a:ext cx="11581407" cy="143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/>
                  <a:t>(Property 1)</a:t>
                </a:r>
                <a:r>
                  <a:rPr kumimoji="1" lang="en-US" altLang="zh-CN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vertices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b="1" dirty="0"/>
                  <a:t>(Property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both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8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Repeat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times; Overall: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space, and finds the collision </a:t>
                </a:r>
                <a:r>
                  <a:rPr kumimoji="1" lang="en-US" altLang="zh-CN" sz="2400" b="1" dirty="0" err="1">
                    <a:solidFill>
                      <a:srgbClr val="FF0000"/>
                    </a:solidFill>
                  </a:rPr>
                  <a:t>whp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4869BA-1055-A4BB-7D47-297913F3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41" y="4974039"/>
                <a:ext cx="11581407" cy="1436483"/>
              </a:xfrm>
              <a:prstGeom prst="rect">
                <a:avLst/>
              </a:prstGeom>
              <a:blipFill>
                <a:blip r:embed="rId4"/>
                <a:stretch>
                  <a:fillRect l="-986" t="-2632" b="-9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70B63-7CDD-EE5C-AB8E-CCCC15799FCD}"/>
                  </a:ext>
                </a:extLst>
              </p:cNvPr>
              <p:cNvSpPr txBox="1"/>
              <p:nvPr/>
            </p:nvSpPr>
            <p:spPr>
              <a:xfrm>
                <a:off x="1542184" y="1553085"/>
                <a:ext cx="9226967" cy="322558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lit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400" dirty="0"/>
                  <a:t> satisfies: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every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 err="1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=⊥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kumimoji="1" lang="en-US" altLang="zh-CN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 err="1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=1/2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is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kumimoji="1" lang="en-US" altLang="zh-CN" sz="2400" dirty="0"/>
                  <a:t>-wise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independent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Now, define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sz="2400" dirty="0"/>
                  <a:t> as follows: for each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find the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smallest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en-US" altLang="zh-CN" sz="2400" dirty="0"/>
                  <a:t>, set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. If no such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/>
                  <a:t>, set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70B63-7CDD-EE5C-AB8E-CCCC15799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84" y="1553085"/>
                <a:ext cx="9226967" cy="3225580"/>
              </a:xfrm>
              <a:prstGeom prst="rect">
                <a:avLst/>
              </a:prstGeom>
              <a:blipFill>
                <a:blip r:embed="rId5"/>
                <a:stretch>
                  <a:fillRect l="-962" b="-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2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4" y="1242417"/>
            <a:ext cx="11018440" cy="5066903"/>
          </a:xfrm>
        </p:spPr>
        <p:txBody>
          <a:bodyPr>
            <a:normAutofit/>
          </a:bodyPr>
          <a:lstStyle/>
          <a:p>
            <a:r>
              <a:rPr lang="en-US" dirty="0"/>
              <a:t>Part I (Background and Our Results)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(Proof Overview)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Recap of the BCM algorithm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Construction of the </a:t>
            </a:r>
            <a:r>
              <a:rPr lang="en-US" sz="2800" b="1" dirty="0"/>
              <a:t>pseudorandom hash family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 Communication Perspective of the </a:t>
            </a:r>
            <a:r>
              <a:rPr lang="en-US" sz="2800" b="1" dirty="0"/>
              <a:t>pseudorandom walk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An idealized analysis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356196" y="4221088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8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1B3A7F-2757-654F-9501-CAA3B0FF4004}"/>
              </a:ext>
            </a:extLst>
          </p:cNvPr>
          <p:cNvSpPr txBox="1"/>
          <p:nvPr/>
        </p:nvSpPr>
        <p:spPr>
          <a:xfrm>
            <a:off x="2207568" y="2388955"/>
            <a:ext cx="81369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/>
              <p:nvPr/>
            </p:nvSpPr>
            <p:spPr>
              <a:xfrm>
                <a:off x="636067" y="1614257"/>
                <a:ext cx="10972486" cy="201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Start</a:t>
                </a:r>
                <a:r>
                  <a:rPr kumimoji="1" lang="en-US" altLang="zh-CN" sz="24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is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drawn</a:t>
                </a:r>
                <a:r>
                  <a:rPr kumimoji="1"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uniformly at random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At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zh-CN" sz="2400" dirty="0" err="1">
                    <a:solidFill>
                      <a:schemeClr val="tx1"/>
                    </a:solidFill>
                  </a:rPr>
                  <a:t>th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step, look at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, (it contains the value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</a:rPr>
                  <a:t>if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box has been opened before, we entered a loop, HALT the walk.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Otherwise</a:t>
                </a:r>
                <a:r>
                  <a:rPr kumimoji="1" lang="en-US" altLang="zh-CN" sz="2400" dirty="0"/>
                  <a:t>, open the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box</a:t>
                </a:r>
                <a:r>
                  <a:rPr kumimoji="1" lang="en-US" altLang="zh-CN" sz="2400" dirty="0"/>
                  <a:t>, we obtain a </a:t>
                </a:r>
                <a:r>
                  <a:rPr kumimoji="1" lang="en-US" altLang="zh-CN" sz="2400" b="1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 we now move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and </a:t>
                </a:r>
                <a:r>
                  <a:rPr kumimoji="1" lang="en-US" altLang="zh-CN" sz="2400" b="1" dirty="0"/>
                  <a:t>continue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1614257"/>
                <a:ext cx="10972486" cy="2011063"/>
              </a:xfrm>
              <a:prstGeom prst="rect">
                <a:avLst/>
              </a:prstGeom>
              <a:blipFill>
                <a:blip r:embed="rId3"/>
                <a:stretch>
                  <a:fillRect l="-694" t="-188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The pseudorandom walk and the HALTING condition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/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Input</a:t>
                </a:r>
                <a:r>
                  <a:rPr kumimoji="1" lang="en-US" altLang="zh-CN" sz="1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1800" dirty="0"/>
                  <a:t>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18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There is exactly one pair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 of collision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Goal</a:t>
                </a:r>
                <a:r>
                  <a:rPr kumimoji="1" lang="en-US" altLang="zh-CN" sz="1800" dirty="0"/>
                  <a:t>: Find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dirty="0"/>
                  <a:t>and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1800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1AF176-6959-E06D-33B3-300DC67D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2" y="966963"/>
                <a:ext cx="11823972" cy="390748"/>
              </a:xfrm>
              <a:prstGeom prst="rect">
                <a:avLst/>
              </a:prstGeom>
              <a:blipFill>
                <a:blip r:embed="rId4"/>
                <a:stretch>
                  <a:fillRect l="-429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C5E4BD0-8A82-EA6B-CDA9-4006A311891B}"/>
              </a:ext>
            </a:extLst>
          </p:cNvPr>
          <p:cNvSpPr txBox="1"/>
          <p:nvPr/>
        </p:nvSpPr>
        <p:spPr>
          <a:xfrm>
            <a:off x="1171559" y="3953742"/>
            <a:ext cx="102089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Key issue</a:t>
            </a:r>
          </a:p>
          <a:p>
            <a:pPr algn="ctr"/>
            <a:r>
              <a:rPr kumimoji="1" lang="en-US" altLang="zh-CN" sz="2400" dirty="0"/>
              <a:t>The halting condition is complicated and depends on </a:t>
            </a:r>
            <a:r>
              <a:rPr kumimoji="1" lang="en-US" altLang="zh-CN" sz="2400" b="1" dirty="0"/>
              <a:t>all previous opened boxes</a:t>
            </a:r>
            <a:endParaRPr kumimoji="1"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83E3E7-519C-CB89-B05F-673C46B59B51}"/>
              </a:ext>
            </a:extLst>
          </p:cNvPr>
          <p:cNvSpPr txBox="1"/>
          <p:nvPr/>
        </p:nvSpPr>
        <p:spPr>
          <a:xfrm>
            <a:off x="-35088" y="5413983"/>
            <a:ext cx="12314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/>
              <a:t>To have a better understanding of the pseudorandom walk, </a:t>
            </a:r>
            <a:r>
              <a:rPr kumimoji="1" lang="en-US" altLang="zh-CN" sz="2800" dirty="0" err="1"/>
              <a:t>Lyu</a:t>
            </a:r>
            <a:r>
              <a:rPr kumimoji="1" lang="en-US" altLang="zh-CN" sz="2800" dirty="0"/>
              <a:t> and Zhu introduced</a:t>
            </a:r>
          </a:p>
          <a:p>
            <a:pPr algn="ctr"/>
            <a:r>
              <a:rPr kumimoji="1" lang="en-US" altLang="zh-CN" sz="2800" dirty="0"/>
              <a:t>a </a:t>
            </a:r>
            <a:r>
              <a:rPr kumimoji="1" lang="en-US" altLang="zh-CN" sz="2800" b="1" dirty="0">
                <a:solidFill>
                  <a:srgbClr val="7030A0"/>
                </a:solidFill>
              </a:rPr>
              <a:t>communication perspective </a:t>
            </a:r>
            <a:r>
              <a:rPr kumimoji="1" lang="en-US" altLang="zh-CN" sz="2800" dirty="0"/>
              <a:t>of the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pseudorandom walk 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A Communication Perspective of the pseudorandom walk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/>
              <p:nvPr/>
            </p:nvSpPr>
            <p:spPr>
              <a:xfrm>
                <a:off x="636067" y="941983"/>
                <a:ext cx="10972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 agents,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; For simplicity,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to denote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941983"/>
                <a:ext cx="10972486" cy="461665"/>
              </a:xfrm>
              <a:prstGeom prst="rect">
                <a:avLst/>
              </a:prstGeom>
              <a:blipFill>
                <a:blip r:embed="rId3"/>
                <a:stretch>
                  <a:fillRect l="-694"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F73AF67-3C8E-D116-B47D-A5E2A8AD2501}"/>
                  </a:ext>
                </a:extLst>
              </p:cNvPr>
              <p:cNvSpPr txBox="1"/>
              <p:nvPr/>
            </p:nvSpPr>
            <p:spPr>
              <a:xfrm>
                <a:off x="1153509" y="2933785"/>
                <a:ext cx="10004318" cy="33580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gets a random starting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When an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gets a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 it first sends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and 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(together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) to generate a sequence starting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2400" dirty="0"/>
                  <a:t>.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br>
                  <a:rPr kumimoji="1" lang="en-US" altLang="zh-CN" sz="2400" dirty="0"/>
                </a:br>
                <a:r>
                  <a:rPr kumimoji="1" lang="en-US" altLang="zh-CN" sz="2400" dirty="0"/>
                  <a:t>returns a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4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kumimoji="1" lang="en-US" altLang="zh-CN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en-US" altLang="zh-CN" sz="2400" dirty="0"/>
                  <a:t>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en-US" altLang="zh-CN" sz="2400" dirty="0"/>
                  <a:t>, it passes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;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continue</a:t>
                </a:r>
                <a:r>
                  <a:rPr kumimoji="1" lang="en-US" altLang="zh-CN" sz="2400" dirty="0"/>
                  <a:t> the walk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CN" sz="2400" dirty="0"/>
                  <a:t>, it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returns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F73AF67-3C8E-D116-B47D-A5E2A8AD2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09" y="2933785"/>
                <a:ext cx="10004318" cy="3358099"/>
              </a:xfrm>
              <a:prstGeom prst="rect">
                <a:avLst/>
              </a:prstGeom>
              <a:blipFill>
                <a:blip r:embed="rId4"/>
                <a:stretch>
                  <a:fillRect l="-760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A9348E6-66E3-2BDB-8F4B-4B50380A24E0}"/>
              </a:ext>
            </a:extLst>
          </p:cNvPr>
          <p:cNvSpPr txBox="1"/>
          <p:nvPr/>
        </p:nvSpPr>
        <p:spPr>
          <a:xfrm>
            <a:off x="12529353" y="-1094282"/>
            <a:ext cx="18473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035553-8C02-FAED-0A94-0A0A950078E2}"/>
                  </a:ext>
                </a:extLst>
              </p:cNvPr>
              <p:cNvSpPr txBox="1"/>
              <p:nvPr/>
            </p:nvSpPr>
            <p:spPr>
              <a:xfrm>
                <a:off x="767408" y="1572315"/>
                <a:ext cx="11039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top-down</a:t>
                </a:r>
                <a:r>
                  <a:rPr kumimoji="1" lang="en-US" altLang="zh-CN" sz="2400" dirty="0"/>
                  <a:t> perspective: Imagine you 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and want to simulate a random walk starting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; you would first 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to run from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until they reach a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kumimoji="1" lang="en-US" altLang="zh-CN" sz="2400" dirty="0"/>
                  <a:t>, then you use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to decide the next step.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035553-8C02-FAED-0A94-0A0A95007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572315"/>
                <a:ext cx="11039203" cy="1200329"/>
              </a:xfrm>
              <a:prstGeom prst="rect">
                <a:avLst/>
              </a:prstGeom>
              <a:blipFill>
                <a:blip r:embed="rId5"/>
                <a:stretch>
                  <a:fillRect t="-3125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C0B899-4F88-0CF9-78A1-B93C53A2DDB8}"/>
                  </a:ext>
                </a:extLst>
              </p:cNvPr>
              <p:cNvSpPr txBox="1"/>
              <p:nvPr/>
            </p:nvSpPr>
            <p:spPr>
              <a:xfrm>
                <a:off x="0" y="6405328"/>
                <a:ext cx="5333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):(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),…,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C0B899-4F88-0CF9-78A1-B93C53A2D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05328"/>
                <a:ext cx="5333904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7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Why Top-Down perspective?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DF08FF-E0B7-C186-D701-ACF028548000}"/>
              </a:ext>
            </a:extLst>
          </p:cNvPr>
          <p:cNvSpPr txBox="1"/>
          <p:nvPr/>
        </p:nvSpPr>
        <p:spPr>
          <a:xfrm>
            <a:off x="1703512" y="1124744"/>
            <a:ext cx="8316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It makes the </a:t>
            </a:r>
            <a:r>
              <a:rPr kumimoji="1" lang="en-US" altLang="zh-CN" sz="2400" b="1" dirty="0"/>
              <a:t>tree structure </a:t>
            </a:r>
            <a:r>
              <a:rPr kumimoji="1" lang="en-US" altLang="zh-CN" sz="2400" dirty="0"/>
              <a:t>of the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pseudorandom walk </a:t>
            </a:r>
            <a:r>
              <a:rPr kumimoji="1" lang="en-US" altLang="zh-CN" sz="2400" dirty="0"/>
              <a:t>very clear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0A08C02-96BE-0ED6-3BB8-DA8259B3CAC3}"/>
                  </a:ext>
                </a:extLst>
              </p:cNvPr>
              <p:cNvSpPr txBox="1"/>
              <p:nvPr/>
            </p:nvSpPr>
            <p:spPr>
              <a:xfrm>
                <a:off x="1889068" y="2564904"/>
                <a:ext cx="5432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0A08C02-96BE-0ED6-3BB8-DA8259B3C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068" y="2564904"/>
                <a:ext cx="543289" cy="461665"/>
              </a:xfrm>
              <a:prstGeom prst="rect">
                <a:avLst/>
              </a:prstGeom>
              <a:blipFill>
                <a:blip r:embed="rId3"/>
                <a:stretch>
                  <a:fillRect l="-2273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E8BE438-CA0A-F9FB-9C71-0FF7717DA7DE}"/>
                  </a:ext>
                </a:extLst>
              </p:cNvPr>
              <p:cNvSpPr txBox="1"/>
              <p:nvPr/>
            </p:nvSpPr>
            <p:spPr>
              <a:xfrm>
                <a:off x="1671860" y="4437112"/>
                <a:ext cx="977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E8BE438-CA0A-F9FB-9C71-0FF7717D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860" y="4437112"/>
                <a:ext cx="977704" cy="461665"/>
              </a:xfrm>
              <a:prstGeom prst="rect">
                <a:avLst/>
              </a:prstGeom>
              <a:blipFill>
                <a:blip r:embed="rId4"/>
                <a:stretch>
                  <a:fillRect l="-1282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BEFF2E3E-214C-7623-D166-869BF26132FE}"/>
              </a:ext>
            </a:extLst>
          </p:cNvPr>
          <p:cNvCxnSpPr/>
          <p:nvPr/>
        </p:nvCxnSpPr>
        <p:spPr>
          <a:xfrm>
            <a:off x="1199456" y="1808705"/>
            <a:ext cx="1656184" cy="950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99A924A-D456-54B8-97FC-1C44808DAE9E}"/>
                  </a:ext>
                </a:extLst>
              </p:cNvPr>
              <p:cNvSpPr txBox="1"/>
              <p:nvPr/>
            </p:nvSpPr>
            <p:spPr>
              <a:xfrm>
                <a:off x="2283475" y="1916832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99A924A-D456-54B8-97FC-1C44808DA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75" y="1916832"/>
                <a:ext cx="402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0C564774-2609-9BFF-C5E5-D29D7E60AB3A}"/>
              </a:ext>
            </a:extLst>
          </p:cNvPr>
          <p:cNvCxnSpPr/>
          <p:nvPr/>
        </p:nvCxnSpPr>
        <p:spPr>
          <a:xfrm>
            <a:off x="2855640" y="3026569"/>
            <a:ext cx="0" cy="1641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9C84B28-9BB5-9663-A6F1-544D54EEEF67}"/>
                  </a:ext>
                </a:extLst>
              </p:cNvPr>
              <p:cNvSpPr txBox="1"/>
              <p:nvPr/>
            </p:nvSpPr>
            <p:spPr>
              <a:xfrm>
                <a:off x="3027714" y="3616423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9C84B28-9BB5-9663-A6F1-544D54EEE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714" y="3616423"/>
                <a:ext cx="4025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1875B689-7DC0-AEFF-E159-313813505392}"/>
              </a:ext>
            </a:extLst>
          </p:cNvPr>
          <p:cNvCxnSpPr>
            <a:cxnSpLocks/>
          </p:cNvCxnSpPr>
          <p:nvPr/>
        </p:nvCxnSpPr>
        <p:spPr>
          <a:xfrm>
            <a:off x="3027714" y="4667944"/>
            <a:ext cx="17721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35E1DA-0BC2-64B0-D791-697CE6165719}"/>
                  </a:ext>
                </a:extLst>
              </p:cNvPr>
              <p:cNvSpPr txBox="1"/>
              <p:nvPr/>
            </p:nvSpPr>
            <p:spPr>
              <a:xfrm>
                <a:off x="3349707" y="4832119"/>
                <a:ext cx="1036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wal</m:t>
                      </m:r>
                      <m:sSub>
                        <m:sSubPr>
                          <m:ctrlPr>
                            <a:rPr kumimoji="1" lang="en-US" altLang="zh-CN" sz="2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35E1DA-0BC2-64B0-D791-697CE6165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707" y="4832119"/>
                <a:ext cx="1036629" cy="461665"/>
              </a:xfrm>
              <a:prstGeom prst="rect">
                <a:avLst/>
              </a:prstGeom>
              <a:blipFill>
                <a:blip r:embed="rId7"/>
                <a:stretch>
                  <a:fillRect l="-1205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ADEC50C-EE65-3955-BDE8-EB26B3383F90}"/>
              </a:ext>
            </a:extLst>
          </p:cNvPr>
          <p:cNvCxnSpPr>
            <a:cxnSpLocks/>
          </p:cNvCxnSpPr>
          <p:nvPr/>
        </p:nvCxnSpPr>
        <p:spPr>
          <a:xfrm flipV="1">
            <a:off x="4847692" y="3026569"/>
            <a:ext cx="0" cy="1682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C79758-9AC7-0825-F2DE-52104571FA3B}"/>
                  </a:ext>
                </a:extLst>
              </p:cNvPr>
              <p:cNvSpPr txBox="1"/>
              <p:nvPr/>
            </p:nvSpPr>
            <p:spPr>
              <a:xfrm>
                <a:off x="4876110" y="3699133"/>
                <a:ext cx="56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C79758-9AC7-0825-F2DE-52104571F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10" y="3699133"/>
                <a:ext cx="56541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CFBDBCBC-A664-F5E8-3BA6-08EC3473545A}"/>
              </a:ext>
            </a:extLst>
          </p:cNvPr>
          <p:cNvCxnSpPr>
            <a:cxnSpLocks/>
          </p:cNvCxnSpPr>
          <p:nvPr/>
        </p:nvCxnSpPr>
        <p:spPr>
          <a:xfrm>
            <a:off x="5003625" y="3140968"/>
            <a:ext cx="17721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7ABD633-FB32-B94B-44D2-751E4B2B93F5}"/>
                  </a:ext>
                </a:extLst>
              </p:cNvPr>
              <p:cNvSpPr txBox="1"/>
              <p:nvPr/>
            </p:nvSpPr>
            <p:spPr>
              <a:xfrm>
                <a:off x="4544680" y="2434629"/>
                <a:ext cx="2690031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7ABD633-FB32-B94B-44D2-751E4B2B9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80" y="2434629"/>
                <a:ext cx="2690031" cy="493405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CB281E88-44F7-1CAF-1EF7-C7F131D3C574}"/>
              </a:ext>
            </a:extLst>
          </p:cNvPr>
          <p:cNvCxnSpPr/>
          <p:nvPr/>
        </p:nvCxnSpPr>
        <p:spPr>
          <a:xfrm>
            <a:off x="6871239" y="3109280"/>
            <a:ext cx="0" cy="1641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1668DEE-E864-E892-5703-89A13A82A74A}"/>
                  </a:ext>
                </a:extLst>
              </p:cNvPr>
              <p:cNvSpPr txBox="1"/>
              <p:nvPr/>
            </p:nvSpPr>
            <p:spPr>
              <a:xfrm>
                <a:off x="6968200" y="3699134"/>
                <a:ext cx="552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1668DEE-E864-E892-5703-89A13A82A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00" y="3699134"/>
                <a:ext cx="552779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491181E-CC0D-F42C-A751-7426D587CA59}"/>
              </a:ext>
            </a:extLst>
          </p:cNvPr>
          <p:cNvCxnSpPr>
            <a:cxnSpLocks/>
          </p:cNvCxnSpPr>
          <p:nvPr/>
        </p:nvCxnSpPr>
        <p:spPr>
          <a:xfrm>
            <a:off x="7050239" y="4746229"/>
            <a:ext cx="17721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769DB8E-7068-7A9B-8BA7-56FB85826996}"/>
                  </a:ext>
                </a:extLst>
              </p:cNvPr>
              <p:cNvSpPr txBox="1"/>
              <p:nvPr/>
            </p:nvSpPr>
            <p:spPr>
              <a:xfrm>
                <a:off x="7375790" y="4910404"/>
                <a:ext cx="1029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wal</m:t>
                      </m:r>
                      <m:sSub>
                        <m:sSubPr>
                          <m:ctrlPr>
                            <a:rPr kumimoji="1" lang="en-US" altLang="zh-CN" sz="2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769DB8E-7068-7A9B-8BA7-56FB85826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90" y="4910404"/>
                <a:ext cx="1029513" cy="461665"/>
              </a:xfrm>
              <a:prstGeom prst="rect">
                <a:avLst/>
              </a:prstGeom>
              <a:blipFill>
                <a:blip r:embed="rId11"/>
                <a:stretch>
                  <a:fillRect l="-1220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40442AD4-949B-E90C-77C7-85B02600F9EA}"/>
              </a:ext>
            </a:extLst>
          </p:cNvPr>
          <p:cNvCxnSpPr>
            <a:cxnSpLocks/>
          </p:cNvCxnSpPr>
          <p:nvPr/>
        </p:nvCxnSpPr>
        <p:spPr>
          <a:xfrm flipV="1">
            <a:off x="8870217" y="3104854"/>
            <a:ext cx="0" cy="1682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2407650-4556-E469-5A8D-D38BFD5F274A}"/>
                  </a:ext>
                </a:extLst>
              </p:cNvPr>
              <p:cNvSpPr txBox="1"/>
              <p:nvPr/>
            </p:nvSpPr>
            <p:spPr>
              <a:xfrm>
                <a:off x="8866658" y="3653458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2407650-4556-E469-5A8D-D38BFD5F2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658" y="3653458"/>
                <a:ext cx="572528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95354B7B-E976-9BB8-34A9-B9845E1E175C}"/>
              </a:ext>
            </a:extLst>
          </p:cNvPr>
          <p:cNvCxnSpPr>
            <a:cxnSpLocks/>
          </p:cNvCxnSpPr>
          <p:nvPr/>
        </p:nvCxnSpPr>
        <p:spPr>
          <a:xfrm>
            <a:off x="9026150" y="3219253"/>
            <a:ext cx="17721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6B59C68-3D45-5F15-D653-9813F12324D0}"/>
                  </a:ext>
                </a:extLst>
              </p:cNvPr>
              <p:cNvSpPr txBox="1"/>
              <p:nvPr/>
            </p:nvSpPr>
            <p:spPr>
              <a:xfrm>
                <a:off x="8530432" y="2512914"/>
                <a:ext cx="2763577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6B59C68-3D45-5F15-D653-9813F1232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32" y="2512914"/>
                <a:ext cx="2763577" cy="507960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E83D6C52-4AAA-B1E5-D3F3-F5B040170034}"/>
              </a:ext>
            </a:extLst>
          </p:cNvPr>
          <p:cNvCxnSpPr/>
          <p:nvPr/>
        </p:nvCxnSpPr>
        <p:spPr>
          <a:xfrm>
            <a:off x="10893764" y="3187565"/>
            <a:ext cx="0" cy="1641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4F5F08-CDA5-B4DC-FC0E-262EAAAB1321}"/>
                  </a:ext>
                </a:extLst>
              </p:cNvPr>
              <p:cNvSpPr txBox="1"/>
              <p:nvPr/>
            </p:nvSpPr>
            <p:spPr>
              <a:xfrm>
                <a:off x="10987166" y="3777419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4F5F08-CDA5-B4DC-FC0E-262EAAAB1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166" y="3777419"/>
                <a:ext cx="559897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B00DF26-E8AC-5992-77F7-DDB17EA2DBDF}"/>
                  </a:ext>
                </a:extLst>
              </p:cNvPr>
              <p:cNvSpPr txBox="1"/>
              <p:nvPr/>
            </p:nvSpPr>
            <p:spPr>
              <a:xfrm>
                <a:off x="575052" y="5493028"/>
                <a:ext cx="11353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is called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times,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whole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walk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is divided into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2400" dirty="0"/>
                  <a:t> segments.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divides each of them into some segments, and so 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/>
                  <a:t>Key observation</a:t>
                </a:r>
                <a:r>
                  <a:rPr kumimoji="1" lang="en-US" altLang="zh-CN" sz="2400" dirty="0"/>
                  <a:t>: </a:t>
                </a:r>
                <a:r>
                  <a:rPr kumimoji="1" lang="en-US" altLang="zh-CN" sz="2400" b="1" dirty="0" err="1"/>
                  <a:t>whp</a:t>
                </a:r>
                <a:r>
                  <a:rPr kumimoji="1" lang="en-US" altLang="zh-CN" sz="2400" dirty="0"/>
                  <a:t>, at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any stage</a:t>
                </a:r>
                <a:r>
                  <a:rPr kumimoji="1" lang="en-US" altLang="zh-CN" sz="2400" dirty="0"/>
                  <a:t>, #segments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(each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IF</a:t>
                </a:r>
                <a:r>
                  <a:rPr kumimoji="1" lang="en-US" altLang="zh-CN" sz="2400" dirty="0"/>
                  <a:t> happens </a:t>
                </a:r>
                <a:r>
                  <a:rPr kumimoji="1" lang="en-US" altLang="zh-CN" sz="2400" dirty="0" err="1"/>
                  <a:t>w.p.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kumimoji="1" lang="en-US" altLang="zh-CN" sz="2400" dirty="0"/>
                  <a:t>)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B00DF26-E8AC-5992-77F7-DDB17EA2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2" y="5493028"/>
                <a:ext cx="11353585" cy="1200329"/>
              </a:xfrm>
              <a:prstGeom prst="rect">
                <a:avLst/>
              </a:prstGeom>
              <a:blipFill>
                <a:blip r:embed="rId15"/>
                <a:stretch>
                  <a:fillRect l="-782" t="-3125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8F0637C-BC12-06D1-8A33-2606B35F000C}"/>
                  </a:ext>
                </a:extLst>
              </p:cNvPr>
              <p:cNvSpPr txBox="1"/>
              <p:nvPr/>
            </p:nvSpPr>
            <p:spPr>
              <a:xfrm>
                <a:off x="3894852" y="4714111"/>
                <a:ext cx="2032069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≡0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8F0637C-BC12-06D1-8A33-2606B35F0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52" y="4714111"/>
                <a:ext cx="2032069" cy="4128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637E79B-2BD5-B5AC-D512-1FEAF6879A9A}"/>
                  </a:ext>
                </a:extLst>
              </p:cNvPr>
              <p:cNvSpPr txBox="1"/>
              <p:nvPr/>
            </p:nvSpPr>
            <p:spPr>
              <a:xfrm>
                <a:off x="7988400" y="4838220"/>
                <a:ext cx="2032069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≡0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637E79B-2BD5-B5AC-D512-1FEAF6879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400" y="4838220"/>
                <a:ext cx="2032069" cy="4128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08F53EB-6E08-F952-9CCF-C5DB520BDF8F}"/>
                  </a:ext>
                </a:extLst>
              </p:cNvPr>
              <p:cNvSpPr txBox="1"/>
              <p:nvPr/>
            </p:nvSpPr>
            <p:spPr>
              <a:xfrm>
                <a:off x="4839011" y="2009165"/>
                <a:ext cx="2032069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800" b="0" dirty="0">
                    <a:solidFill>
                      <a:srgbClr val="FF0000"/>
                    </a:solidFill>
                  </a:rPr>
                  <a:t>IF</a:t>
                </a:r>
                <a:r>
                  <a:rPr kumimoji="1"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08F53EB-6E08-F952-9CCF-C5DB520BD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11" y="2009165"/>
                <a:ext cx="2032069" cy="412870"/>
              </a:xfrm>
              <a:prstGeom prst="rect">
                <a:avLst/>
              </a:prstGeom>
              <a:blipFill>
                <a:blip r:embed="rId18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169700A-6FBF-1086-36C6-8E40197AB0D2}"/>
                  </a:ext>
                </a:extLst>
              </p:cNvPr>
              <p:cNvSpPr txBox="1"/>
              <p:nvPr/>
            </p:nvSpPr>
            <p:spPr>
              <a:xfrm>
                <a:off x="8717888" y="2088936"/>
                <a:ext cx="2032069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800" b="0" dirty="0">
                    <a:solidFill>
                      <a:srgbClr val="FF0000"/>
                    </a:solidFill>
                  </a:rPr>
                  <a:t>IF</a:t>
                </a:r>
                <a:r>
                  <a:rPr kumimoji="1" lang="en-US" altLang="zh-CN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169700A-6FBF-1086-36C6-8E40197AB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888" y="2088936"/>
                <a:ext cx="2032069" cy="423962"/>
              </a:xfrm>
              <a:prstGeom prst="rect">
                <a:avLst/>
              </a:prstGeom>
              <a:blipFill>
                <a:blip r:embed="rId19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7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/>
      <p:bldP spid="31" grpId="0"/>
      <p:bldP spid="34" grpId="0"/>
      <p:bldP spid="36" grpId="0"/>
      <p:bldP spid="38" grpId="0"/>
      <p:bldP spid="40" grpId="0"/>
      <p:bldP spid="42" grpId="0"/>
      <p:bldP spid="44" grpId="0"/>
      <p:bldP spid="47" grpId="0"/>
      <p:bldP spid="48" grpId="0"/>
      <p:bldP spid="4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Why Top-Down perspective?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DF08FF-E0B7-C186-D701-ACF028548000}"/>
              </a:ext>
            </a:extLst>
          </p:cNvPr>
          <p:cNvSpPr txBox="1"/>
          <p:nvPr/>
        </p:nvSpPr>
        <p:spPr>
          <a:xfrm>
            <a:off x="1703511" y="865335"/>
            <a:ext cx="8316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It makes the </a:t>
            </a:r>
            <a:r>
              <a:rPr kumimoji="1" lang="en-US" altLang="zh-CN" sz="2400" b="1" dirty="0"/>
              <a:t>tree structure </a:t>
            </a:r>
            <a:r>
              <a:rPr kumimoji="1" lang="en-US" altLang="zh-CN" sz="2400" dirty="0"/>
              <a:t>of the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pseudorandom walk </a:t>
            </a:r>
            <a:r>
              <a:rPr kumimoji="1" lang="en-US" altLang="zh-CN" sz="2400" dirty="0"/>
              <a:t>very clear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614EB0CB-373E-AA63-F260-9618A35805E8}"/>
                  </a:ext>
                </a:extLst>
              </p:cNvPr>
              <p:cNvSpPr/>
              <p:nvPr/>
            </p:nvSpPr>
            <p:spPr>
              <a:xfrm>
                <a:off x="5170780" y="1895627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614EB0CB-373E-AA63-F260-9618A3580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1895627"/>
                <a:ext cx="691210" cy="641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143B6DF-F2A5-E9E7-2452-00F1D2996700}"/>
                  </a:ext>
                </a:extLst>
              </p:cNvPr>
              <p:cNvSpPr/>
              <p:nvPr/>
            </p:nvSpPr>
            <p:spPr>
              <a:xfrm>
                <a:off x="633572" y="2926982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143B6DF-F2A5-E9E7-2452-00F1D299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2" y="2926982"/>
                <a:ext cx="691210" cy="641858"/>
              </a:xfrm>
              <a:prstGeom prst="ellipse">
                <a:avLst/>
              </a:prstGeom>
              <a:blipFill>
                <a:blip r:embed="rId4"/>
                <a:stretch>
                  <a:fillRect l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CBEF17E-3D2C-A326-B192-5C1ACEEF3FF0}"/>
                  </a:ext>
                </a:extLst>
              </p:cNvPr>
              <p:cNvSpPr/>
              <p:nvPr/>
            </p:nvSpPr>
            <p:spPr>
              <a:xfrm>
                <a:off x="5170780" y="2934577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CBEF17E-3D2C-A326-B192-5C1ACEEF3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2934577"/>
                <a:ext cx="691210" cy="641858"/>
              </a:xfrm>
              <a:prstGeom prst="ellipse">
                <a:avLst/>
              </a:prstGeom>
              <a:blipFill>
                <a:blip r:embed="rId5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78B62E1-0349-1157-66F0-66DBBDB1D4AF}"/>
                  </a:ext>
                </a:extLst>
              </p:cNvPr>
              <p:cNvSpPr/>
              <p:nvPr/>
            </p:nvSpPr>
            <p:spPr>
              <a:xfrm>
                <a:off x="9674864" y="2942064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78B62E1-0349-1157-66F0-66DBBDB1D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864" y="2942064"/>
                <a:ext cx="691210" cy="641858"/>
              </a:xfrm>
              <a:prstGeom prst="ellipse">
                <a:avLst/>
              </a:prstGeom>
              <a:blipFill>
                <a:blip r:embed="rId6"/>
                <a:stretch>
                  <a:fillRect l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E3750C-5FF4-ADF0-D778-7B75B18226BE}"/>
                  </a:ext>
                </a:extLst>
              </p:cNvPr>
              <p:cNvSpPr txBox="1"/>
              <p:nvPr/>
            </p:nvSpPr>
            <p:spPr>
              <a:xfrm>
                <a:off x="5170780" y="1433962"/>
                <a:ext cx="881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walk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E3750C-5FF4-ADF0-D778-7B75B1822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1433962"/>
                <a:ext cx="881973" cy="461665"/>
              </a:xfrm>
              <a:prstGeom prst="rect">
                <a:avLst/>
              </a:prstGeom>
              <a:blipFill>
                <a:blip r:embed="rId7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8E27D9-A305-9854-2D78-13D502EB8FAF}"/>
                  </a:ext>
                </a:extLst>
              </p:cNvPr>
              <p:cNvSpPr txBox="1"/>
              <p:nvPr/>
            </p:nvSpPr>
            <p:spPr>
              <a:xfrm>
                <a:off x="460863" y="2480399"/>
                <a:ext cx="1036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alk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38E27D9-A305-9854-2D78-13D502EB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3" y="2480399"/>
                <a:ext cx="1036630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8283510-CF6D-F261-DC31-90774E6C134A}"/>
                  </a:ext>
                </a:extLst>
              </p:cNvPr>
              <p:cNvSpPr txBox="1"/>
              <p:nvPr/>
            </p:nvSpPr>
            <p:spPr>
              <a:xfrm>
                <a:off x="5045722" y="2520523"/>
                <a:ext cx="1029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alk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8283510-CF6D-F261-DC31-90774E6C1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722" y="2520523"/>
                <a:ext cx="102951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F80F16-7C24-D735-59FA-CADA62AC46D0}"/>
                  </a:ext>
                </a:extLst>
              </p:cNvPr>
              <p:cNvSpPr txBox="1"/>
              <p:nvPr/>
            </p:nvSpPr>
            <p:spPr>
              <a:xfrm>
                <a:off x="9502154" y="2520522"/>
                <a:ext cx="1036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</a:rPr>
                            <m:t>alk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F80F16-7C24-D735-59FA-CADA62AC4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154" y="2520522"/>
                <a:ext cx="1036629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8FC84D-BFC8-94FE-58B0-9615C208ADE2}"/>
                  </a:ext>
                </a:extLst>
              </p:cNvPr>
              <p:cNvSpPr txBox="1"/>
              <p:nvPr/>
            </p:nvSpPr>
            <p:spPr>
              <a:xfrm>
                <a:off x="2141301" y="3050398"/>
                <a:ext cx="269003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8FC84D-BFC8-94FE-58B0-9615C208A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01" y="3050398"/>
                <a:ext cx="2690031" cy="393121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8A0E1-4049-1F7D-C2CC-AD932EF2718F}"/>
                  </a:ext>
                </a:extLst>
              </p:cNvPr>
              <p:cNvSpPr txBox="1"/>
              <p:nvPr/>
            </p:nvSpPr>
            <p:spPr>
              <a:xfrm>
                <a:off x="6233412" y="3080904"/>
                <a:ext cx="2690031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8A0E1-4049-1F7D-C2CC-AD932EF27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12" y="3080904"/>
                <a:ext cx="2690031" cy="404213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三角形 16">
            <a:extLst>
              <a:ext uri="{FF2B5EF4-FFF2-40B4-BE49-F238E27FC236}">
                <a16:creationId xmlns:a16="http://schemas.microsoft.com/office/drawing/2014/main" id="{DFDFBBD4-CA8C-629A-C1FA-709340114E33}"/>
              </a:ext>
            </a:extLst>
          </p:cNvPr>
          <p:cNvSpPr/>
          <p:nvPr/>
        </p:nvSpPr>
        <p:spPr>
          <a:xfrm>
            <a:off x="43588" y="3779961"/>
            <a:ext cx="1874139" cy="2304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67A10DB-657C-EA62-6244-4B9663D8503A}"/>
                  </a:ext>
                </a:extLst>
              </p:cNvPr>
              <p:cNvSpPr/>
              <p:nvPr/>
            </p:nvSpPr>
            <p:spPr>
              <a:xfrm>
                <a:off x="2033665" y="4509104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67A10DB-657C-EA62-6244-4B9663D85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65" y="4509104"/>
                <a:ext cx="691210" cy="641858"/>
              </a:xfrm>
              <a:prstGeom prst="ellipse">
                <a:avLst/>
              </a:prstGeom>
              <a:blipFill>
                <a:blip r:embed="rId13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A747FF-4108-106A-E278-F97460302D9F}"/>
                  </a:ext>
                </a:extLst>
              </p:cNvPr>
              <p:cNvSpPr/>
              <p:nvPr/>
            </p:nvSpPr>
            <p:spPr>
              <a:xfrm>
                <a:off x="5310657" y="4458106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A747FF-4108-106A-E278-F97460302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57" y="4458106"/>
                <a:ext cx="691210" cy="641858"/>
              </a:xfrm>
              <a:prstGeom prst="ellipse">
                <a:avLst/>
              </a:prstGeom>
              <a:blipFill>
                <a:blip r:embed="rId14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68E24A6-1D2A-5174-17BE-98074F7328DC}"/>
                  </a:ext>
                </a:extLst>
              </p:cNvPr>
              <p:cNvSpPr/>
              <p:nvPr/>
            </p:nvSpPr>
            <p:spPr>
              <a:xfrm>
                <a:off x="8432073" y="4480218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68E24A6-1D2A-5174-17BE-98074F732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73" y="4480218"/>
                <a:ext cx="691210" cy="641858"/>
              </a:xfrm>
              <a:prstGeom prst="ellipse">
                <a:avLst/>
              </a:prstGeom>
              <a:blipFill>
                <a:blip r:embed="rId15"/>
                <a:stretch>
                  <a:fillRect l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17C128-0274-2990-EC79-333C0DAC99E3}"/>
                  </a:ext>
                </a:extLst>
              </p:cNvPr>
              <p:cNvSpPr txBox="1"/>
              <p:nvPr/>
            </p:nvSpPr>
            <p:spPr>
              <a:xfrm>
                <a:off x="2666118" y="4567557"/>
                <a:ext cx="2690031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17C128-0274-2990-EC79-333C0DAC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118" y="4567557"/>
                <a:ext cx="2690031" cy="411779"/>
              </a:xfrm>
              <a:prstGeom prst="rect">
                <a:avLst/>
              </a:prstGeom>
              <a:blipFill>
                <a:blip r:embed="rId1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E280F5-6130-9B4A-A5AD-B9E5811F860B}"/>
                  </a:ext>
                </a:extLst>
              </p:cNvPr>
              <p:cNvSpPr txBox="1"/>
              <p:nvPr/>
            </p:nvSpPr>
            <p:spPr>
              <a:xfrm>
                <a:off x="5884354" y="4595257"/>
                <a:ext cx="2690031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E280F5-6130-9B4A-A5AD-B9E5811F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54" y="4595257"/>
                <a:ext cx="2690031" cy="411779"/>
              </a:xfrm>
              <a:prstGeom prst="rect">
                <a:avLst/>
              </a:prstGeom>
              <a:blipFill>
                <a:blip r:embed="rId1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三角形 29">
            <a:extLst>
              <a:ext uri="{FF2B5EF4-FFF2-40B4-BE49-F238E27FC236}">
                <a16:creationId xmlns:a16="http://schemas.microsoft.com/office/drawing/2014/main" id="{5C4D3566-3CA4-44A9-B50A-3320F84E66EA}"/>
              </a:ext>
            </a:extLst>
          </p:cNvPr>
          <p:cNvSpPr/>
          <p:nvPr/>
        </p:nvSpPr>
        <p:spPr>
          <a:xfrm>
            <a:off x="9220103" y="3649019"/>
            <a:ext cx="1874139" cy="2304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三角形 31">
            <a:extLst>
              <a:ext uri="{FF2B5EF4-FFF2-40B4-BE49-F238E27FC236}">
                <a16:creationId xmlns:a16="http://schemas.microsoft.com/office/drawing/2014/main" id="{449A4952-9890-9671-7908-FF5B86D45030}"/>
              </a:ext>
            </a:extLst>
          </p:cNvPr>
          <p:cNvSpPr/>
          <p:nvPr/>
        </p:nvSpPr>
        <p:spPr>
          <a:xfrm>
            <a:off x="1879571" y="5287921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6" name="三角形 45">
            <a:extLst>
              <a:ext uri="{FF2B5EF4-FFF2-40B4-BE49-F238E27FC236}">
                <a16:creationId xmlns:a16="http://schemas.microsoft.com/office/drawing/2014/main" id="{8A1E0EB6-F276-8C5E-30A3-A4C901AB2DFA}"/>
              </a:ext>
            </a:extLst>
          </p:cNvPr>
          <p:cNvSpPr/>
          <p:nvPr/>
        </p:nvSpPr>
        <p:spPr>
          <a:xfrm>
            <a:off x="5141035" y="5217537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829C1227-3A95-3237-E494-B3D5346336C0}"/>
              </a:ext>
            </a:extLst>
          </p:cNvPr>
          <p:cNvSpPr/>
          <p:nvPr/>
        </p:nvSpPr>
        <p:spPr>
          <a:xfrm>
            <a:off x="8332111" y="5237115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10F68045-648F-78EB-9AE1-D7F716D7A50D}"/>
              </a:ext>
            </a:extLst>
          </p:cNvPr>
          <p:cNvCxnSpPr>
            <a:stCxn id="6" idx="3"/>
          </p:cNvCxnSpPr>
          <p:nvPr/>
        </p:nvCxnSpPr>
        <p:spPr>
          <a:xfrm flipH="1">
            <a:off x="2666118" y="3482437"/>
            <a:ext cx="2605887" cy="1112820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4F8EFB02-FF9C-A8B9-B1BC-4D50CD12F04F}"/>
              </a:ext>
            </a:extLst>
          </p:cNvPr>
          <p:cNvCxnSpPr>
            <a:stCxn id="6" idx="5"/>
            <a:endCxn id="25" idx="1"/>
          </p:cNvCxnSpPr>
          <p:nvPr/>
        </p:nvCxnSpPr>
        <p:spPr>
          <a:xfrm>
            <a:off x="5760765" y="3482437"/>
            <a:ext cx="2772533" cy="1091779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6420465-0A80-5E63-68F7-37B0E6688085}"/>
                  </a:ext>
                </a:extLst>
              </p:cNvPr>
              <p:cNvSpPr txBox="1"/>
              <p:nvPr/>
            </p:nvSpPr>
            <p:spPr>
              <a:xfrm>
                <a:off x="1279226" y="6489843"/>
                <a:ext cx="90868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/>
                  <a:t>Key observation</a:t>
                </a:r>
                <a:r>
                  <a:rPr kumimoji="1" lang="en-US" altLang="zh-CN" sz="1800" dirty="0"/>
                  <a:t>: </a:t>
                </a:r>
                <a:r>
                  <a:rPr kumimoji="1" lang="en-US" altLang="zh-CN" sz="1800" b="1" dirty="0" err="1"/>
                  <a:t>whp</a:t>
                </a:r>
                <a:r>
                  <a:rPr kumimoji="1" lang="en-US" altLang="zh-CN" sz="1800" dirty="0"/>
                  <a:t>, </a:t>
                </a:r>
                <a:r>
                  <a:rPr kumimoji="1" lang="en-US" altLang="zh-CN" dirty="0"/>
                  <a:t>for every node</a:t>
                </a:r>
                <a:r>
                  <a:rPr kumimoji="1" lang="en-US" altLang="zh-CN" sz="1800" dirty="0"/>
                  <a:t>, #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children</a:t>
                </a:r>
                <a:r>
                  <a:rPr kumimoji="1"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dirty="0"/>
                  <a:t>;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expected</a:t>
                </a:r>
                <a:r>
                  <a:rPr kumimoji="1" lang="en-US" altLang="zh-CN" sz="1800" dirty="0"/>
                  <a:t> #</a:t>
                </a:r>
                <a:r>
                  <a:rPr kumimoji="1" lang="en-US" altLang="zh-CN" sz="1800" dirty="0" err="1"/>
                  <a:t>children</a:t>
                </a:r>
                <a:r>
                  <a:rPr kumimoji="1" lang="en-US" altLang="zh-CN" sz="1800" dirty="0"/>
                  <a:t> = 2</a:t>
                </a:r>
                <a:endParaRPr kumimoji="1" lang="zh-CN" altLang="en-US" sz="1800" dirty="0"/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6420465-0A80-5E63-68F7-37B0E668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26" y="6489843"/>
                <a:ext cx="9086847" cy="369332"/>
              </a:xfrm>
              <a:prstGeom prst="rect">
                <a:avLst/>
              </a:prstGeom>
              <a:blipFill>
                <a:blip r:embed="rId18"/>
                <a:stretch>
                  <a:fillRect l="-558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3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 animBg="1"/>
      <p:bldP spid="20" grpId="0" animBg="1"/>
      <p:bldP spid="24" grpId="0" animBg="1"/>
      <p:bldP spid="25" grpId="0" animBg="1"/>
      <p:bldP spid="26" grpId="0"/>
      <p:bldP spid="29" grpId="0"/>
      <p:bldP spid="30" grpId="0" animBg="1"/>
      <p:bldP spid="32" grpId="0" animBg="1"/>
      <p:bldP spid="46" grpId="0" animBg="1"/>
      <p:bldP spid="47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Idealized Analysis for Property (2)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/>
              <p:nvPr/>
            </p:nvSpPr>
            <p:spPr>
              <a:xfrm>
                <a:off x="407370" y="1135475"/>
                <a:ext cx="1167796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1" lang="en-US" altLang="zh-CN" sz="2400" dirty="0"/>
                  <a:t> agents,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; For simplicity,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to denote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0" y="1135475"/>
                <a:ext cx="11677969" cy="613886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DFC608-4497-B679-72CB-64E31024A134}"/>
                  </a:ext>
                </a:extLst>
              </p:cNvPr>
              <p:cNvSpPr txBox="1"/>
              <p:nvPr/>
            </p:nvSpPr>
            <p:spPr>
              <a:xfrm>
                <a:off x="521718" y="2322924"/>
                <a:ext cx="1144927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Simplifying Assumption</a:t>
                </a:r>
                <a:endParaRPr kumimoji="1" lang="en-US" altLang="zh-CN" sz="2800" dirty="0"/>
              </a:p>
              <a:p>
                <a:pPr algn="ctr"/>
                <a:r>
                  <a:rPr kumimoji="1" lang="en-US" altLang="zh-CN" sz="2400" dirty="0"/>
                  <a:t>For every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has not been queried before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DFC608-4497-B679-72CB-64E31024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8" y="2322924"/>
                <a:ext cx="11449272" cy="892552"/>
              </a:xfrm>
              <a:prstGeom prst="rect">
                <a:avLst/>
              </a:prstGeom>
              <a:blipFill>
                <a:blip r:embed="rId4"/>
                <a:stretch>
                  <a:fillRect t="-7042"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69656D3-7BEA-5688-560A-2715703047A3}"/>
              </a:ext>
            </a:extLst>
          </p:cNvPr>
          <p:cNvSpPr txBox="1"/>
          <p:nvPr/>
        </p:nvSpPr>
        <p:spPr>
          <a:xfrm>
            <a:off x="963459" y="3789040"/>
            <a:ext cx="1026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/>
              <a:t>Claim</a:t>
            </a:r>
          </a:p>
          <a:p>
            <a:pPr algn="ctr"/>
            <a:r>
              <a:rPr kumimoji="1" lang="en-US" altLang="zh-CN" sz="2400" dirty="0"/>
              <a:t>Under this assumption, any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two distinct values </a:t>
            </a:r>
            <a:r>
              <a:rPr kumimoji="1" lang="en-US" altLang="zh-CN" sz="2400" dirty="0"/>
              <a:t>in the tree are uniformly random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39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To ``observe’’ a hash value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DF08FF-E0B7-C186-D701-ACF028548000}"/>
              </a:ext>
            </a:extLst>
          </p:cNvPr>
          <p:cNvSpPr txBox="1"/>
          <p:nvPr/>
        </p:nvSpPr>
        <p:spPr>
          <a:xfrm>
            <a:off x="224044" y="930988"/>
            <a:ext cx="114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To ``observe’’ a 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box (hash value)</a:t>
            </a:r>
            <a:r>
              <a:rPr kumimoji="1" lang="en-US" altLang="zh-CN" sz="2400" dirty="0"/>
              <a:t> in the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red subtree</a:t>
            </a:r>
            <a:r>
              <a:rPr kumimoji="1" lang="en-US" altLang="zh-CN" sz="2400" dirty="0"/>
              <a:t>, we only need to ``observe’’ the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red part</a:t>
            </a:r>
            <a:r>
              <a:rPr kumimoji="1" lang="en-US" altLang="zh-CN" sz="2400" dirty="0"/>
              <a:t> outside the tree  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614EB0CB-373E-AA63-F260-9618A35805E8}"/>
                  </a:ext>
                </a:extLst>
              </p:cNvPr>
              <p:cNvSpPr/>
              <p:nvPr/>
            </p:nvSpPr>
            <p:spPr>
              <a:xfrm>
                <a:off x="5170780" y="1895627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614EB0CB-373E-AA63-F260-9618A3580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1895627"/>
                <a:ext cx="691210" cy="641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143B6DF-F2A5-E9E7-2452-00F1D2996700}"/>
                  </a:ext>
                </a:extLst>
              </p:cNvPr>
              <p:cNvSpPr/>
              <p:nvPr/>
            </p:nvSpPr>
            <p:spPr>
              <a:xfrm>
                <a:off x="635381" y="2926030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143B6DF-F2A5-E9E7-2452-00F1D299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1" y="2926030"/>
                <a:ext cx="691210" cy="641858"/>
              </a:xfrm>
              <a:prstGeom prst="ellipse">
                <a:avLst/>
              </a:prstGeom>
              <a:blipFill>
                <a:blip r:embed="rId4"/>
                <a:stretch>
                  <a:fillRect l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CBEF17E-3D2C-A326-B192-5C1ACEEF3FF0}"/>
                  </a:ext>
                </a:extLst>
              </p:cNvPr>
              <p:cNvSpPr/>
              <p:nvPr/>
            </p:nvSpPr>
            <p:spPr>
              <a:xfrm>
                <a:off x="5170780" y="2934577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CBEF17E-3D2C-A326-B192-5C1ACEEF3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2934577"/>
                <a:ext cx="691210" cy="641858"/>
              </a:xfrm>
              <a:prstGeom prst="ellipse">
                <a:avLst/>
              </a:prstGeom>
              <a:blipFill>
                <a:blip r:embed="rId5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78B62E1-0349-1157-66F0-66DBBDB1D4AF}"/>
                  </a:ext>
                </a:extLst>
              </p:cNvPr>
              <p:cNvSpPr/>
              <p:nvPr/>
            </p:nvSpPr>
            <p:spPr>
              <a:xfrm>
                <a:off x="10079153" y="2942064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78B62E1-0349-1157-66F0-66DBBDB1D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53" y="2942064"/>
                <a:ext cx="691210" cy="641858"/>
              </a:xfrm>
              <a:prstGeom prst="ellipse">
                <a:avLst/>
              </a:prstGeom>
              <a:blipFill>
                <a:blip r:embed="rId6"/>
                <a:stretch>
                  <a:fillRect l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8FC84D-BFC8-94FE-58B0-9615C208ADE2}"/>
                  </a:ext>
                </a:extLst>
              </p:cNvPr>
              <p:cNvSpPr txBox="1"/>
              <p:nvPr/>
            </p:nvSpPr>
            <p:spPr>
              <a:xfrm>
                <a:off x="2141301" y="3050398"/>
                <a:ext cx="269003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8FC84D-BFC8-94FE-58B0-9615C208A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01" y="3050398"/>
                <a:ext cx="2690031" cy="393121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8A0E1-4049-1F7D-C2CC-AD932EF2718F}"/>
                  </a:ext>
                </a:extLst>
              </p:cNvPr>
              <p:cNvSpPr txBox="1"/>
              <p:nvPr/>
            </p:nvSpPr>
            <p:spPr>
              <a:xfrm>
                <a:off x="6233412" y="3080904"/>
                <a:ext cx="2690031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8A0E1-4049-1F7D-C2CC-AD932EF27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12" y="3080904"/>
                <a:ext cx="2690031" cy="404213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三角形 16">
            <a:extLst>
              <a:ext uri="{FF2B5EF4-FFF2-40B4-BE49-F238E27FC236}">
                <a16:creationId xmlns:a16="http://schemas.microsoft.com/office/drawing/2014/main" id="{DFDFBBD4-CA8C-629A-C1FA-709340114E33}"/>
              </a:ext>
            </a:extLst>
          </p:cNvPr>
          <p:cNvSpPr/>
          <p:nvPr/>
        </p:nvSpPr>
        <p:spPr>
          <a:xfrm>
            <a:off x="45397" y="3779009"/>
            <a:ext cx="1874139" cy="2304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67A10DB-657C-EA62-6244-4B9663D8503A}"/>
                  </a:ext>
                </a:extLst>
              </p:cNvPr>
              <p:cNvSpPr/>
              <p:nvPr/>
            </p:nvSpPr>
            <p:spPr>
              <a:xfrm>
                <a:off x="2033665" y="4509104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67A10DB-657C-EA62-6244-4B9663D85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65" y="4509104"/>
                <a:ext cx="691210" cy="641858"/>
              </a:xfrm>
              <a:prstGeom prst="ellipse">
                <a:avLst/>
              </a:prstGeom>
              <a:blipFill>
                <a:blip r:embed="rId9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A747FF-4108-106A-E278-F97460302D9F}"/>
                  </a:ext>
                </a:extLst>
              </p:cNvPr>
              <p:cNvSpPr/>
              <p:nvPr/>
            </p:nvSpPr>
            <p:spPr>
              <a:xfrm>
                <a:off x="5310657" y="4458106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A747FF-4108-106A-E278-F97460302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57" y="4458106"/>
                <a:ext cx="691210" cy="641858"/>
              </a:xfrm>
              <a:prstGeom prst="ellipse">
                <a:avLst/>
              </a:prstGeom>
              <a:blipFill>
                <a:blip r:embed="rId10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68E24A6-1D2A-5174-17BE-98074F7328DC}"/>
                  </a:ext>
                </a:extLst>
              </p:cNvPr>
              <p:cNvSpPr/>
              <p:nvPr/>
            </p:nvSpPr>
            <p:spPr>
              <a:xfrm>
                <a:off x="8432073" y="4480218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68E24A6-1D2A-5174-17BE-98074F732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73" y="4480218"/>
                <a:ext cx="691210" cy="641858"/>
              </a:xfrm>
              <a:prstGeom prst="ellipse">
                <a:avLst/>
              </a:prstGeom>
              <a:blipFill>
                <a:blip r:embed="rId11"/>
                <a:stretch>
                  <a:fillRect l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17C128-0274-2990-EC79-333C0DAC99E3}"/>
                  </a:ext>
                </a:extLst>
              </p:cNvPr>
              <p:cNvSpPr txBox="1"/>
              <p:nvPr/>
            </p:nvSpPr>
            <p:spPr>
              <a:xfrm>
                <a:off x="2724875" y="4641904"/>
                <a:ext cx="2690031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17C128-0274-2990-EC79-333C0DAC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75" y="4641904"/>
                <a:ext cx="2690031" cy="3762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E280F5-6130-9B4A-A5AD-B9E5811F860B}"/>
                  </a:ext>
                </a:extLst>
              </p:cNvPr>
              <p:cNvSpPr txBox="1"/>
              <p:nvPr/>
            </p:nvSpPr>
            <p:spPr>
              <a:xfrm>
                <a:off x="5897618" y="4651177"/>
                <a:ext cx="2690031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E280F5-6130-9B4A-A5AD-B9E5811F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618" y="4651177"/>
                <a:ext cx="2690031" cy="376257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三角形 29">
            <a:extLst>
              <a:ext uri="{FF2B5EF4-FFF2-40B4-BE49-F238E27FC236}">
                <a16:creationId xmlns:a16="http://schemas.microsoft.com/office/drawing/2014/main" id="{5C4D3566-3CA4-44A9-B50A-3320F84E66EA}"/>
              </a:ext>
            </a:extLst>
          </p:cNvPr>
          <p:cNvSpPr/>
          <p:nvPr/>
        </p:nvSpPr>
        <p:spPr>
          <a:xfrm>
            <a:off x="9624392" y="3649019"/>
            <a:ext cx="1874139" cy="2304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三角形 31">
            <a:extLst>
              <a:ext uri="{FF2B5EF4-FFF2-40B4-BE49-F238E27FC236}">
                <a16:creationId xmlns:a16="http://schemas.microsoft.com/office/drawing/2014/main" id="{449A4952-9890-9671-7908-FF5B86D45030}"/>
              </a:ext>
            </a:extLst>
          </p:cNvPr>
          <p:cNvSpPr/>
          <p:nvPr/>
        </p:nvSpPr>
        <p:spPr>
          <a:xfrm>
            <a:off x="1879571" y="5287921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6" name="三角形 45">
            <a:extLst>
              <a:ext uri="{FF2B5EF4-FFF2-40B4-BE49-F238E27FC236}">
                <a16:creationId xmlns:a16="http://schemas.microsoft.com/office/drawing/2014/main" id="{8A1E0EB6-F276-8C5E-30A3-A4C901AB2DFA}"/>
              </a:ext>
            </a:extLst>
          </p:cNvPr>
          <p:cNvSpPr/>
          <p:nvPr/>
        </p:nvSpPr>
        <p:spPr>
          <a:xfrm>
            <a:off x="5141035" y="5217537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829C1227-3A95-3237-E494-B3D5346336C0}"/>
              </a:ext>
            </a:extLst>
          </p:cNvPr>
          <p:cNvSpPr/>
          <p:nvPr/>
        </p:nvSpPr>
        <p:spPr>
          <a:xfrm>
            <a:off x="8332111" y="5237115"/>
            <a:ext cx="1030453" cy="1006465"/>
          </a:xfrm>
          <a:prstGeom prst="triangle">
            <a:avLst/>
          </a:prstGeom>
          <a:solidFill>
            <a:srgbClr val="FF7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10F68045-648F-78EB-9AE1-D7F716D7A50D}"/>
              </a:ext>
            </a:extLst>
          </p:cNvPr>
          <p:cNvCxnSpPr>
            <a:stCxn id="6" idx="3"/>
          </p:cNvCxnSpPr>
          <p:nvPr/>
        </p:nvCxnSpPr>
        <p:spPr>
          <a:xfrm flipH="1">
            <a:off x="2666118" y="3482437"/>
            <a:ext cx="2605887" cy="1112820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4F8EFB02-FF9C-A8B9-B1BC-4D50CD12F04F}"/>
              </a:ext>
            </a:extLst>
          </p:cNvPr>
          <p:cNvCxnSpPr>
            <a:stCxn id="6" idx="5"/>
            <a:endCxn id="25" idx="1"/>
          </p:cNvCxnSpPr>
          <p:nvPr/>
        </p:nvCxnSpPr>
        <p:spPr>
          <a:xfrm>
            <a:off x="5760765" y="3482437"/>
            <a:ext cx="2772533" cy="1091779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To ``observe’’ a hash value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DF08FF-E0B7-C186-D701-ACF028548000}"/>
              </a:ext>
            </a:extLst>
          </p:cNvPr>
          <p:cNvSpPr txBox="1"/>
          <p:nvPr/>
        </p:nvSpPr>
        <p:spPr>
          <a:xfrm>
            <a:off x="224044" y="930988"/>
            <a:ext cx="114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To ``observe’’ a 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box (hash value)</a:t>
            </a:r>
            <a:r>
              <a:rPr kumimoji="1" lang="en-US" altLang="zh-CN" sz="2400" dirty="0"/>
              <a:t> in the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red subtree</a:t>
            </a:r>
            <a:r>
              <a:rPr kumimoji="1" lang="en-US" altLang="zh-CN" sz="2400" dirty="0"/>
              <a:t>, we only need to ``observe’’ the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red part</a:t>
            </a:r>
            <a:r>
              <a:rPr kumimoji="1" lang="en-US" altLang="zh-CN" sz="2400" dirty="0"/>
              <a:t> outside the tree  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614EB0CB-373E-AA63-F260-9618A35805E8}"/>
                  </a:ext>
                </a:extLst>
              </p:cNvPr>
              <p:cNvSpPr/>
              <p:nvPr/>
            </p:nvSpPr>
            <p:spPr>
              <a:xfrm>
                <a:off x="5170780" y="1895627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614EB0CB-373E-AA63-F260-9618A3580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1895627"/>
                <a:ext cx="691210" cy="641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143B6DF-F2A5-E9E7-2452-00F1D2996700}"/>
                  </a:ext>
                </a:extLst>
              </p:cNvPr>
              <p:cNvSpPr/>
              <p:nvPr/>
            </p:nvSpPr>
            <p:spPr>
              <a:xfrm>
                <a:off x="635381" y="2926030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143B6DF-F2A5-E9E7-2452-00F1D299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1" y="2926030"/>
                <a:ext cx="691210" cy="641858"/>
              </a:xfrm>
              <a:prstGeom prst="ellipse">
                <a:avLst/>
              </a:prstGeom>
              <a:blipFill>
                <a:blip r:embed="rId4"/>
                <a:stretch>
                  <a:fillRect l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CBEF17E-3D2C-A326-B192-5C1ACEEF3FF0}"/>
                  </a:ext>
                </a:extLst>
              </p:cNvPr>
              <p:cNvSpPr/>
              <p:nvPr/>
            </p:nvSpPr>
            <p:spPr>
              <a:xfrm>
                <a:off x="5170780" y="2934577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8CBEF17E-3D2C-A326-B192-5C1ACEEF3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80" y="2934577"/>
                <a:ext cx="691210" cy="641858"/>
              </a:xfrm>
              <a:prstGeom prst="ellipse">
                <a:avLst/>
              </a:prstGeom>
              <a:blipFill>
                <a:blip r:embed="rId5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78B62E1-0349-1157-66F0-66DBBDB1D4AF}"/>
                  </a:ext>
                </a:extLst>
              </p:cNvPr>
              <p:cNvSpPr/>
              <p:nvPr/>
            </p:nvSpPr>
            <p:spPr>
              <a:xfrm>
                <a:off x="10079153" y="2942064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78B62E1-0349-1157-66F0-66DBBDB1D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53" y="2942064"/>
                <a:ext cx="691210" cy="641858"/>
              </a:xfrm>
              <a:prstGeom prst="ellipse">
                <a:avLst/>
              </a:prstGeom>
              <a:blipFill>
                <a:blip r:embed="rId6"/>
                <a:stretch>
                  <a:fillRect l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8FC84D-BFC8-94FE-58B0-9615C208ADE2}"/>
                  </a:ext>
                </a:extLst>
              </p:cNvPr>
              <p:cNvSpPr txBox="1"/>
              <p:nvPr/>
            </p:nvSpPr>
            <p:spPr>
              <a:xfrm>
                <a:off x="2141301" y="3050398"/>
                <a:ext cx="269003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58FC84D-BFC8-94FE-58B0-9615C208A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01" y="3050398"/>
                <a:ext cx="2690031" cy="393121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8A0E1-4049-1F7D-C2CC-AD932EF2718F}"/>
                  </a:ext>
                </a:extLst>
              </p:cNvPr>
              <p:cNvSpPr txBox="1"/>
              <p:nvPr/>
            </p:nvSpPr>
            <p:spPr>
              <a:xfrm>
                <a:off x="6233412" y="3080904"/>
                <a:ext cx="2690031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8A0E1-4049-1F7D-C2CC-AD932EF27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12" y="3080904"/>
                <a:ext cx="2690031" cy="404213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三角形 16">
            <a:extLst>
              <a:ext uri="{FF2B5EF4-FFF2-40B4-BE49-F238E27FC236}">
                <a16:creationId xmlns:a16="http://schemas.microsoft.com/office/drawing/2014/main" id="{DFDFBBD4-CA8C-629A-C1FA-709340114E33}"/>
              </a:ext>
            </a:extLst>
          </p:cNvPr>
          <p:cNvSpPr/>
          <p:nvPr/>
        </p:nvSpPr>
        <p:spPr>
          <a:xfrm>
            <a:off x="45397" y="3779009"/>
            <a:ext cx="1874139" cy="2304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67A10DB-657C-EA62-6244-4B9663D8503A}"/>
                  </a:ext>
                </a:extLst>
              </p:cNvPr>
              <p:cNvSpPr/>
              <p:nvPr/>
            </p:nvSpPr>
            <p:spPr>
              <a:xfrm>
                <a:off x="2033665" y="4509104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67A10DB-657C-EA62-6244-4B9663D85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65" y="4509104"/>
                <a:ext cx="691210" cy="641858"/>
              </a:xfrm>
              <a:prstGeom prst="ellipse">
                <a:avLst/>
              </a:prstGeom>
              <a:blipFill>
                <a:blip r:embed="rId9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A747FF-4108-106A-E278-F97460302D9F}"/>
                  </a:ext>
                </a:extLst>
              </p:cNvPr>
              <p:cNvSpPr/>
              <p:nvPr/>
            </p:nvSpPr>
            <p:spPr>
              <a:xfrm>
                <a:off x="5310657" y="4458106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CA747FF-4108-106A-E278-F97460302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57" y="4458106"/>
                <a:ext cx="691210" cy="641858"/>
              </a:xfrm>
              <a:prstGeom prst="ellipse">
                <a:avLst/>
              </a:prstGeom>
              <a:blipFill>
                <a:blip r:embed="rId10"/>
                <a:stretch>
                  <a:fillRect l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68E24A6-1D2A-5174-17BE-98074F7328DC}"/>
                  </a:ext>
                </a:extLst>
              </p:cNvPr>
              <p:cNvSpPr/>
              <p:nvPr/>
            </p:nvSpPr>
            <p:spPr>
              <a:xfrm>
                <a:off x="8432073" y="4480218"/>
                <a:ext cx="691210" cy="641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1"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68E24A6-1D2A-5174-17BE-98074F732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73" y="4480218"/>
                <a:ext cx="691210" cy="641858"/>
              </a:xfrm>
              <a:prstGeom prst="ellipse">
                <a:avLst/>
              </a:prstGeom>
              <a:blipFill>
                <a:blip r:embed="rId11"/>
                <a:stretch>
                  <a:fillRect l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17C128-0274-2990-EC79-333C0DAC99E3}"/>
                  </a:ext>
                </a:extLst>
              </p:cNvPr>
              <p:cNvSpPr txBox="1"/>
              <p:nvPr/>
            </p:nvSpPr>
            <p:spPr>
              <a:xfrm>
                <a:off x="2666118" y="4567557"/>
                <a:ext cx="2690031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217C128-0274-2990-EC79-333C0DAC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118" y="4567557"/>
                <a:ext cx="2690031" cy="411779"/>
              </a:xfrm>
              <a:prstGeom prst="rect">
                <a:avLst/>
              </a:prstGeom>
              <a:blipFill>
                <a:blip r:embed="rId1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E280F5-6130-9B4A-A5AD-B9E5811F860B}"/>
                  </a:ext>
                </a:extLst>
              </p:cNvPr>
              <p:cNvSpPr txBox="1"/>
              <p:nvPr/>
            </p:nvSpPr>
            <p:spPr>
              <a:xfrm>
                <a:off x="5884354" y="4595257"/>
                <a:ext cx="2690031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6E280F5-6130-9B4A-A5AD-B9E5811F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54" y="4595257"/>
                <a:ext cx="2690031" cy="411779"/>
              </a:xfrm>
              <a:prstGeom prst="rect">
                <a:avLst/>
              </a:prstGeom>
              <a:blipFill>
                <a:blip r:embed="rId1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三角形 29">
            <a:extLst>
              <a:ext uri="{FF2B5EF4-FFF2-40B4-BE49-F238E27FC236}">
                <a16:creationId xmlns:a16="http://schemas.microsoft.com/office/drawing/2014/main" id="{5C4D3566-3CA4-44A9-B50A-3320F84E66EA}"/>
              </a:ext>
            </a:extLst>
          </p:cNvPr>
          <p:cNvSpPr/>
          <p:nvPr/>
        </p:nvSpPr>
        <p:spPr>
          <a:xfrm>
            <a:off x="9624392" y="3649019"/>
            <a:ext cx="1874139" cy="230425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三角形 31">
            <a:extLst>
              <a:ext uri="{FF2B5EF4-FFF2-40B4-BE49-F238E27FC236}">
                <a16:creationId xmlns:a16="http://schemas.microsoft.com/office/drawing/2014/main" id="{449A4952-9890-9671-7908-FF5B86D45030}"/>
              </a:ext>
            </a:extLst>
          </p:cNvPr>
          <p:cNvSpPr/>
          <p:nvPr/>
        </p:nvSpPr>
        <p:spPr>
          <a:xfrm>
            <a:off x="1879571" y="5287921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6" name="三角形 45">
            <a:extLst>
              <a:ext uri="{FF2B5EF4-FFF2-40B4-BE49-F238E27FC236}">
                <a16:creationId xmlns:a16="http://schemas.microsoft.com/office/drawing/2014/main" id="{8A1E0EB6-F276-8C5E-30A3-A4C901AB2DFA}"/>
              </a:ext>
            </a:extLst>
          </p:cNvPr>
          <p:cNvSpPr/>
          <p:nvPr/>
        </p:nvSpPr>
        <p:spPr>
          <a:xfrm>
            <a:off x="5141035" y="5217537"/>
            <a:ext cx="1030453" cy="10064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三角形 46">
            <a:extLst>
              <a:ext uri="{FF2B5EF4-FFF2-40B4-BE49-F238E27FC236}">
                <a16:creationId xmlns:a16="http://schemas.microsoft.com/office/drawing/2014/main" id="{829C1227-3A95-3237-E494-B3D5346336C0}"/>
              </a:ext>
            </a:extLst>
          </p:cNvPr>
          <p:cNvSpPr/>
          <p:nvPr/>
        </p:nvSpPr>
        <p:spPr>
          <a:xfrm>
            <a:off x="8332111" y="5237115"/>
            <a:ext cx="1030453" cy="1006465"/>
          </a:xfrm>
          <a:prstGeom prst="triangle">
            <a:avLst/>
          </a:prstGeom>
          <a:solidFill>
            <a:srgbClr val="FF7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10F68045-648F-78EB-9AE1-D7F716D7A50D}"/>
              </a:ext>
            </a:extLst>
          </p:cNvPr>
          <p:cNvCxnSpPr>
            <a:stCxn id="6" idx="3"/>
          </p:cNvCxnSpPr>
          <p:nvPr/>
        </p:nvCxnSpPr>
        <p:spPr>
          <a:xfrm flipH="1">
            <a:off x="2666118" y="3482437"/>
            <a:ext cx="2605887" cy="1112820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4F8EFB02-FF9C-A8B9-B1BC-4D50CD12F04F}"/>
              </a:ext>
            </a:extLst>
          </p:cNvPr>
          <p:cNvCxnSpPr>
            <a:stCxn id="6" idx="5"/>
            <a:endCxn id="25" idx="1"/>
          </p:cNvCxnSpPr>
          <p:nvPr/>
        </p:nvCxnSpPr>
        <p:spPr>
          <a:xfrm>
            <a:off x="5760765" y="3482437"/>
            <a:ext cx="2772533" cy="1091779"/>
          </a:xfrm>
          <a:prstGeom prst="line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4" grpId="0"/>
      <p:bldP spid="15" grpId="0"/>
      <p:bldP spid="15" grpId="1"/>
      <p:bldP spid="17" grpId="0" animBg="1"/>
      <p:bldP spid="17" grpId="1" animBg="1"/>
      <p:bldP spid="20" grpId="0" animBg="1"/>
      <p:bldP spid="24" grpId="0" animBg="1"/>
      <p:bldP spid="25" grpId="0" animBg="1"/>
      <p:bldP spid="26" grpId="0"/>
      <p:bldP spid="29" grpId="0"/>
      <p:bldP spid="30" grpId="0" animBg="1"/>
      <p:bldP spid="30" grpId="1" animBg="1"/>
      <p:bldP spid="32" grpId="0" animBg="1"/>
      <p:bldP spid="32" grpId="1" animBg="1"/>
      <p:bldP spid="46" grpId="0" animBg="1"/>
      <p:bldP spid="4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Idealized Analysis for Property (2)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/>
              <p:nvPr/>
            </p:nvSpPr>
            <p:spPr>
              <a:xfrm>
                <a:off x="636067" y="908720"/>
                <a:ext cx="10972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 agents,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; For simplicity,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to denote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908720"/>
                <a:ext cx="10972486" cy="461665"/>
              </a:xfrm>
              <a:prstGeom prst="rect">
                <a:avLst/>
              </a:prstGeom>
              <a:blipFill>
                <a:blip r:embed="rId3"/>
                <a:stretch>
                  <a:fillRect l="-694" t="-78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69656D3-7BEA-5688-560A-2715703047A3}"/>
              </a:ext>
            </a:extLst>
          </p:cNvPr>
          <p:cNvSpPr txBox="1"/>
          <p:nvPr/>
        </p:nvSpPr>
        <p:spPr>
          <a:xfrm>
            <a:off x="963459" y="2502614"/>
            <a:ext cx="1026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/>
              <a:t>Claim</a:t>
            </a:r>
          </a:p>
          <a:p>
            <a:pPr algn="ctr"/>
            <a:r>
              <a:rPr kumimoji="1" lang="en-US" altLang="zh-CN" sz="2400" dirty="0"/>
              <a:t>Under this assumption, any </a:t>
            </a:r>
            <a:r>
              <a:rPr kumimoji="1" lang="en-US" altLang="zh-CN" sz="2400" b="1" dirty="0"/>
              <a:t>two distinct values </a:t>
            </a:r>
            <a:r>
              <a:rPr kumimoji="1" lang="en-US" altLang="zh-CN" sz="2400" dirty="0"/>
              <a:t>in the tree are uniformly random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D57B890-6463-FD3E-0C15-44226B0D5845}"/>
                  </a:ext>
                </a:extLst>
              </p:cNvPr>
              <p:cNvSpPr txBox="1"/>
              <p:nvPr/>
            </p:nvSpPr>
            <p:spPr>
              <a:xfrm>
                <a:off x="397671" y="3714375"/>
                <a:ext cx="114492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To observe two hash values in the tree, one only needs to query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By simplifying assumptions, all these queries are distinct.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claim follows from the fact that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are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-wise independent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D57B890-6463-FD3E-0C15-44226B0D5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1" y="3714375"/>
                <a:ext cx="11449272" cy="1200329"/>
              </a:xfrm>
              <a:prstGeom prst="rect">
                <a:avLst/>
              </a:prstGeom>
              <a:blipFill>
                <a:blip r:embed="rId4"/>
                <a:stretch>
                  <a:fillRect l="-776" t="-3158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FC7375-D91E-E24B-32F9-3AC71FE4C84E}"/>
                  </a:ext>
                </a:extLst>
              </p:cNvPr>
              <p:cNvSpPr txBox="1"/>
              <p:nvPr/>
            </p:nvSpPr>
            <p:spPr>
              <a:xfrm>
                <a:off x="431032" y="1475519"/>
                <a:ext cx="11449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Simplifying Assumption</a:t>
                </a:r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For every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has not been queried before</a:t>
                </a:r>
                <a:endParaRPr kumimoji="1" lang="en-US" altLang="zh-CN" sz="2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FC7375-D91E-E24B-32F9-3AC71FE4C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2" y="1475519"/>
                <a:ext cx="11449272" cy="830997"/>
              </a:xfrm>
              <a:prstGeom prst="rect">
                <a:avLst/>
              </a:prstGeom>
              <a:blipFill>
                <a:blip r:embed="rId5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F11EAF-6D21-5161-D7F0-185CE986F653}"/>
                  </a:ext>
                </a:extLst>
              </p:cNvPr>
              <p:cNvSpPr txBox="1"/>
              <p:nvPr/>
            </p:nvSpPr>
            <p:spPr>
              <a:xfrm>
                <a:off x="1162489" y="5114180"/>
                <a:ext cx="9919635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whole tree has size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Contains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/>
                  <a:t> with probability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)⋅(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)≈1/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F11EAF-6D21-5161-D7F0-185CE986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89" y="5114180"/>
                <a:ext cx="9919635" cy="835100"/>
              </a:xfrm>
              <a:prstGeom prst="rect">
                <a:avLst/>
              </a:prstGeom>
              <a:blipFill>
                <a:blip r:embed="rId6"/>
                <a:stretch>
                  <a:fillRect l="-895" t="-4478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29049DF-700C-F32D-F41F-4D005231241F}"/>
                  </a:ext>
                </a:extLst>
              </p:cNvPr>
              <p:cNvSpPr txBox="1"/>
              <p:nvPr/>
            </p:nvSpPr>
            <p:spPr>
              <a:xfrm>
                <a:off x="397671" y="6134924"/>
                <a:ext cx="10797508" cy="497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400" b="1" dirty="0"/>
                  <a:t>(Property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∈ [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both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29049DF-700C-F32D-F41F-4D0052312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1" y="6134924"/>
                <a:ext cx="10797508" cy="497893"/>
              </a:xfrm>
              <a:prstGeom prst="rect">
                <a:avLst/>
              </a:prstGeom>
              <a:blipFill>
                <a:blip r:embed="rId7"/>
                <a:stretch>
                  <a:fillRect t="-4878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6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Previous Work in the RAM Model 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46DD063-5AA5-EBC4-BFD8-CECD5C9DEF87}"/>
              </a:ext>
            </a:extLst>
          </p:cNvPr>
          <p:cNvSpPr txBox="1"/>
          <p:nvPr/>
        </p:nvSpPr>
        <p:spPr>
          <a:xfrm>
            <a:off x="911424" y="3619509"/>
            <a:ext cx="12172280" cy="50379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05765" marR="335915" indent="-342900">
              <a:lnSpc>
                <a:spcPct val="150000"/>
              </a:lnSpc>
              <a:spcBef>
                <a:spcPts val="300"/>
              </a:spcBef>
              <a:buClr>
                <a:srgbClr val="35485F"/>
              </a:buClr>
              <a:buSzPct val="90909"/>
              <a:buFont typeface="Arial" panose="020B0604020202020204" pitchFamily="34" charset="0"/>
              <a:buChar char="•"/>
              <a:tabLst>
                <a:tab pos="196215" algn="l"/>
              </a:tabLst>
            </a:pPr>
            <a:r>
              <a:rPr lang="en-US" altLang="zh-CN" sz="2400" spc="-60" dirty="0">
                <a:cs typeface="Calibri" panose="020F0502020204030204" pitchFamily="34" charset="0"/>
              </a:rPr>
              <a:t>Random</a:t>
            </a:r>
            <a:r>
              <a:rPr lang="en-US" altLang="zh-CN" sz="2400" spc="-20" dirty="0">
                <a:cs typeface="Calibri" panose="020F0502020204030204" pitchFamily="34" charset="0"/>
              </a:rPr>
              <a:t> </a:t>
            </a:r>
            <a:r>
              <a:rPr lang="en-US" altLang="zh-CN" sz="2400" spc="-105" dirty="0">
                <a:cs typeface="Calibri" panose="020F0502020204030204" pitchFamily="34" charset="0"/>
              </a:rPr>
              <a:t>access</a:t>
            </a:r>
            <a:r>
              <a:rPr lang="en-US" altLang="zh-CN" sz="2400" spc="35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to</a:t>
            </a:r>
            <a:r>
              <a:rPr lang="en-US" altLang="zh-CN" sz="2400" spc="10" dirty="0">
                <a:cs typeface="Calibri" panose="020F0502020204030204" pitchFamily="34" charset="0"/>
              </a:rPr>
              <a:t> </a:t>
            </a:r>
            <a:r>
              <a:rPr lang="en-US" altLang="zh-CN" sz="2400" spc="-60" dirty="0">
                <a:cs typeface="Calibri" panose="020F0502020204030204" pitchFamily="34" charset="0"/>
              </a:rPr>
              <a:t>read-</a:t>
            </a:r>
            <a:r>
              <a:rPr lang="en-US" altLang="zh-CN" sz="2400" spc="-25" dirty="0">
                <a:cs typeface="Calibri" panose="020F0502020204030204" pitchFamily="34" charset="0"/>
              </a:rPr>
              <a:t>only</a:t>
            </a:r>
            <a:r>
              <a:rPr lang="en-US" altLang="zh-CN" sz="2400" spc="15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input.</a:t>
            </a:r>
            <a:r>
              <a:rPr lang="en-US" altLang="zh-CN" sz="2400" spc="110" dirty="0">
                <a:cs typeface="Calibri" panose="020F0502020204030204" pitchFamily="34" charset="0"/>
              </a:rPr>
              <a:t> </a:t>
            </a:r>
            <a:r>
              <a:rPr lang="en-US" altLang="zh-CN" sz="2400" spc="-10" dirty="0">
                <a:cs typeface="Calibri" panose="020F0502020204030204" pitchFamily="34" charset="0"/>
              </a:rPr>
              <a:t>Allow</a:t>
            </a:r>
            <a:r>
              <a:rPr lang="en-US" altLang="zh-CN" sz="2400" spc="15" dirty="0">
                <a:cs typeface="Calibri" panose="020F0502020204030204" pitchFamily="34" charset="0"/>
              </a:rPr>
              <a:t> </a:t>
            </a:r>
            <a:r>
              <a:rPr lang="en-US" altLang="zh-CN" sz="2400" b="1" spc="-20" dirty="0">
                <a:cs typeface="Calibri" panose="020F0502020204030204" pitchFamily="34" charset="0"/>
              </a:rPr>
              <a:t>arbitrary</a:t>
            </a:r>
            <a:r>
              <a:rPr lang="en-US" altLang="zh-CN" sz="2400" b="1" spc="10" dirty="0">
                <a:cs typeface="Calibri" panose="020F0502020204030204" pitchFamily="34" charset="0"/>
              </a:rPr>
              <a:t> </a:t>
            </a:r>
            <a:r>
              <a:rPr lang="en-US" altLang="zh-CN" sz="2400" b="1" spc="-25" dirty="0">
                <a:cs typeface="Calibri" panose="020F0502020204030204" pitchFamily="34" charset="0"/>
              </a:rPr>
              <a:t>arithmetic</a:t>
            </a:r>
            <a:r>
              <a:rPr lang="en-US" altLang="zh-CN" sz="2400" b="1" spc="10" dirty="0">
                <a:cs typeface="Calibri" panose="020F0502020204030204" pitchFamily="34" charset="0"/>
              </a:rPr>
              <a:t> </a:t>
            </a:r>
            <a:r>
              <a:rPr lang="en-US" altLang="zh-CN" sz="2400" spc="-30" dirty="0">
                <a:cs typeface="Calibri" panose="020F0502020204030204" pitchFamily="34" charset="0"/>
              </a:rPr>
              <a:t>and</a:t>
            </a:r>
            <a:r>
              <a:rPr lang="en-US" altLang="zh-CN" sz="2400" spc="15" dirty="0">
                <a:cs typeface="Calibri" panose="020F0502020204030204" pitchFamily="34" charset="0"/>
              </a:rPr>
              <a:t> </a:t>
            </a:r>
            <a:r>
              <a:rPr lang="en-US" altLang="zh-CN" sz="2400" b="1" spc="-25" dirty="0">
                <a:cs typeface="Calibri" panose="020F0502020204030204" pitchFamily="34" charset="0"/>
              </a:rPr>
              <a:t>bit </a:t>
            </a:r>
            <a:r>
              <a:rPr lang="en-US" altLang="zh-CN" sz="2400" b="1" spc="-10" dirty="0">
                <a:cs typeface="Calibri" panose="020F0502020204030204" pitchFamily="34" charset="0"/>
              </a:rPr>
              <a:t>operations</a:t>
            </a:r>
            <a:r>
              <a:rPr lang="en-US" altLang="zh-CN" sz="2400" spc="-10" dirty="0">
                <a:cs typeface="Calibri" panose="020F0502020204030204" pitchFamily="34" charset="0"/>
              </a:rPr>
              <a:t>.</a:t>
            </a:r>
            <a:endParaRPr lang="en-US" altLang="zh-CN" sz="2400" dirty="0">
              <a:cs typeface="Calibri" panose="020F050202020403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BC04A175-C30E-0F47-E021-2074BE79F0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863" y="1556792"/>
            <a:ext cx="8712968" cy="12489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4B73F60-3115-70BE-C8BA-45EEB435E12B}"/>
              </a:ext>
            </a:extLst>
          </p:cNvPr>
          <p:cNvSpPr txBox="1"/>
          <p:nvPr/>
        </p:nvSpPr>
        <p:spPr>
          <a:xfrm>
            <a:off x="8552867" y="2973178"/>
            <a:ext cx="211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0000"/>
                </a:solidFill>
              </a:rPr>
              <a:t>Read-only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/>
              <p:nvPr/>
            </p:nvSpPr>
            <p:spPr>
              <a:xfrm>
                <a:off x="1271464" y="4717362"/>
                <a:ext cx="10280794" cy="159671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76200" algn="ctr">
                  <a:lnSpc>
                    <a:spcPct val="100000"/>
                  </a:lnSpc>
                  <a:spcBef>
                    <a:spcPts val="760"/>
                  </a:spcBef>
                </a:pPr>
                <a:r>
                  <a:rPr lang="en-US" altLang="zh-CN" sz="2400" b="1" spc="-7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</a:t>
                </a:r>
                <a:r>
                  <a:rPr lang="en-US" altLang="zh-CN" sz="2400" b="1" spc="-25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spc="-25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zh-CN" sz="2200" b="1" spc="-50" dirty="0" err="1">
                    <a:solidFill>
                      <a:srgbClr val="FF0000"/>
                    </a:solidFill>
                  </a:rPr>
                  <a:t>Beame</a:t>
                </a:r>
                <a:r>
                  <a:rPr lang="en-US" altLang="zh-CN" sz="2200" b="1" spc="-5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35" dirty="0">
                    <a:solidFill>
                      <a:srgbClr val="FF0000"/>
                    </a:solidFill>
                  </a:rPr>
                  <a:t>Cliﬀord,</a:t>
                </a:r>
                <a:r>
                  <a:rPr lang="en-US" altLang="zh-CN" sz="2200" b="1" spc="-2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60" dirty="0">
                    <a:solidFill>
                      <a:srgbClr val="FF0000"/>
                    </a:solidFill>
                  </a:rPr>
                  <a:t>and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45" dirty="0" err="1">
                    <a:solidFill>
                      <a:srgbClr val="FF0000"/>
                    </a:solidFill>
                  </a:rPr>
                  <a:t>Machmouchi</a:t>
                </a:r>
                <a:r>
                  <a:rPr lang="en-US" altLang="zh-CN" sz="2200" b="1" spc="-45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10" dirty="0">
                    <a:solidFill>
                      <a:srgbClr val="FF0000"/>
                    </a:solidFill>
                  </a:rPr>
                  <a:t>2013)</a:t>
                </a:r>
              </a:p>
              <a:p>
                <a:pPr marL="113030">
                  <a:lnSpc>
                    <a:spcPct val="100000"/>
                  </a:lnSpc>
                  <a:spcBef>
                    <a:spcPts val="365"/>
                  </a:spcBef>
                </a:pPr>
                <a:r>
                  <a:rPr lang="en-US" altLang="zh-CN" sz="2200" u="sng" spc="-55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Assuming</a:t>
                </a:r>
                <a:r>
                  <a:rPr lang="en-US" altLang="zh-CN" sz="2200" u="sng" spc="-20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u="sng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a</a:t>
                </a:r>
                <a:r>
                  <a:rPr lang="en-US" altLang="zh-CN" sz="2200" u="sng" spc="-10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i="1" u="sng" spc="-7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Random</a:t>
                </a:r>
                <a:r>
                  <a:rPr lang="en-US" altLang="zh-CN" sz="2200" i="1" u="sng" spc="-1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US" altLang="zh-CN" sz="2200" i="1" u="sng" spc="-3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Oracle</a:t>
                </a:r>
                <a:r>
                  <a:rPr lang="en-US" altLang="zh-CN" sz="2200" spc="-30" dirty="0">
                    <a:latin typeface="Microsoft Sans Serif"/>
                    <a:cs typeface="Microsoft Sans Serif"/>
                  </a:rPr>
                  <a:t>,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40" dirty="0">
                    <a:latin typeface="Microsoft Sans Serif"/>
                    <a:cs typeface="Microsoft Sans Serif"/>
                  </a:rPr>
                  <a:t>Element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40" dirty="0">
                    <a:latin typeface="Microsoft Sans Serif"/>
                    <a:cs typeface="Microsoft Sans Serif"/>
                  </a:rPr>
                  <a:t>Distinctness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35" dirty="0">
                    <a:latin typeface="Microsoft Sans Serif"/>
                    <a:cs typeface="Microsoft Sans Serif"/>
                  </a:rPr>
                  <a:t>can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20" dirty="0">
                    <a:latin typeface="Microsoft Sans Serif"/>
                    <a:cs typeface="Microsoft Sans Serif"/>
                  </a:rPr>
                  <a:t>be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55" dirty="0">
                    <a:latin typeface="Microsoft Sans Serif"/>
                    <a:cs typeface="Microsoft Sans Serif"/>
                  </a:rPr>
                  <a:t>solved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25" dirty="0">
                    <a:latin typeface="Microsoft Sans Serif"/>
                    <a:cs typeface="Microsoft Sans Serif"/>
                  </a:rPr>
                  <a:t>with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i="1" dirty="0">
                    <a:latin typeface="Arial"/>
                    <a:cs typeface="Arial"/>
                  </a:rPr>
                  <a:t>S </a:t>
                </a:r>
                <a:r>
                  <a:rPr lang="en-US" altLang="zh-CN" sz="2200" dirty="0"/>
                  <a:t>=</a:t>
                </a:r>
                <a:r>
                  <a:rPr lang="en-US" altLang="zh-CN" sz="2200" spc="-65" dirty="0"/>
                  <a:t> </a:t>
                </a:r>
                <a:r>
                  <a:rPr lang="en-US" altLang="zh-CN" sz="2200" i="1" spc="-35" dirty="0">
                    <a:latin typeface="Arial"/>
                    <a:cs typeface="Arial"/>
                  </a:rPr>
                  <a:t>O</a:t>
                </a:r>
                <a:r>
                  <a:rPr lang="en-US" altLang="zh-CN" sz="2200" spc="-35" dirty="0"/>
                  <a:t>(log</a:t>
                </a:r>
                <a:r>
                  <a:rPr lang="en-US" altLang="zh-CN" sz="2200" spc="-145" dirty="0"/>
                  <a:t> </a:t>
                </a:r>
                <a:r>
                  <a:rPr lang="en-US" altLang="zh-CN" sz="2200" i="1" dirty="0">
                    <a:latin typeface="Arial"/>
                    <a:cs typeface="Arial"/>
                  </a:rPr>
                  <a:t>n</a:t>
                </a:r>
                <a:r>
                  <a:rPr lang="en-US" altLang="zh-CN" sz="2200" dirty="0"/>
                  <a:t>)</a:t>
                </a:r>
                <a:r>
                  <a:rPr lang="en-US" altLang="zh-CN" sz="2200" spc="-15" dirty="0"/>
                  <a:t> </a:t>
                </a:r>
                <a:r>
                  <a:rPr lang="en-US" altLang="zh-CN" sz="2200" spc="-85" dirty="0">
                    <a:latin typeface="Microsoft Sans Serif"/>
                    <a:cs typeface="Microsoft Sans Serif"/>
                  </a:rPr>
                  <a:t>space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𝑇</m:t>
                    </m:r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1.5</m:t>
                        </m:r>
                      </m:sup>
                    </m:sSup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time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in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RAM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model.</a:t>
                </a:r>
              </a:p>
              <a:p>
                <a:pPr marL="113664">
                  <a:lnSpc>
                    <a:spcPct val="100000"/>
                  </a:lnSpc>
                  <a:spcBef>
                    <a:spcPts val="220"/>
                  </a:spcBef>
                </a:pP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More generally, for any </a:t>
                </a:r>
                <a14:m>
                  <m:oMath xmlns:m="http://schemas.openxmlformats.org/officeDocument/2006/math"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𝑆</m:t>
                    </m:r>
                    <m:sSup>
                      <m:sSupPr>
                        <m:ctrlP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𝑇</m:t>
                        </m:r>
                      </m:e>
                      <m:sup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2</m:t>
                        </m:r>
                      </m:sup>
                    </m:sSup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3</m:t>
                        </m:r>
                      </m:sup>
                    </m:sSup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Microsoft Sans Serif"/>
                    <a:cs typeface="Microsoft Sans Serif"/>
                  </a:rPr>
                  <a:t>. </a:t>
                </a:r>
                <a:r>
                  <a:rPr lang="en-US" altLang="zh-CN" dirty="0">
                    <a:latin typeface="Microsoft Sans Serif"/>
                    <a:cs typeface="Microsoft Sans Serif"/>
                  </a:rPr>
                  <a:t>(the algorithm is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randomized</a:t>
                </a:r>
                <a:r>
                  <a:rPr lang="en-US" altLang="zh-CN" dirty="0">
                    <a:latin typeface="Microsoft Sans Serif"/>
                    <a:cs typeface="Microsoft Sans Serif"/>
                  </a:rPr>
                  <a:t>)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717362"/>
                <a:ext cx="10280794" cy="1596719"/>
              </a:xfrm>
              <a:prstGeom prst="rect">
                <a:avLst/>
              </a:prstGeom>
              <a:blipFill>
                <a:blip r:embed="rId4"/>
                <a:stretch>
                  <a:fillRect t="-3150" b="-4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1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151034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Subtracting the bad event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/>
              <p:nvPr/>
            </p:nvSpPr>
            <p:spPr>
              <a:xfrm>
                <a:off x="636067" y="908720"/>
                <a:ext cx="10972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400" dirty="0"/>
                  <a:t> agents,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 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; For simplicity,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to denote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sz="2400" dirty="0"/>
                  <a:t>-</a:t>
                </a:r>
                <a:r>
                  <a:rPr kumimoji="1" lang="en-US" altLang="zh-CN" sz="2400" dirty="0" err="1"/>
                  <a:t>th</a:t>
                </a:r>
                <a:r>
                  <a:rPr kumimoji="1" lang="en-US" altLang="zh-CN" sz="2400" dirty="0"/>
                  <a:t> agent.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C80F47-8D9E-ED40-7A86-3F2F4190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7" y="908720"/>
                <a:ext cx="10972486" cy="461665"/>
              </a:xfrm>
              <a:prstGeom prst="rect">
                <a:avLst/>
              </a:prstGeom>
              <a:blipFill>
                <a:blip r:embed="rId3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FC7375-D91E-E24B-32F9-3AC71FE4C84E}"/>
                  </a:ext>
                </a:extLst>
              </p:cNvPr>
              <p:cNvSpPr txBox="1"/>
              <p:nvPr/>
            </p:nvSpPr>
            <p:spPr>
              <a:xfrm>
                <a:off x="431032" y="1475519"/>
                <a:ext cx="11449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Simplifying Assumption</a:t>
                </a:r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For every 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has not been queried before</a:t>
                </a:r>
                <a:endParaRPr kumimoji="1" lang="en-US" altLang="zh-CN" sz="2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FC7375-D91E-E24B-32F9-3AC71FE4C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2" y="1475519"/>
                <a:ext cx="11449272" cy="830997"/>
              </a:xfrm>
              <a:prstGeom prst="rect">
                <a:avLst/>
              </a:prstGeom>
              <a:blipFill>
                <a:blip r:embed="rId4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A47661-E0BE-AA14-6450-8CA6E7B83570}"/>
                  </a:ext>
                </a:extLst>
              </p:cNvPr>
              <p:cNvSpPr txBox="1"/>
              <p:nvPr/>
            </p:nvSpPr>
            <p:spPr>
              <a:xfrm>
                <a:off x="590930" y="3010446"/>
                <a:ext cx="1126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We need to subtract the </a:t>
                </a:r>
                <a:r>
                  <a:rPr kumimoji="1" lang="en-US" altLang="zh-CN" sz="2400" b="1" dirty="0"/>
                  <a:t>bad event </a:t>
                </a:r>
                <a:r>
                  <a:rPr kumimoji="1" lang="en-US" altLang="zh-CN" sz="2400" dirty="0"/>
                  <a:t>that, there exist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dirty="0"/>
                  <a:t> before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A47661-E0BE-AA14-6450-8CA6E7B8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30" y="3010446"/>
                <a:ext cx="11262600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2769F7E2-0D42-857B-BB22-A10868D408FF}"/>
              </a:ext>
            </a:extLst>
          </p:cNvPr>
          <p:cNvSpPr txBox="1"/>
          <p:nvPr/>
        </p:nvSpPr>
        <p:spPr>
          <a:xfrm>
            <a:off x="889649" y="3918220"/>
            <a:ext cx="1053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Intuitively speaking, now we want to ``observe’’ 4 values in the tree</a:t>
            </a:r>
            <a:endParaRPr kumimoji="1"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6E7E36-EB8E-99DA-D726-CAB4877954A3}"/>
              </a:ext>
            </a:extLst>
          </p:cNvPr>
          <p:cNvSpPr txBox="1"/>
          <p:nvPr/>
        </p:nvSpPr>
        <p:spPr>
          <a:xfrm>
            <a:off x="411546" y="4897297"/>
            <a:ext cx="1101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We use a </a:t>
            </a:r>
            <a:r>
              <a:rPr kumimoji="1" lang="en-US" altLang="zh-CN" sz="2400" b="1" dirty="0"/>
              <a:t>coupling argument </a:t>
            </a:r>
            <a:r>
              <a:rPr kumimoji="1" lang="en-US" altLang="zh-CN" sz="2400" dirty="0"/>
              <a:t>to upper bound the probability of the </a:t>
            </a:r>
            <a:r>
              <a:rPr kumimoji="1" lang="en-US" altLang="zh-CN" sz="2400" b="1" dirty="0"/>
              <a:t>bad</a:t>
            </a:r>
            <a:r>
              <a:rPr kumimoji="1" lang="en-US" altLang="zh-CN" sz="2400" dirty="0"/>
              <a:t> </a:t>
            </a:r>
            <a:r>
              <a:rPr kumimoji="1" lang="en-US" altLang="zh-CN" sz="2400" b="1" dirty="0"/>
              <a:t>event</a:t>
            </a:r>
            <a:endParaRPr kumimoji="1"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4B1801-C6F7-A11E-B30B-1EFECE969333}"/>
              </a:ext>
            </a:extLst>
          </p:cNvPr>
          <p:cNvSpPr txBox="1"/>
          <p:nvPr/>
        </p:nvSpPr>
        <p:spPr>
          <a:xfrm>
            <a:off x="590929" y="5805071"/>
            <a:ext cx="1101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I am hiding </a:t>
            </a:r>
            <a:r>
              <a:rPr kumimoji="1" lang="en-US" altLang="zh-CN" sz="2400" b="1" dirty="0"/>
              <a:t>a lot of details</a:t>
            </a:r>
            <a:r>
              <a:rPr kumimoji="1" lang="en-US" altLang="zh-CN" sz="2400" dirty="0"/>
              <a:t>, check </a:t>
            </a:r>
            <a:r>
              <a:rPr kumimoji="1" lang="en-US" altLang="zh-CN" sz="2400" dirty="0" err="1"/>
              <a:t>Lyu</a:t>
            </a:r>
            <a:r>
              <a:rPr kumimoji="1" lang="en-US" altLang="zh-CN" sz="2400" dirty="0"/>
              <a:t> and Zhu‘s paper for the precise argument!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30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Previous Work in the RAM Model 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46DD063-5AA5-EBC4-BFD8-CECD5C9DEF87}"/>
              </a:ext>
            </a:extLst>
          </p:cNvPr>
          <p:cNvSpPr txBox="1"/>
          <p:nvPr/>
        </p:nvSpPr>
        <p:spPr>
          <a:xfrm>
            <a:off x="911424" y="3619509"/>
            <a:ext cx="12172280" cy="50379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05765" marR="335915" indent="-342900">
              <a:lnSpc>
                <a:spcPct val="150000"/>
              </a:lnSpc>
              <a:spcBef>
                <a:spcPts val="300"/>
              </a:spcBef>
              <a:buClr>
                <a:srgbClr val="35485F"/>
              </a:buClr>
              <a:buSzPct val="90909"/>
              <a:buFont typeface="Arial" panose="020B0604020202020204" pitchFamily="34" charset="0"/>
              <a:buChar char="•"/>
              <a:tabLst>
                <a:tab pos="196215" algn="l"/>
              </a:tabLst>
            </a:pPr>
            <a:r>
              <a:rPr lang="en-US" altLang="zh-CN" sz="2400" spc="-60" dirty="0">
                <a:cs typeface="Calibri" panose="020F0502020204030204" pitchFamily="34" charset="0"/>
              </a:rPr>
              <a:t>Random</a:t>
            </a:r>
            <a:r>
              <a:rPr lang="en-US" altLang="zh-CN" sz="2400" spc="-20" dirty="0">
                <a:cs typeface="Calibri" panose="020F0502020204030204" pitchFamily="34" charset="0"/>
              </a:rPr>
              <a:t> </a:t>
            </a:r>
            <a:r>
              <a:rPr lang="en-US" altLang="zh-CN" sz="2400" spc="-105" dirty="0">
                <a:cs typeface="Calibri" panose="020F0502020204030204" pitchFamily="34" charset="0"/>
              </a:rPr>
              <a:t>access</a:t>
            </a:r>
            <a:r>
              <a:rPr lang="en-US" altLang="zh-CN" sz="2400" spc="35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to</a:t>
            </a:r>
            <a:r>
              <a:rPr lang="en-US" altLang="zh-CN" sz="2400" spc="10" dirty="0">
                <a:cs typeface="Calibri" panose="020F0502020204030204" pitchFamily="34" charset="0"/>
              </a:rPr>
              <a:t> </a:t>
            </a:r>
            <a:r>
              <a:rPr lang="en-US" altLang="zh-CN" sz="2400" spc="-60" dirty="0">
                <a:cs typeface="Calibri" panose="020F0502020204030204" pitchFamily="34" charset="0"/>
              </a:rPr>
              <a:t>read-</a:t>
            </a:r>
            <a:r>
              <a:rPr lang="en-US" altLang="zh-CN" sz="2400" spc="-25" dirty="0">
                <a:cs typeface="Calibri" panose="020F0502020204030204" pitchFamily="34" charset="0"/>
              </a:rPr>
              <a:t>only</a:t>
            </a:r>
            <a:r>
              <a:rPr lang="en-US" altLang="zh-CN" sz="2400" spc="15" dirty="0"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cs typeface="Calibri" panose="020F0502020204030204" pitchFamily="34" charset="0"/>
              </a:rPr>
              <a:t>input.</a:t>
            </a:r>
            <a:r>
              <a:rPr lang="en-US" altLang="zh-CN" sz="2400" spc="110" dirty="0">
                <a:cs typeface="Calibri" panose="020F0502020204030204" pitchFamily="34" charset="0"/>
              </a:rPr>
              <a:t> </a:t>
            </a:r>
            <a:r>
              <a:rPr lang="en-US" altLang="zh-CN" sz="2400" spc="-10" dirty="0">
                <a:cs typeface="Calibri" panose="020F0502020204030204" pitchFamily="34" charset="0"/>
              </a:rPr>
              <a:t>Allow</a:t>
            </a:r>
            <a:r>
              <a:rPr lang="en-US" altLang="zh-CN" sz="2400" spc="15" dirty="0">
                <a:cs typeface="Calibri" panose="020F0502020204030204" pitchFamily="34" charset="0"/>
              </a:rPr>
              <a:t> </a:t>
            </a:r>
            <a:r>
              <a:rPr lang="en-US" altLang="zh-CN" sz="2400" b="1" spc="-20" dirty="0">
                <a:cs typeface="Calibri" panose="020F0502020204030204" pitchFamily="34" charset="0"/>
              </a:rPr>
              <a:t>arbitrary</a:t>
            </a:r>
            <a:r>
              <a:rPr lang="en-US" altLang="zh-CN" sz="2400" b="1" spc="10" dirty="0">
                <a:cs typeface="Calibri" panose="020F0502020204030204" pitchFamily="34" charset="0"/>
              </a:rPr>
              <a:t> </a:t>
            </a:r>
            <a:r>
              <a:rPr lang="en-US" altLang="zh-CN" sz="2400" b="1" spc="-25" dirty="0">
                <a:cs typeface="Calibri" panose="020F0502020204030204" pitchFamily="34" charset="0"/>
              </a:rPr>
              <a:t>arithmetic</a:t>
            </a:r>
            <a:r>
              <a:rPr lang="en-US" altLang="zh-CN" sz="2400" b="1" spc="10" dirty="0">
                <a:cs typeface="Calibri" panose="020F0502020204030204" pitchFamily="34" charset="0"/>
              </a:rPr>
              <a:t> </a:t>
            </a:r>
            <a:r>
              <a:rPr lang="en-US" altLang="zh-CN" sz="2400" spc="-30" dirty="0">
                <a:cs typeface="Calibri" panose="020F0502020204030204" pitchFamily="34" charset="0"/>
              </a:rPr>
              <a:t>and</a:t>
            </a:r>
            <a:r>
              <a:rPr lang="en-US" altLang="zh-CN" sz="2400" spc="15" dirty="0">
                <a:cs typeface="Calibri" panose="020F0502020204030204" pitchFamily="34" charset="0"/>
              </a:rPr>
              <a:t> </a:t>
            </a:r>
            <a:r>
              <a:rPr lang="en-US" altLang="zh-CN" sz="2400" b="1" spc="-25" dirty="0">
                <a:cs typeface="Calibri" panose="020F0502020204030204" pitchFamily="34" charset="0"/>
              </a:rPr>
              <a:t>bit </a:t>
            </a:r>
            <a:r>
              <a:rPr lang="en-US" altLang="zh-CN" sz="2400" b="1" spc="-10" dirty="0">
                <a:cs typeface="Calibri" panose="020F0502020204030204" pitchFamily="34" charset="0"/>
              </a:rPr>
              <a:t>operations</a:t>
            </a:r>
            <a:r>
              <a:rPr lang="en-US" altLang="zh-CN" sz="2400" spc="-10" dirty="0">
                <a:cs typeface="Calibri" panose="020F0502020204030204" pitchFamily="34" charset="0"/>
              </a:rPr>
              <a:t>.</a:t>
            </a:r>
            <a:endParaRPr lang="en-US" altLang="zh-CN" sz="2400" dirty="0">
              <a:cs typeface="Calibri" panose="020F050202020403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BC04A175-C30E-0F47-E021-2074BE79F0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863" y="1556792"/>
            <a:ext cx="8712968" cy="12489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4B73F60-3115-70BE-C8BA-45EEB435E12B}"/>
              </a:ext>
            </a:extLst>
          </p:cNvPr>
          <p:cNvSpPr txBox="1"/>
          <p:nvPr/>
        </p:nvSpPr>
        <p:spPr>
          <a:xfrm>
            <a:off x="8552867" y="2973178"/>
            <a:ext cx="211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0000"/>
                </a:solidFill>
              </a:rPr>
              <a:t>Read-only</a:t>
            </a:r>
            <a:endParaRPr kumimoji="1" lang="zh-CN" alt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/>
              <p:nvPr/>
            </p:nvSpPr>
            <p:spPr>
              <a:xfrm>
                <a:off x="1271464" y="4717362"/>
                <a:ext cx="10280794" cy="159671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76200" algn="ctr">
                  <a:lnSpc>
                    <a:spcPct val="100000"/>
                  </a:lnSpc>
                  <a:spcBef>
                    <a:spcPts val="760"/>
                  </a:spcBef>
                </a:pPr>
                <a:r>
                  <a:rPr lang="en-US" altLang="zh-CN" sz="2400" b="1" spc="-7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</a:t>
                </a:r>
                <a:r>
                  <a:rPr lang="en-US" altLang="zh-CN" sz="2400" b="1" spc="-25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spc="-25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zh-CN" sz="2200" b="1" spc="-50" dirty="0" err="1">
                    <a:solidFill>
                      <a:srgbClr val="FF0000"/>
                    </a:solidFill>
                  </a:rPr>
                  <a:t>Beame</a:t>
                </a:r>
                <a:r>
                  <a:rPr lang="en-US" altLang="zh-CN" sz="2200" b="1" spc="-5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35" dirty="0">
                    <a:solidFill>
                      <a:srgbClr val="FF0000"/>
                    </a:solidFill>
                  </a:rPr>
                  <a:t>Cliﬀord,</a:t>
                </a:r>
                <a:r>
                  <a:rPr lang="en-US" altLang="zh-CN" sz="2200" b="1" spc="-2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60" dirty="0">
                    <a:solidFill>
                      <a:srgbClr val="FF0000"/>
                    </a:solidFill>
                  </a:rPr>
                  <a:t>and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45" dirty="0" err="1">
                    <a:solidFill>
                      <a:srgbClr val="FF0000"/>
                    </a:solidFill>
                  </a:rPr>
                  <a:t>Machmouchi</a:t>
                </a:r>
                <a:r>
                  <a:rPr lang="en-US" altLang="zh-CN" sz="2200" b="1" spc="-45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10" dirty="0">
                    <a:solidFill>
                      <a:srgbClr val="FF0000"/>
                    </a:solidFill>
                  </a:rPr>
                  <a:t>2013)</a:t>
                </a:r>
              </a:p>
              <a:p>
                <a:pPr marL="113030">
                  <a:lnSpc>
                    <a:spcPct val="100000"/>
                  </a:lnSpc>
                  <a:spcBef>
                    <a:spcPts val="365"/>
                  </a:spcBef>
                </a:pPr>
                <a:r>
                  <a:rPr lang="en-US" altLang="zh-CN" sz="2200" u="sng" spc="-55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Assuming</a:t>
                </a:r>
                <a:r>
                  <a:rPr lang="en-US" altLang="zh-CN" sz="2200" u="sng" spc="-20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u="sng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a</a:t>
                </a:r>
                <a:r>
                  <a:rPr lang="en-US" altLang="zh-CN" sz="2200" u="sng" spc="-10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i="1" u="sng" spc="-7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Random</a:t>
                </a:r>
                <a:r>
                  <a:rPr lang="en-US" altLang="zh-CN" sz="2200" i="1" u="sng" spc="-1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US" altLang="zh-CN" sz="2200" i="1" u="sng" spc="-3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Oracle</a:t>
                </a:r>
                <a:r>
                  <a:rPr lang="en-US" altLang="zh-CN" sz="2200" spc="-30" dirty="0">
                    <a:latin typeface="Microsoft Sans Serif"/>
                    <a:cs typeface="Microsoft Sans Serif"/>
                  </a:rPr>
                  <a:t>,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40" dirty="0">
                    <a:latin typeface="Microsoft Sans Serif"/>
                    <a:cs typeface="Microsoft Sans Serif"/>
                  </a:rPr>
                  <a:t>Element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40" dirty="0">
                    <a:latin typeface="Microsoft Sans Serif"/>
                    <a:cs typeface="Microsoft Sans Serif"/>
                  </a:rPr>
                  <a:t>Distinctness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35" dirty="0">
                    <a:latin typeface="Microsoft Sans Serif"/>
                    <a:cs typeface="Microsoft Sans Serif"/>
                  </a:rPr>
                  <a:t>can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20" dirty="0">
                    <a:latin typeface="Microsoft Sans Serif"/>
                    <a:cs typeface="Microsoft Sans Serif"/>
                  </a:rPr>
                  <a:t>be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55" dirty="0">
                    <a:latin typeface="Microsoft Sans Serif"/>
                    <a:cs typeface="Microsoft Sans Serif"/>
                  </a:rPr>
                  <a:t>solved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25" dirty="0">
                    <a:latin typeface="Microsoft Sans Serif"/>
                    <a:cs typeface="Microsoft Sans Serif"/>
                  </a:rPr>
                  <a:t>with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i="1" dirty="0">
                    <a:latin typeface="Arial"/>
                    <a:cs typeface="Arial"/>
                  </a:rPr>
                  <a:t>S </a:t>
                </a:r>
                <a:r>
                  <a:rPr lang="en-US" altLang="zh-CN" sz="2200" dirty="0"/>
                  <a:t>=</a:t>
                </a:r>
                <a:r>
                  <a:rPr lang="en-US" altLang="zh-CN" sz="2200" spc="-65" dirty="0"/>
                  <a:t> </a:t>
                </a:r>
                <a:r>
                  <a:rPr lang="en-US" altLang="zh-CN" sz="2200" i="1" spc="-35" dirty="0">
                    <a:latin typeface="Arial"/>
                    <a:cs typeface="Arial"/>
                  </a:rPr>
                  <a:t>O</a:t>
                </a:r>
                <a:r>
                  <a:rPr lang="en-US" altLang="zh-CN" sz="2200" spc="-35" dirty="0"/>
                  <a:t>(log</a:t>
                </a:r>
                <a:r>
                  <a:rPr lang="en-US" altLang="zh-CN" sz="2200" spc="-145" dirty="0"/>
                  <a:t> </a:t>
                </a:r>
                <a:r>
                  <a:rPr lang="en-US" altLang="zh-CN" sz="2200" i="1" dirty="0">
                    <a:latin typeface="Arial"/>
                    <a:cs typeface="Arial"/>
                  </a:rPr>
                  <a:t>n</a:t>
                </a:r>
                <a:r>
                  <a:rPr lang="en-US" altLang="zh-CN" sz="2200" dirty="0"/>
                  <a:t>)</a:t>
                </a:r>
                <a:r>
                  <a:rPr lang="en-US" altLang="zh-CN" sz="2200" spc="-15" dirty="0"/>
                  <a:t> </a:t>
                </a:r>
                <a:r>
                  <a:rPr lang="en-US" altLang="zh-CN" sz="2200" spc="-85" dirty="0">
                    <a:latin typeface="Microsoft Sans Serif"/>
                    <a:cs typeface="Microsoft Sans Serif"/>
                  </a:rPr>
                  <a:t>space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𝑇</m:t>
                    </m:r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1.5</m:t>
                        </m:r>
                      </m:sup>
                    </m:sSup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time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in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RAM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model.</a:t>
                </a:r>
              </a:p>
              <a:p>
                <a:pPr marL="113664">
                  <a:lnSpc>
                    <a:spcPct val="100000"/>
                  </a:lnSpc>
                  <a:spcBef>
                    <a:spcPts val="220"/>
                  </a:spcBef>
                </a:pP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More generally, for any </a:t>
                </a:r>
                <a14:m>
                  <m:oMath xmlns:m="http://schemas.openxmlformats.org/officeDocument/2006/math"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𝑆</m:t>
                    </m:r>
                    <m:sSup>
                      <m:sSupPr>
                        <m:ctrlP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𝑇</m:t>
                        </m:r>
                      </m:e>
                      <m:sup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2</m:t>
                        </m:r>
                      </m:sup>
                    </m:sSup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pc="-10" smtClean="0">
                            <a:latin typeface="Cambria Math" panose="02040503050406030204" pitchFamily="18" charset="0"/>
                            <a:cs typeface="Microsoft Sans Serif"/>
                          </a:rPr>
                          <m:t>3</m:t>
                        </m:r>
                      </m:sup>
                    </m:sSup>
                    <m:r>
                      <a:rPr lang="en-US" altLang="zh-CN" sz="2200" b="0" i="1" spc="-1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Microsoft Sans Serif"/>
                    <a:cs typeface="Microsoft Sans Serif"/>
                  </a:rPr>
                  <a:t>. </a:t>
                </a:r>
                <a:r>
                  <a:rPr lang="en-US" altLang="zh-CN" dirty="0">
                    <a:latin typeface="Microsoft Sans Serif"/>
                    <a:cs typeface="Microsoft Sans Serif"/>
                  </a:rPr>
                  <a:t>(the algorithm is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randomized</a:t>
                </a:r>
                <a:r>
                  <a:rPr lang="en-US" altLang="zh-CN" dirty="0">
                    <a:latin typeface="Microsoft Sans Serif"/>
                    <a:cs typeface="Microsoft Sans Serif"/>
                  </a:rPr>
                  <a:t>)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717362"/>
                <a:ext cx="10280794" cy="1596719"/>
              </a:xfrm>
              <a:prstGeom prst="rect">
                <a:avLst/>
              </a:prstGeom>
              <a:blipFill>
                <a:blip r:embed="rId4"/>
                <a:stretch>
                  <a:fillRect t="-3150" b="-4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The Random Oracle Assumption</a:t>
            </a:r>
            <a:endParaRPr lang="zh-CN" altLang="en-US" sz="32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/>
              <p:nvPr/>
            </p:nvSpPr>
            <p:spPr>
              <a:xfrm>
                <a:off x="1631504" y="1124744"/>
                <a:ext cx="9522383" cy="12241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76200" algn="ctr">
                  <a:lnSpc>
                    <a:spcPct val="100000"/>
                  </a:lnSpc>
                  <a:spcBef>
                    <a:spcPts val="760"/>
                  </a:spcBef>
                </a:pPr>
                <a:r>
                  <a:rPr lang="en-US" altLang="zh-CN" sz="2400" b="1" spc="-7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</a:t>
                </a:r>
                <a:r>
                  <a:rPr lang="en-US" altLang="zh-CN" sz="2400" b="1" spc="-25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spc="-25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zh-CN" sz="2200" b="1" spc="-50" dirty="0" err="1">
                    <a:solidFill>
                      <a:srgbClr val="FF0000"/>
                    </a:solidFill>
                  </a:rPr>
                  <a:t>Beame</a:t>
                </a:r>
                <a:r>
                  <a:rPr lang="en-US" altLang="zh-CN" sz="2200" b="1" spc="-5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35" dirty="0">
                    <a:solidFill>
                      <a:srgbClr val="FF0000"/>
                    </a:solidFill>
                  </a:rPr>
                  <a:t>Cliﬀord,</a:t>
                </a:r>
                <a:r>
                  <a:rPr lang="en-US" altLang="zh-CN" sz="2200" b="1" spc="-2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60" dirty="0">
                    <a:solidFill>
                      <a:srgbClr val="FF0000"/>
                    </a:solidFill>
                  </a:rPr>
                  <a:t>and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45" dirty="0" err="1">
                    <a:solidFill>
                      <a:srgbClr val="FF0000"/>
                    </a:solidFill>
                  </a:rPr>
                  <a:t>Machmouchi</a:t>
                </a:r>
                <a:r>
                  <a:rPr lang="en-US" altLang="zh-CN" sz="2200" b="1" spc="-45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b="1" spc="-15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spc="-10" dirty="0">
                    <a:solidFill>
                      <a:srgbClr val="FF0000"/>
                    </a:solidFill>
                  </a:rPr>
                  <a:t>2013)</a:t>
                </a:r>
              </a:p>
              <a:p>
                <a:pPr marL="113030">
                  <a:lnSpc>
                    <a:spcPct val="100000"/>
                  </a:lnSpc>
                  <a:spcBef>
                    <a:spcPts val="365"/>
                  </a:spcBef>
                </a:pPr>
                <a:r>
                  <a:rPr lang="en-US" altLang="zh-CN" sz="2200" u="sng" spc="-55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Assuming</a:t>
                </a:r>
                <a:r>
                  <a:rPr lang="en-US" altLang="zh-CN" sz="2200" u="sng" spc="-20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u="sng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a</a:t>
                </a:r>
                <a:r>
                  <a:rPr lang="en-US" altLang="zh-CN" sz="2200" u="sng" spc="-10" dirty="0">
                    <a:uFill>
                      <a:solidFill>
                        <a:srgbClr val="000000"/>
                      </a:solidFill>
                    </a:uFill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i="1" u="sng" spc="-7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Random</a:t>
                </a:r>
                <a:r>
                  <a:rPr lang="en-US" altLang="zh-CN" sz="2200" i="1" u="sng" spc="-1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 </a:t>
                </a:r>
                <a:r>
                  <a:rPr lang="en-US" altLang="zh-CN" sz="2200" i="1" u="sng" spc="-30" dirty="0"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</a:rPr>
                  <a:t>Oracle</a:t>
                </a:r>
                <a:r>
                  <a:rPr lang="en-US" altLang="zh-CN" sz="2200" spc="-30" dirty="0">
                    <a:latin typeface="Microsoft Sans Serif"/>
                    <a:cs typeface="Microsoft Sans Serif"/>
                  </a:rPr>
                  <a:t>,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40" dirty="0">
                    <a:latin typeface="Microsoft Sans Serif"/>
                    <a:cs typeface="Microsoft Sans Serif"/>
                  </a:rPr>
                  <a:t>Element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40" dirty="0">
                    <a:latin typeface="Microsoft Sans Serif"/>
                    <a:cs typeface="Microsoft Sans Serif"/>
                  </a:rPr>
                  <a:t>Distinctness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35" dirty="0">
                    <a:latin typeface="Microsoft Sans Serif"/>
                    <a:cs typeface="Microsoft Sans Serif"/>
                  </a:rPr>
                  <a:t>can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20" dirty="0">
                    <a:latin typeface="Microsoft Sans Serif"/>
                    <a:cs typeface="Microsoft Sans Serif"/>
                  </a:rPr>
                  <a:t>be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55" dirty="0">
                    <a:latin typeface="Microsoft Sans Serif"/>
                    <a:cs typeface="Microsoft Sans Serif"/>
                  </a:rPr>
                  <a:t>solved</a:t>
                </a:r>
                <a:r>
                  <a:rPr lang="en-US" altLang="zh-CN" sz="22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25" dirty="0">
                    <a:latin typeface="Microsoft Sans Serif"/>
                    <a:cs typeface="Microsoft Sans Serif"/>
                  </a:rPr>
                  <a:t>with</a:t>
                </a:r>
                <a:endParaRPr lang="en-US" altLang="zh-CN" sz="2200" dirty="0">
                  <a:latin typeface="Microsoft Sans Serif"/>
                  <a:cs typeface="Microsoft Sans Serif"/>
                </a:endParaRPr>
              </a:p>
              <a:p>
                <a:pPr marL="113664">
                  <a:lnSpc>
                    <a:spcPct val="100000"/>
                  </a:lnSpc>
                  <a:spcBef>
                    <a:spcPts val="220"/>
                  </a:spcBef>
                </a:pPr>
                <a:r>
                  <a:rPr lang="en-US" altLang="zh-CN" sz="2200" i="1" dirty="0">
                    <a:latin typeface="Arial"/>
                    <a:cs typeface="Arial"/>
                  </a:rPr>
                  <a:t>S </a:t>
                </a:r>
                <a:r>
                  <a:rPr lang="en-US" altLang="zh-CN" sz="2200" dirty="0"/>
                  <a:t>=</a:t>
                </a:r>
                <a:r>
                  <a:rPr lang="en-US" altLang="zh-CN" sz="2200" spc="-65" dirty="0"/>
                  <a:t> </a:t>
                </a:r>
                <a:r>
                  <a:rPr lang="en-US" altLang="zh-CN" sz="2200" i="1" spc="-35" dirty="0">
                    <a:latin typeface="Arial"/>
                    <a:cs typeface="Arial"/>
                  </a:rPr>
                  <a:t>O</a:t>
                </a:r>
                <a:r>
                  <a:rPr lang="en-US" altLang="zh-CN" sz="2200" spc="-35" dirty="0"/>
                  <a:t>(log</a:t>
                </a:r>
                <a:r>
                  <a:rPr lang="en-US" altLang="zh-CN" sz="2200" spc="-145" dirty="0"/>
                  <a:t> </a:t>
                </a:r>
                <a:r>
                  <a:rPr lang="en-US" altLang="zh-CN" sz="2200" i="1" dirty="0">
                    <a:latin typeface="Arial"/>
                    <a:cs typeface="Arial"/>
                  </a:rPr>
                  <a:t>n</a:t>
                </a:r>
                <a:r>
                  <a:rPr lang="en-US" altLang="zh-CN" sz="2200" dirty="0"/>
                  <a:t>)</a:t>
                </a:r>
                <a:r>
                  <a:rPr lang="en-US" altLang="zh-CN" sz="2200" spc="-15" dirty="0"/>
                  <a:t> </a:t>
                </a:r>
                <a:r>
                  <a:rPr lang="en-US" altLang="zh-CN" sz="2200" spc="-85" dirty="0">
                    <a:latin typeface="Microsoft Sans Serif"/>
                    <a:cs typeface="Microsoft Sans Serif"/>
                  </a:rPr>
                  <a:t>space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30" dirty="0">
                    <a:latin typeface="Microsoft Sans Serif"/>
                    <a:cs typeface="Microsoft Sans Serif"/>
                  </a:rPr>
                  <a:t>and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𝑇</m:t>
                    </m:r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2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1.5</m:t>
                        </m:r>
                      </m:sup>
                    </m:sSup>
                    <m:r>
                      <a:rPr lang="en-US" altLang="zh-CN" sz="2200" b="0" i="1" spc="4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time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in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dirty="0">
                    <a:latin typeface="Microsoft Sans Serif"/>
                    <a:cs typeface="Microsoft Sans Serif"/>
                  </a:rPr>
                  <a:t>RAM</a:t>
                </a:r>
                <a:r>
                  <a:rPr lang="en-US" altLang="zh-CN" sz="22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200" spc="-10" dirty="0">
                    <a:latin typeface="Microsoft Sans Serif"/>
                    <a:cs typeface="Microsoft Sans Serif"/>
                  </a:rPr>
                  <a:t>model.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24744"/>
                <a:ext cx="9522383" cy="1224118"/>
              </a:xfrm>
              <a:prstGeom prst="rect">
                <a:avLst/>
              </a:prstGeom>
              <a:blipFill>
                <a:blip r:embed="rId3"/>
                <a:stretch>
                  <a:fillRect t="-4124" b="-10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ject 3">
            <a:extLst>
              <a:ext uri="{FF2B5EF4-FFF2-40B4-BE49-F238E27FC236}">
                <a16:creationId xmlns:a16="http://schemas.microsoft.com/office/drawing/2014/main" id="{3F9BD265-6082-1986-7450-8ACCE0B27B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1584" y="2738135"/>
            <a:ext cx="7488832" cy="2458923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ADCAD43D-AA6F-2DE8-10E2-3FA2F4A55059}"/>
              </a:ext>
            </a:extLst>
          </p:cNvPr>
          <p:cNvSpPr txBox="1"/>
          <p:nvPr/>
        </p:nvSpPr>
        <p:spPr>
          <a:xfrm>
            <a:off x="1487487" y="5586331"/>
            <a:ext cx="9810415" cy="87857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065" marR="5080">
              <a:lnSpc>
                <a:spcPct val="102600"/>
              </a:lnSpc>
              <a:spcBef>
                <a:spcPts val="55"/>
              </a:spcBef>
              <a:buClr>
                <a:srgbClr val="35485F"/>
              </a:buClr>
              <a:buSzPct val="90909"/>
              <a:tabLst>
                <a:tab pos="145415" algn="l"/>
              </a:tabLst>
            </a:pPr>
            <a:r>
              <a:rPr lang="en-US" sz="2800" spc="-70" dirty="0">
                <a:cs typeface="Microsoft Sans Serif"/>
              </a:rPr>
              <a:t>The algorithm need </a:t>
            </a:r>
            <a:r>
              <a:rPr lang="en-US" sz="2800" b="1" spc="-70" dirty="0">
                <a:solidFill>
                  <a:srgbClr val="FF0000"/>
                </a:solidFill>
                <a:cs typeface="Microsoft Sans Serif"/>
              </a:rPr>
              <a:t>r</a:t>
            </a:r>
            <a:r>
              <a:rPr sz="2800" b="1" spc="-70" dirty="0">
                <a:solidFill>
                  <a:srgbClr val="FF0000"/>
                </a:solidFill>
                <a:cs typeface="Microsoft Sans Serif"/>
              </a:rPr>
              <a:t>andom</a:t>
            </a:r>
            <a:r>
              <a:rPr sz="2800" b="1" spc="-5" dirty="0">
                <a:solidFill>
                  <a:srgbClr val="FF0000"/>
                </a:solidFill>
                <a:cs typeface="Microsoft Sans Serif"/>
              </a:rPr>
              <a:t> </a:t>
            </a:r>
            <a:r>
              <a:rPr sz="2800" b="1" spc="-105" dirty="0">
                <a:solidFill>
                  <a:srgbClr val="FF0000"/>
                </a:solidFill>
                <a:cs typeface="Microsoft Sans Serif"/>
              </a:rPr>
              <a:t>access</a:t>
            </a:r>
            <a:r>
              <a:rPr sz="2800" b="1" spc="30" dirty="0">
                <a:solidFill>
                  <a:srgbClr val="FF0000"/>
                </a:solidFill>
                <a:cs typeface="Microsoft Sans Serif"/>
              </a:rPr>
              <a:t> </a:t>
            </a:r>
            <a:r>
              <a:rPr sz="2800" dirty="0">
                <a:cs typeface="Microsoft Sans Serif"/>
              </a:rPr>
              <a:t>to </a:t>
            </a:r>
            <a:r>
              <a:rPr sz="2800" b="1" spc="-10" dirty="0">
                <a:solidFill>
                  <a:srgbClr val="00B050"/>
                </a:solidFill>
                <a:cs typeface="Tahoma"/>
              </a:rPr>
              <a:t>poly(</a:t>
            </a:r>
            <a:r>
              <a:rPr sz="2800" b="1" i="1" spc="-10" dirty="0">
                <a:solidFill>
                  <a:srgbClr val="00B050"/>
                </a:solidFill>
                <a:cs typeface="Arial"/>
              </a:rPr>
              <a:t>n</a:t>
            </a:r>
            <a:r>
              <a:rPr sz="2800" b="1" spc="-10" dirty="0">
                <a:solidFill>
                  <a:srgbClr val="00B050"/>
                </a:solidFill>
                <a:cs typeface="Tahoma"/>
              </a:rPr>
              <a:t>)</a:t>
            </a:r>
            <a:r>
              <a:rPr sz="2800" b="1" spc="-45" dirty="0">
                <a:solidFill>
                  <a:srgbClr val="00B050"/>
                </a:solidFill>
                <a:cs typeface="Tahoma"/>
              </a:rPr>
              <a:t> </a:t>
            </a:r>
            <a:r>
              <a:rPr sz="2800" b="1" spc="-40" dirty="0">
                <a:solidFill>
                  <a:srgbClr val="00B050"/>
                </a:solidFill>
                <a:cs typeface="Microsoft Sans Serif"/>
              </a:rPr>
              <a:t>random</a:t>
            </a:r>
            <a:r>
              <a:rPr sz="2800" b="1" spc="10" dirty="0">
                <a:solidFill>
                  <a:srgbClr val="00B050"/>
                </a:solidFill>
                <a:cs typeface="Microsoft Sans Serif"/>
              </a:rPr>
              <a:t> </a:t>
            </a:r>
            <a:r>
              <a:rPr sz="2800" b="1" dirty="0">
                <a:solidFill>
                  <a:srgbClr val="00B050"/>
                </a:solidFill>
                <a:cs typeface="Microsoft Sans Serif"/>
              </a:rPr>
              <a:t>bits</a:t>
            </a:r>
            <a:r>
              <a:rPr sz="2800" b="1" spc="10" dirty="0">
                <a:solidFill>
                  <a:srgbClr val="00B050"/>
                </a:solidFill>
                <a:cs typeface="Microsoft Sans Serif"/>
              </a:rPr>
              <a:t> </a:t>
            </a:r>
            <a:r>
              <a:rPr lang="en-US" sz="2800" spc="-30" dirty="0">
                <a:cs typeface="Microsoft Sans Serif"/>
              </a:rPr>
              <a:t>that</a:t>
            </a:r>
            <a:r>
              <a:rPr sz="2800" spc="5" dirty="0">
                <a:cs typeface="Microsoft Sans Serif"/>
              </a:rPr>
              <a:t> </a:t>
            </a:r>
            <a:r>
              <a:rPr sz="2800" b="1" spc="-10" dirty="0">
                <a:solidFill>
                  <a:schemeClr val="accent2"/>
                </a:solidFill>
                <a:cs typeface="Microsoft Sans Serif"/>
              </a:rPr>
              <a:t>do</a:t>
            </a:r>
            <a:r>
              <a:rPr sz="2800" b="1" spc="10" dirty="0">
                <a:solidFill>
                  <a:schemeClr val="accent2"/>
                </a:solidFill>
                <a:cs typeface="Microsoft Sans Serif"/>
              </a:rPr>
              <a:t> </a:t>
            </a:r>
            <a:r>
              <a:rPr sz="2800" b="1" dirty="0">
                <a:solidFill>
                  <a:schemeClr val="accent2"/>
                </a:solidFill>
                <a:cs typeface="Microsoft Sans Serif"/>
              </a:rPr>
              <a:t>not</a:t>
            </a:r>
            <a:r>
              <a:rPr sz="2800" b="1" spc="5" dirty="0">
                <a:solidFill>
                  <a:schemeClr val="accent2"/>
                </a:solidFill>
                <a:cs typeface="Microsoft Sans Serif"/>
              </a:rPr>
              <a:t> </a:t>
            </a:r>
            <a:r>
              <a:rPr sz="2800" b="1" spc="-10" dirty="0">
                <a:solidFill>
                  <a:schemeClr val="accent2"/>
                </a:solidFill>
                <a:cs typeface="Microsoft Sans Serif"/>
              </a:rPr>
              <a:t>count</a:t>
            </a:r>
            <a:r>
              <a:rPr sz="2800" b="1" spc="10" dirty="0">
                <a:solidFill>
                  <a:schemeClr val="accent2"/>
                </a:solidFill>
                <a:cs typeface="Microsoft Sans Serif"/>
              </a:rPr>
              <a:t> </a:t>
            </a:r>
            <a:r>
              <a:rPr sz="2800" dirty="0">
                <a:cs typeface="Microsoft Sans Serif"/>
              </a:rPr>
              <a:t>into</a:t>
            </a:r>
            <a:r>
              <a:rPr sz="2800" spc="5" dirty="0">
                <a:cs typeface="Microsoft Sans Serif"/>
              </a:rPr>
              <a:t> </a:t>
            </a:r>
            <a:r>
              <a:rPr lang="en-US" sz="2800" spc="5" dirty="0">
                <a:cs typeface="Microsoft Sans Serif"/>
              </a:rPr>
              <a:t>the</a:t>
            </a:r>
            <a:r>
              <a:rPr lang="en-US" sz="2800" b="1" spc="5" dirty="0">
                <a:cs typeface="Microsoft Sans Serif"/>
              </a:rPr>
              <a:t> </a:t>
            </a:r>
            <a:r>
              <a:rPr sz="2800" spc="-50" dirty="0">
                <a:cs typeface="Microsoft Sans Serif"/>
              </a:rPr>
              <a:t>space </a:t>
            </a:r>
            <a:r>
              <a:rPr sz="2800" spc="-10" dirty="0">
                <a:cs typeface="Microsoft Sans Serif"/>
              </a:rPr>
              <a:t>complexity.</a:t>
            </a:r>
            <a:endParaRPr sz="2800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8836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Our Results I</a:t>
            </a:r>
            <a:endParaRPr lang="zh-CN" altLang="en-US" sz="32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/>
              <p:nvPr/>
            </p:nvSpPr>
            <p:spPr>
              <a:xfrm>
                <a:off x="263352" y="1869342"/>
                <a:ext cx="11665296" cy="155965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76200" algn="ctr">
                  <a:lnSpc>
                    <a:spcPct val="100000"/>
                  </a:lnSpc>
                  <a:spcBef>
                    <a:spcPts val="760"/>
                  </a:spcBef>
                </a:pPr>
                <a:r>
                  <a:rPr lang="en-US" altLang="zh-CN" sz="3200" b="1" spc="-10" dirty="0"/>
                  <a:t>Theorem 1</a:t>
                </a:r>
              </a:p>
              <a:p>
                <a:pPr marL="113030" algn="ctr">
                  <a:lnSpc>
                    <a:spcPct val="100000"/>
                  </a:lnSpc>
                  <a:spcBef>
                    <a:spcPts val="365"/>
                  </a:spcBef>
                </a:pPr>
                <a:r>
                  <a:rPr lang="en-US" altLang="zh-CN" sz="2800" spc="-40" dirty="0">
                    <a:latin typeface="Microsoft Sans Serif"/>
                    <a:cs typeface="Microsoft Sans Serif"/>
                  </a:rPr>
                  <a:t>Element</a:t>
                </a:r>
                <a:r>
                  <a:rPr lang="en-US" altLang="zh-CN" sz="28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40" dirty="0">
                    <a:latin typeface="Microsoft Sans Serif"/>
                    <a:cs typeface="Microsoft Sans Serif"/>
                  </a:rPr>
                  <a:t>Distinctness</a:t>
                </a:r>
                <a:r>
                  <a:rPr lang="en-US" altLang="zh-CN" sz="28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35" dirty="0">
                    <a:latin typeface="Microsoft Sans Serif"/>
                    <a:cs typeface="Microsoft Sans Serif"/>
                  </a:rPr>
                  <a:t>can</a:t>
                </a:r>
                <a:r>
                  <a:rPr lang="en-US" altLang="zh-CN" sz="28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20" dirty="0">
                    <a:latin typeface="Microsoft Sans Serif"/>
                    <a:cs typeface="Microsoft Sans Serif"/>
                  </a:rPr>
                  <a:t>be</a:t>
                </a:r>
                <a:r>
                  <a:rPr lang="en-US" altLang="zh-CN" sz="2800" spc="-1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55" dirty="0">
                    <a:latin typeface="Microsoft Sans Serif"/>
                    <a:cs typeface="Microsoft Sans Serif"/>
                  </a:rPr>
                  <a:t>solved</a:t>
                </a:r>
                <a:r>
                  <a:rPr lang="en-US" altLang="zh-CN" sz="2800" spc="-5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25" dirty="0">
                    <a:latin typeface="Microsoft Sans Serif"/>
                    <a:cs typeface="Microsoft Sans Serif"/>
                  </a:rPr>
                  <a:t>with</a:t>
                </a:r>
                <a:r>
                  <a:rPr lang="en-US" altLang="zh-CN" sz="280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i="1" dirty="0">
                    <a:latin typeface="Arial"/>
                    <a:cs typeface="Arial"/>
                  </a:rPr>
                  <a:t>S </a:t>
                </a:r>
                <a:r>
                  <a:rPr lang="en-US" altLang="zh-CN" sz="2800" dirty="0"/>
                  <a:t>=</a:t>
                </a:r>
                <a:r>
                  <a:rPr lang="en-US" altLang="zh-CN" sz="2800" spc="-65" dirty="0"/>
                  <a:t> </a:t>
                </a:r>
                <a:r>
                  <a:rPr lang="en-US" altLang="zh-CN" sz="2800" i="1" spc="-35" dirty="0">
                    <a:latin typeface="Arial"/>
                    <a:cs typeface="Arial"/>
                  </a:rPr>
                  <a:t>O</a:t>
                </a:r>
                <a:r>
                  <a:rPr lang="en-US" altLang="zh-CN" sz="2800" spc="-35" dirty="0"/>
                  <a:t>(polylog</a:t>
                </a:r>
                <a:r>
                  <a:rPr lang="en-US" altLang="zh-CN" sz="2800" spc="-145" dirty="0"/>
                  <a:t> </a:t>
                </a:r>
                <a:r>
                  <a:rPr lang="en-US" altLang="zh-CN" sz="2800" i="1" dirty="0">
                    <a:latin typeface="Arial"/>
                    <a:cs typeface="Arial"/>
                  </a:rPr>
                  <a:t>n</a:t>
                </a:r>
                <a:r>
                  <a:rPr lang="en-US" altLang="zh-CN" sz="2800" dirty="0"/>
                  <a:t>)</a:t>
                </a:r>
                <a:r>
                  <a:rPr lang="en-US" altLang="zh-CN" sz="2800" spc="-15" dirty="0"/>
                  <a:t> </a:t>
                </a:r>
                <a:r>
                  <a:rPr lang="en-US" altLang="zh-CN" sz="2800" spc="-85" dirty="0">
                    <a:latin typeface="Microsoft Sans Serif"/>
                    <a:cs typeface="Microsoft Sans Serif"/>
                  </a:rPr>
                  <a:t>space</a:t>
                </a:r>
                <a:r>
                  <a:rPr lang="en-US" altLang="zh-CN" sz="28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30" dirty="0">
                    <a:latin typeface="Microsoft Sans Serif"/>
                    <a:cs typeface="Microsoft Sans Serif"/>
                  </a:rPr>
                  <a:t>and</a:t>
                </a:r>
                <a:r>
                  <a:rPr lang="en-US" altLang="zh-CN" sz="2800" spc="40" dirty="0">
                    <a:latin typeface="Microsoft Sans Serif"/>
                    <a:cs typeface="Microsoft Sans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𝑇</m:t>
                    </m:r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1.5</m:t>
                        </m:r>
                      </m:sup>
                    </m:sSup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8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dirty="0">
                    <a:latin typeface="Microsoft Sans Serif"/>
                    <a:cs typeface="Microsoft Sans Serif"/>
                  </a:rPr>
                  <a:t>time</a:t>
                </a:r>
                <a:r>
                  <a:rPr lang="en-US" altLang="zh-CN" sz="28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dirty="0">
                    <a:latin typeface="Microsoft Sans Serif"/>
                    <a:cs typeface="Microsoft Sans Serif"/>
                  </a:rPr>
                  <a:t>in</a:t>
                </a:r>
                <a:r>
                  <a:rPr lang="en-US" altLang="zh-CN" sz="28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dirty="0">
                    <a:latin typeface="Microsoft Sans Serif"/>
                    <a:cs typeface="Microsoft Sans Serif"/>
                  </a:rPr>
                  <a:t>RAM</a:t>
                </a:r>
                <a:r>
                  <a:rPr lang="en-US" altLang="zh-CN" sz="2800" spc="40" dirty="0">
                    <a:latin typeface="Microsoft Sans Serif"/>
                    <a:cs typeface="Microsoft Sans Serif"/>
                  </a:rPr>
                  <a:t> </a:t>
                </a:r>
                <a:r>
                  <a:rPr lang="en-US" altLang="zh-CN" sz="2800" spc="-10" dirty="0">
                    <a:latin typeface="Microsoft Sans Serif"/>
                    <a:cs typeface="Microsoft Sans Serif"/>
                  </a:rPr>
                  <a:t>model.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A4FB574-DDAF-51C7-8E6E-4F65CE19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869342"/>
                <a:ext cx="11665296" cy="1559658"/>
              </a:xfrm>
              <a:prstGeom prst="rect">
                <a:avLst/>
              </a:prstGeom>
              <a:blipFill>
                <a:blip r:embed="rId3"/>
                <a:stretch>
                  <a:fillRect t="-4839" b="-5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AB9D2E-D2C8-44B6-F444-14DAC922A875}"/>
                  </a:ext>
                </a:extLst>
              </p:cNvPr>
              <p:cNvSpPr txBox="1"/>
              <p:nvPr/>
            </p:nvSpPr>
            <p:spPr>
              <a:xfrm>
                <a:off x="1561893" y="3933056"/>
                <a:ext cx="906821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3200" b="1" dirty="0"/>
                  <a:t>Key idea</a:t>
                </a:r>
                <a:endParaRPr kumimoji="1" lang="en-US" altLang="zh-CN" sz="3200" dirty="0"/>
              </a:p>
              <a:p>
                <a:pPr algn="ctr"/>
                <a:r>
                  <a:rPr kumimoji="1" lang="en-US" altLang="zh-CN" sz="2400" dirty="0"/>
                  <a:t>Replace the </a:t>
                </a: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random oracle </a:t>
                </a:r>
                <a:r>
                  <a:rPr kumimoji="1" lang="en-US" altLang="zh-CN" sz="2400" dirty="0"/>
                  <a:t>by a </a:t>
                </a:r>
                <a:r>
                  <a:rPr kumimoji="1" lang="en-US" altLang="zh-CN" sz="2400" b="1" dirty="0">
                    <a:solidFill>
                      <a:schemeClr val="accent2"/>
                    </a:solidFill>
                  </a:rPr>
                  <a:t>pseudorandom hash family </a:t>
                </a:r>
                <a:r>
                  <a:rPr kumimoji="1" lang="en-US" altLang="zh-CN" sz="24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seed</a:t>
                </a:r>
                <a:r>
                  <a:rPr kumimoji="1" lang="en-US" altLang="zh-CN" sz="2400" dirty="0"/>
                  <a:t> length.</a:t>
                </a:r>
                <a:br>
                  <a:rPr kumimoji="1" lang="en-US" altLang="zh-CN" sz="2400" dirty="0"/>
                </a:br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One can sample and store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seed</a:t>
                </a:r>
                <a:r>
                  <a:rPr kumimoji="1" lang="en-US" altLang="zh-CN" sz="24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space</a:t>
                </a:r>
                <a:r>
                  <a:rPr kumimoji="1" lang="en-US" altLang="zh-CN" sz="2400" dirty="0"/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AB9D2E-D2C8-44B6-F444-14DAC922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93" y="3933056"/>
                <a:ext cx="9068214" cy="2062103"/>
              </a:xfrm>
              <a:prstGeom prst="rect">
                <a:avLst/>
              </a:prstGeom>
              <a:blipFill>
                <a:blip r:embed="rId4"/>
                <a:stretch>
                  <a:fillRect t="-3681" b="-5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2572E9-5561-45E5-BD1D-4BDF88BA7B97}"/>
              </a:ext>
            </a:extLst>
          </p:cNvPr>
          <p:cNvSpPr txBox="1">
            <a:spLocks/>
          </p:cNvSpPr>
          <p:nvPr/>
        </p:nvSpPr>
        <p:spPr>
          <a:xfrm>
            <a:off x="636067" y="288953"/>
            <a:ext cx="11039203" cy="620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16459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Our Results II: </a:t>
            </a:r>
            <a:r>
              <a:rPr lang="en-US" altLang="zh-CN" sz="3200" spc="-30" dirty="0">
                <a:latin typeface="+mn-lt"/>
                <a:cs typeface="Microsoft Sans Serif"/>
              </a:rPr>
              <a:t>Set</a:t>
            </a:r>
            <a:r>
              <a:rPr lang="en-US" altLang="zh-CN" sz="3200" spc="-20" dirty="0">
                <a:latin typeface="+mn-lt"/>
                <a:cs typeface="Microsoft Sans Serif"/>
              </a:rPr>
              <a:t> </a:t>
            </a:r>
            <a:r>
              <a:rPr lang="en-US" altLang="zh-CN" sz="3200" spc="-35" dirty="0">
                <a:latin typeface="+mn-lt"/>
                <a:cs typeface="Microsoft Sans Serif"/>
              </a:rPr>
              <a:t>Intersection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A772F204-77A8-9CA5-67C1-73F91BECB478}"/>
              </a:ext>
            </a:extLst>
          </p:cNvPr>
          <p:cNvSpPr txBox="1"/>
          <p:nvPr/>
        </p:nvSpPr>
        <p:spPr>
          <a:xfrm>
            <a:off x="105673" y="1595016"/>
            <a:ext cx="6684069" cy="1563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b="1" spc="-30" dirty="0">
                <a:latin typeface="+mn-lt"/>
                <a:cs typeface="Microsoft Sans Serif"/>
              </a:rPr>
              <a:t>Set</a:t>
            </a:r>
            <a:r>
              <a:rPr sz="2800" b="1" spc="-20" dirty="0">
                <a:latin typeface="+mn-lt"/>
                <a:cs typeface="Microsoft Sans Serif"/>
              </a:rPr>
              <a:t> </a:t>
            </a:r>
            <a:r>
              <a:rPr sz="2800" b="1" spc="-35" dirty="0">
                <a:latin typeface="+mn-lt"/>
                <a:cs typeface="Microsoft Sans Serif"/>
              </a:rPr>
              <a:t>Intersection</a:t>
            </a:r>
            <a:r>
              <a:rPr sz="2800" b="1" spc="105" dirty="0">
                <a:latin typeface="+mn-lt"/>
                <a:cs typeface="Microsoft Sans Serif"/>
              </a:rPr>
              <a:t> </a:t>
            </a:r>
            <a:endParaRPr lang="en-US" sz="2800" b="1" spc="105" dirty="0">
              <a:latin typeface="+mn-lt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400" spc="-65" dirty="0">
                <a:latin typeface="+mn-lt"/>
                <a:cs typeface="Microsoft Sans Serif"/>
              </a:rPr>
              <a:t>Given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dirty="0">
                <a:latin typeface="+mn-lt"/>
                <a:cs typeface="Microsoft Sans Serif"/>
              </a:rPr>
              <a:t>two</a:t>
            </a:r>
            <a:r>
              <a:rPr sz="2400" spc="15" dirty="0">
                <a:latin typeface="+mn-lt"/>
                <a:cs typeface="Microsoft Sans Serif"/>
              </a:rPr>
              <a:t> </a:t>
            </a:r>
            <a:r>
              <a:rPr sz="2400" spc="-30" dirty="0">
                <a:latin typeface="+mn-lt"/>
                <a:cs typeface="Microsoft Sans Serif"/>
              </a:rPr>
              <a:t>integer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spc="-65" dirty="0">
                <a:latin typeface="+mn-lt"/>
                <a:cs typeface="Microsoft Sans Serif"/>
              </a:rPr>
              <a:t>sets</a:t>
            </a:r>
            <a:r>
              <a:rPr sz="2400" spc="15" dirty="0">
                <a:latin typeface="+mn-lt"/>
                <a:cs typeface="Microsoft Sans Serif"/>
              </a:rPr>
              <a:t> </a:t>
            </a:r>
            <a:r>
              <a:rPr sz="2400" b="1" i="1" spc="-65" dirty="0">
                <a:solidFill>
                  <a:srgbClr val="FF0000"/>
                </a:solidFill>
                <a:latin typeface="+mn-lt"/>
                <a:cs typeface="Arial"/>
              </a:rPr>
              <a:t>A</a:t>
            </a:r>
            <a:r>
              <a:rPr lang="en-US" sz="2400" b="1" i="1" spc="-65" dirty="0">
                <a:solidFill>
                  <a:srgbClr val="FF0000"/>
                </a:solidFill>
                <a:latin typeface="+mn-lt"/>
                <a:cs typeface="Verdana"/>
              </a:rPr>
              <a:t>,</a:t>
            </a:r>
            <a:r>
              <a:rPr sz="2400" b="1" i="1" spc="-204" dirty="0">
                <a:solidFill>
                  <a:srgbClr val="FF0000"/>
                </a:solidFill>
                <a:latin typeface="+mn-lt"/>
                <a:cs typeface="Verdana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+mn-lt"/>
                <a:cs typeface="Arial"/>
              </a:rPr>
              <a:t>B</a:t>
            </a:r>
            <a:r>
              <a:rPr sz="2400" dirty="0">
                <a:latin typeface="+mn-lt"/>
                <a:cs typeface="Microsoft Sans Serif"/>
              </a:rPr>
              <a:t>,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dirty="0">
                <a:latin typeface="+mn-lt"/>
                <a:cs typeface="Microsoft Sans Serif"/>
              </a:rPr>
              <a:t>print</a:t>
            </a:r>
            <a:r>
              <a:rPr sz="2400" spc="5" dirty="0">
                <a:latin typeface="+mn-lt"/>
                <a:cs typeface="Microsoft Sans Serif"/>
              </a:rPr>
              <a:t> </a:t>
            </a:r>
            <a:r>
              <a:rPr sz="2400" dirty="0">
                <a:latin typeface="+mn-lt"/>
                <a:cs typeface="Microsoft Sans Serif"/>
              </a:rPr>
              <a:t>all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dirty="0">
                <a:latin typeface="+mn-lt"/>
                <a:cs typeface="Microsoft Sans Serif"/>
              </a:rPr>
              <a:t>the</a:t>
            </a:r>
            <a:r>
              <a:rPr sz="2400" spc="15" dirty="0">
                <a:latin typeface="+mn-lt"/>
                <a:cs typeface="Microsoft Sans Serif"/>
              </a:rPr>
              <a:t> </a:t>
            </a:r>
            <a:r>
              <a:rPr sz="2400" spc="-60" dirty="0">
                <a:latin typeface="+mn-lt"/>
                <a:cs typeface="Microsoft Sans Serif"/>
              </a:rPr>
              <a:t>elements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spc="-25" dirty="0">
                <a:latin typeface="+mn-lt"/>
                <a:cs typeface="Microsoft Sans Serif"/>
              </a:rPr>
              <a:t>in</a:t>
            </a:r>
            <a:endParaRPr sz="2400" dirty="0">
              <a:latin typeface="+mn-lt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35"/>
              </a:spcBef>
            </a:pPr>
            <a:r>
              <a:rPr sz="2400" b="1" i="1" dirty="0">
                <a:solidFill>
                  <a:srgbClr val="FF0000"/>
                </a:solidFill>
                <a:latin typeface="+mn-lt"/>
                <a:cs typeface="Arial"/>
              </a:rPr>
              <a:t>A</a:t>
            </a:r>
            <a:r>
              <a:rPr sz="2400" b="1" i="1" spc="-8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2400" b="1" i="1" spc="-165" dirty="0">
                <a:solidFill>
                  <a:srgbClr val="FF0000"/>
                </a:solidFill>
                <a:latin typeface="+mn-lt"/>
                <a:cs typeface="Meiryo"/>
              </a:rPr>
              <a:t>∩</a:t>
            </a:r>
            <a:r>
              <a:rPr sz="2400" b="1" i="1" spc="-135" dirty="0">
                <a:solidFill>
                  <a:srgbClr val="FF0000"/>
                </a:solidFill>
                <a:latin typeface="+mn-lt"/>
                <a:cs typeface="Meiryo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+mn-lt"/>
                <a:cs typeface="Arial"/>
              </a:rPr>
              <a:t>B</a:t>
            </a:r>
            <a:r>
              <a:rPr sz="2400" b="1" i="1" spc="-25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chemeClr val="accent2"/>
                </a:solidFill>
                <a:latin typeface="+mn-lt"/>
                <a:cs typeface="Microsoft Sans Serif"/>
              </a:rPr>
              <a:t>in</a:t>
            </a:r>
            <a:r>
              <a:rPr sz="2400" b="1" spc="10" dirty="0">
                <a:solidFill>
                  <a:schemeClr val="accent2"/>
                </a:solidFill>
                <a:latin typeface="+mn-lt"/>
                <a:cs typeface="Microsoft Sans Serif"/>
              </a:rPr>
              <a:t> </a:t>
            </a:r>
            <a:r>
              <a:rPr sz="2400" b="1" spc="-35" dirty="0">
                <a:solidFill>
                  <a:schemeClr val="accent2"/>
                </a:solidFill>
                <a:latin typeface="+mn-lt"/>
                <a:cs typeface="Microsoft Sans Serif"/>
              </a:rPr>
              <a:t>any</a:t>
            </a:r>
            <a:r>
              <a:rPr sz="2400" b="1" spc="5" dirty="0">
                <a:solidFill>
                  <a:schemeClr val="accent2"/>
                </a:solidFill>
                <a:latin typeface="+mn-lt"/>
                <a:cs typeface="Microsoft Sans Serif"/>
              </a:rPr>
              <a:t> </a:t>
            </a:r>
            <a:r>
              <a:rPr sz="2400" b="1" spc="-30" dirty="0">
                <a:solidFill>
                  <a:schemeClr val="accent2"/>
                </a:solidFill>
                <a:latin typeface="+mn-lt"/>
                <a:cs typeface="Microsoft Sans Serif"/>
              </a:rPr>
              <a:t>order</a:t>
            </a:r>
            <a:r>
              <a:rPr sz="2400" spc="-30" dirty="0">
                <a:latin typeface="+mn-lt"/>
                <a:cs typeface="Microsoft Sans Serif"/>
              </a:rPr>
              <a:t>.</a:t>
            </a:r>
            <a:r>
              <a:rPr sz="2400" spc="105" dirty="0">
                <a:latin typeface="+mn-lt"/>
                <a:cs typeface="Microsoft Sans Serif"/>
              </a:rPr>
              <a:t> </a:t>
            </a:r>
            <a:r>
              <a:rPr sz="2400" spc="-60" dirty="0">
                <a:latin typeface="+mn-lt"/>
                <a:cs typeface="Microsoft Sans Serif"/>
              </a:rPr>
              <a:t>Each</a:t>
            </a:r>
            <a:r>
              <a:rPr sz="2400" spc="5" dirty="0">
                <a:latin typeface="+mn-lt"/>
                <a:cs typeface="Microsoft Sans Serif"/>
              </a:rPr>
              <a:t> </a:t>
            </a:r>
            <a:r>
              <a:rPr sz="2400" spc="-45" dirty="0">
                <a:latin typeface="+mn-lt"/>
                <a:cs typeface="Microsoft Sans Serif"/>
              </a:rPr>
              <a:t>element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spc="-10" dirty="0">
                <a:latin typeface="+mn-lt"/>
                <a:cs typeface="Microsoft Sans Serif"/>
              </a:rPr>
              <a:t>is</a:t>
            </a:r>
            <a:r>
              <a:rPr sz="2400" spc="5" dirty="0">
                <a:latin typeface="+mn-lt"/>
                <a:cs typeface="Microsoft Sans Serif"/>
              </a:rPr>
              <a:t> </a:t>
            </a:r>
            <a:r>
              <a:rPr sz="2400" spc="-55" dirty="0">
                <a:latin typeface="+mn-lt"/>
                <a:cs typeface="Microsoft Sans Serif"/>
              </a:rPr>
              <a:t>allowed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dirty="0">
                <a:latin typeface="+mn-lt"/>
                <a:cs typeface="Microsoft Sans Serif"/>
              </a:rPr>
              <a:t>to</a:t>
            </a:r>
            <a:r>
              <a:rPr sz="2400" spc="5" dirty="0">
                <a:latin typeface="+mn-lt"/>
                <a:cs typeface="Microsoft Sans Serif"/>
              </a:rPr>
              <a:t> </a:t>
            </a:r>
            <a:r>
              <a:rPr sz="2400" spc="-20" dirty="0">
                <a:latin typeface="+mn-lt"/>
                <a:cs typeface="Microsoft Sans Serif"/>
              </a:rPr>
              <a:t>be</a:t>
            </a:r>
            <a:r>
              <a:rPr sz="2400" spc="10" dirty="0">
                <a:latin typeface="+mn-lt"/>
                <a:cs typeface="Microsoft Sans Serif"/>
              </a:rPr>
              <a:t> </a:t>
            </a:r>
            <a:r>
              <a:rPr sz="2400" b="1" spc="-25" dirty="0">
                <a:solidFill>
                  <a:srgbClr val="00B050"/>
                </a:solidFill>
                <a:latin typeface="+mn-lt"/>
                <a:cs typeface="Microsoft Sans Serif"/>
              </a:rPr>
              <a:t>printed</a:t>
            </a:r>
            <a:r>
              <a:rPr sz="2400" b="1" spc="5" dirty="0">
                <a:solidFill>
                  <a:srgbClr val="00B05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+mn-lt"/>
                <a:cs typeface="Microsoft Sans Serif"/>
              </a:rPr>
              <a:t>multiple</a:t>
            </a:r>
            <a:r>
              <a:rPr sz="2400" b="1" spc="10" dirty="0">
                <a:solidFill>
                  <a:srgbClr val="00B050"/>
                </a:solidFill>
                <a:latin typeface="+mn-lt"/>
                <a:cs typeface="Microsoft Sans Serif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+mn-lt"/>
                <a:cs typeface="Microsoft Sans Serif"/>
              </a:rPr>
              <a:t>times</a:t>
            </a:r>
            <a:r>
              <a:rPr sz="2400" spc="-10" dirty="0">
                <a:latin typeface="+mn-lt"/>
                <a:cs typeface="Microsoft Sans Serif"/>
              </a:rPr>
              <a:t>.</a:t>
            </a:r>
            <a:endParaRPr sz="2400" dirty="0">
              <a:latin typeface="+mn-lt"/>
              <a:cs typeface="Microsoft Sans Serif"/>
            </a:endParaRP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551F9BCC-8294-ACEF-28B8-4FE7FA04B6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429" y="1344155"/>
            <a:ext cx="5066898" cy="1944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7122BA-6041-B2AC-6891-27A92A9FF028}"/>
                  </a:ext>
                </a:extLst>
              </p:cNvPr>
              <p:cNvSpPr txBox="1"/>
              <p:nvPr/>
            </p:nvSpPr>
            <p:spPr>
              <a:xfrm>
                <a:off x="1415480" y="5277988"/>
                <a:ext cx="9841432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 algn="ctr">
                  <a:lnSpc>
                    <a:spcPct val="100000"/>
                  </a:lnSpc>
                  <a:spcBef>
                    <a:spcPts val="710"/>
                  </a:spcBef>
                </a:pPr>
                <a:r>
                  <a:rPr lang="en-US" altLang="zh-CN" sz="2400" dirty="0">
                    <a:cs typeface="Tahoma"/>
                  </a:rPr>
                  <a:t>A </a:t>
                </a:r>
                <a:r>
                  <a:rPr lang="en-US" altLang="zh-CN" sz="2400" b="1" dirty="0">
                    <a:solidFill>
                      <a:srgbClr val="FF0000"/>
                    </a:solidFill>
                    <a:cs typeface="Tahoma"/>
                  </a:rPr>
                  <a:t>Matching</a:t>
                </a:r>
                <a:r>
                  <a:rPr lang="en-US" altLang="zh-CN" sz="2400" dirty="0">
                    <a:solidFill>
                      <a:srgbClr val="FF0000"/>
                    </a:solidFill>
                    <a:cs typeface="Tahoma"/>
                  </a:rPr>
                  <a:t> </a:t>
                </a:r>
                <a:r>
                  <a:rPr lang="en-US" altLang="zh-CN" sz="2400" b="1" spc="-70" dirty="0">
                    <a:solidFill>
                      <a:srgbClr val="FF0000"/>
                    </a:solidFill>
                    <a:cs typeface="Tahoma"/>
                  </a:rPr>
                  <a:t>Lower</a:t>
                </a:r>
                <a:r>
                  <a:rPr lang="en-US" altLang="zh-CN" sz="2400" b="1" spc="15" dirty="0">
                    <a:solidFill>
                      <a:srgbClr val="FF0000"/>
                    </a:solidFill>
                    <a:cs typeface="Tahoma"/>
                  </a:rPr>
                  <a:t> </a:t>
                </a:r>
                <a:r>
                  <a:rPr lang="en-US" altLang="zh-CN" sz="2400" b="1" spc="-65" dirty="0">
                    <a:solidFill>
                      <a:srgbClr val="FF0000"/>
                    </a:solidFill>
                    <a:cs typeface="Tahoma"/>
                  </a:rPr>
                  <a:t>Bound</a:t>
                </a:r>
                <a:r>
                  <a:rPr lang="en-US" altLang="zh-CN" sz="2400" b="1" spc="10" dirty="0">
                    <a:solidFill>
                      <a:srgbClr val="FF0000"/>
                    </a:solidFill>
                    <a:cs typeface="Tahoma"/>
                  </a:rPr>
                  <a:t> </a:t>
                </a:r>
                <a:r>
                  <a:rPr lang="en-US" altLang="zh-CN" sz="2400" spc="10" dirty="0">
                    <a:cs typeface="Tahoma"/>
                  </a:rPr>
                  <a:t>in the RAM model</a:t>
                </a:r>
              </a:p>
              <a:p>
                <a:pPr marL="63500" algn="ctr">
                  <a:lnSpc>
                    <a:spcPct val="100000"/>
                  </a:lnSpc>
                </a:pPr>
                <a:r>
                  <a:rPr lang="en-US" altLang="zh-CN" sz="2400" spc="-25" dirty="0">
                    <a:cs typeface="Tahoma"/>
                  </a:rPr>
                  <a:t>(</a:t>
                </a:r>
                <a:r>
                  <a:rPr lang="en-US" altLang="zh-CN" sz="2400" spc="-25" dirty="0" err="1">
                    <a:cs typeface="Tahoma"/>
                  </a:rPr>
                  <a:t>Patt</a:t>
                </a:r>
                <a:r>
                  <a:rPr lang="en-US" altLang="zh-CN" sz="2400" spc="-25" dirty="0">
                    <a:cs typeface="Tahoma"/>
                  </a:rPr>
                  <a:t>-</a:t>
                </a:r>
                <a:r>
                  <a:rPr lang="en-US" altLang="zh-CN" sz="2400" spc="-45" dirty="0">
                    <a:cs typeface="Tahoma"/>
                  </a:rPr>
                  <a:t>Shamir</a:t>
                </a:r>
                <a:r>
                  <a:rPr lang="en-US" altLang="zh-CN" sz="2400" spc="15" dirty="0">
                    <a:cs typeface="Tahoma"/>
                  </a:rPr>
                  <a:t> </a:t>
                </a:r>
                <a:r>
                  <a:rPr lang="en-US" altLang="zh-CN" sz="2400" spc="-70" dirty="0">
                    <a:cs typeface="Tahoma"/>
                  </a:rPr>
                  <a:t>and</a:t>
                </a:r>
                <a:r>
                  <a:rPr lang="en-US" altLang="zh-CN" sz="2400" spc="10" dirty="0">
                    <a:cs typeface="Tahoma"/>
                  </a:rPr>
                  <a:t> </a:t>
                </a:r>
                <a:r>
                  <a:rPr lang="en-US" altLang="zh-CN" sz="2400" spc="-45" dirty="0">
                    <a:cs typeface="Tahoma"/>
                  </a:rPr>
                  <a:t>Peleg,</a:t>
                </a:r>
                <a:r>
                  <a:rPr lang="en-US" altLang="zh-CN" sz="2400" spc="10" dirty="0">
                    <a:cs typeface="Tahoma"/>
                  </a:rPr>
                  <a:t> </a:t>
                </a:r>
                <a:r>
                  <a:rPr lang="en-US" altLang="zh-CN" sz="2400" spc="-60" dirty="0">
                    <a:cs typeface="Tahoma"/>
                  </a:rPr>
                  <a:t>1993)</a:t>
                </a:r>
                <a:r>
                  <a:rPr lang="en-US" altLang="zh-CN" sz="2400" spc="15" dirty="0">
                    <a:cs typeface="Tahoma"/>
                  </a:rPr>
                  <a:t> </a:t>
                </a:r>
                <a:r>
                  <a:rPr lang="en-US" altLang="zh-CN" sz="2400" spc="-30" dirty="0">
                    <a:cs typeface="Tahoma"/>
                  </a:rPr>
                  <a:t>(</a:t>
                </a:r>
                <a:r>
                  <a:rPr lang="en-US" altLang="zh-CN" sz="2400" spc="-30" dirty="0" err="1">
                    <a:cs typeface="Tahoma"/>
                  </a:rPr>
                  <a:t>Dinur</a:t>
                </a:r>
                <a:r>
                  <a:rPr lang="en-US" altLang="zh-CN" sz="2400" spc="-30" dirty="0">
                    <a:cs typeface="Tahoma"/>
                  </a:rPr>
                  <a:t>,</a:t>
                </a:r>
                <a:r>
                  <a:rPr lang="en-US" altLang="zh-CN" sz="2400" spc="15" dirty="0">
                    <a:cs typeface="Tahoma"/>
                  </a:rPr>
                  <a:t> </a:t>
                </a:r>
                <a:r>
                  <a:rPr lang="en-US" altLang="zh-CN" sz="2400" spc="-10" dirty="0">
                    <a:cs typeface="Tahoma"/>
                  </a:rPr>
                  <a:t>2020)</a:t>
                </a:r>
                <a:endParaRPr lang="en-US" altLang="zh-CN" sz="2400" dirty="0">
                  <a:cs typeface="Tahoma"/>
                </a:endParaRPr>
              </a:p>
              <a:p>
                <a:pPr marL="63500" algn="ctr">
                  <a:lnSpc>
                    <a:spcPct val="100000"/>
                  </a:lnSpc>
                  <a:spcBef>
                    <a:spcPts val="620"/>
                  </a:spcBef>
                </a:pPr>
                <a:r>
                  <a:rPr lang="en-US" altLang="zh-CN" sz="2400" i="1" spc="-35" dirty="0">
                    <a:cs typeface="Arial"/>
                  </a:rPr>
                  <a:t>O</a:t>
                </a:r>
                <a:r>
                  <a:rPr lang="en-US" altLang="zh-CN" sz="2400" spc="-35" dirty="0">
                    <a:cs typeface="Tahoma"/>
                  </a:rPr>
                  <a:t>(polylog</a:t>
                </a:r>
                <a:r>
                  <a:rPr lang="en-US" altLang="zh-CN" sz="2400" spc="-145" dirty="0">
                    <a:cs typeface="Tahoma"/>
                  </a:rPr>
                  <a:t> </a:t>
                </a:r>
                <a:r>
                  <a:rPr lang="en-US" altLang="zh-CN" sz="2400" i="1" dirty="0">
                    <a:cs typeface="Arial"/>
                  </a:rPr>
                  <a:t>n</a:t>
                </a:r>
                <a:r>
                  <a:rPr lang="en-US" altLang="zh-CN" sz="2400" dirty="0">
                    <a:cs typeface="Tahoma"/>
                  </a:rPr>
                  <a:t>)</a:t>
                </a:r>
                <a:r>
                  <a:rPr lang="en-US" altLang="zh-CN" sz="2400" spc="-60" dirty="0">
                    <a:cs typeface="Tahoma"/>
                  </a:rPr>
                  <a:t> </a:t>
                </a:r>
                <a:r>
                  <a:rPr lang="en-US" altLang="zh-CN" sz="2400" spc="-85" dirty="0">
                    <a:cs typeface="Microsoft Sans Serif"/>
                  </a:rPr>
                  <a:t>space</a:t>
                </a:r>
                <a:r>
                  <a:rPr lang="en-US" altLang="zh-CN" sz="2400" spc="35" dirty="0">
                    <a:cs typeface="Microsoft Sans Serif"/>
                  </a:rPr>
                  <a:t> </a:t>
                </a:r>
                <a:r>
                  <a:rPr lang="en-US" altLang="zh-CN" sz="2400" spc="-40" dirty="0">
                    <a:cs typeface="Microsoft Sans Serif"/>
                  </a:rPr>
                  <a:t>algorithms</a:t>
                </a:r>
                <a:r>
                  <a:rPr lang="en-US" altLang="zh-CN" sz="2400" spc="30" dirty="0">
                    <a:cs typeface="Microsoft Sans Serif"/>
                  </a:rPr>
                  <a:t> </a:t>
                </a:r>
                <a:r>
                  <a:rPr lang="en-US" altLang="zh-CN" sz="2400" dirty="0">
                    <a:cs typeface="Microsoft Sans Serif"/>
                  </a:rPr>
                  <a:t>for</a:t>
                </a:r>
                <a:r>
                  <a:rPr lang="en-US" altLang="zh-CN" sz="2400" spc="30" dirty="0">
                    <a:cs typeface="Microsoft Sans Serif"/>
                  </a:rPr>
                  <a:t> </a:t>
                </a:r>
                <a:r>
                  <a:rPr lang="en-US" altLang="zh-CN" sz="2400" b="1" spc="-30" dirty="0">
                    <a:cs typeface="Microsoft Sans Serif"/>
                  </a:rPr>
                  <a:t>Set</a:t>
                </a:r>
                <a:r>
                  <a:rPr lang="en-US" altLang="zh-CN" sz="2400" b="1" spc="30" dirty="0">
                    <a:cs typeface="Microsoft Sans Serif"/>
                  </a:rPr>
                  <a:t> </a:t>
                </a:r>
                <a:r>
                  <a:rPr lang="en-US" altLang="zh-CN" sz="2400" b="1" spc="-40" dirty="0">
                    <a:cs typeface="Microsoft Sans Serif"/>
                  </a:rPr>
                  <a:t>Intersection</a:t>
                </a:r>
                <a:r>
                  <a:rPr lang="en-US" altLang="zh-CN" sz="2400" b="1" spc="35" dirty="0">
                    <a:cs typeface="Microsoft Sans Serif"/>
                  </a:rPr>
                  <a:t> </a:t>
                </a:r>
                <a:r>
                  <a:rPr lang="en-US" altLang="zh-CN" sz="2400" spc="-40" dirty="0">
                    <a:cs typeface="Microsoft Sans Serif"/>
                  </a:rPr>
                  <a:t>needs at least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0" i="1" spc="-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b="0" i="0" spc="-40" smtClean="0">
                            <a:latin typeface="Cambria Math" panose="02040503050406030204" pitchFamily="18" charset="0"/>
                            <a:cs typeface="Microsoft Sans Serif"/>
                          </a:rPr>
                          <m:t>Ω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ahoma"/>
                      </a:rPr>
                      <m:t>(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ahoma"/>
                          </a:rPr>
                          <m:t>1.5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en-US" altLang="zh-CN" sz="2400" dirty="0">
                    <a:cs typeface="Microsoft Sans Serif"/>
                  </a:rPr>
                  <a:t> time.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7122BA-6041-B2AC-6891-27A92A9FF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5277988"/>
                <a:ext cx="9841432" cy="1291059"/>
              </a:xfrm>
              <a:prstGeom prst="rect">
                <a:avLst/>
              </a:prstGeom>
              <a:blipFill>
                <a:blip r:embed="rId4"/>
                <a:stretch>
                  <a:fillRect t="-3883" b="-9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91A61AB-7B25-BF17-7239-33A658EEC5CF}"/>
                  </a:ext>
                </a:extLst>
              </p:cNvPr>
              <p:cNvSpPr txBox="1"/>
              <p:nvPr/>
            </p:nvSpPr>
            <p:spPr>
              <a:xfrm>
                <a:off x="263352" y="3569629"/>
                <a:ext cx="11665296" cy="150836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76200" algn="ctr">
                  <a:lnSpc>
                    <a:spcPct val="100000"/>
                  </a:lnSpc>
                  <a:spcBef>
                    <a:spcPts val="760"/>
                  </a:spcBef>
                </a:pPr>
                <a:r>
                  <a:rPr lang="en-US" altLang="zh-CN" sz="3200" b="1" spc="-10" dirty="0"/>
                  <a:t>Theorem 2</a:t>
                </a:r>
              </a:p>
              <a:p>
                <a:pPr marL="113030" algn="ctr">
                  <a:spcBef>
                    <a:spcPts val="365"/>
                  </a:spcBef>
                </a:pPr>
                <a:r>
                  <a:rPr lang="en-US" altLang="zh-CN" sz="2800" b="1" spc="-30" dirty="0">
                    <a:cs typeface="Microsoft Sans Serif"/>
                  </a:rPr>
                  <a:t>Set</a:t>
                </a:r>
                <a:r>
                  <a:rPr lang="en-US" altLang="zh-CN" sz="2800" b="1" spc="-20" dirty="0">
                    <a:cs typeface="Microsoft Sans Serif"/>
                  </a:rPr>
                  <a:t> </a:t>
                </a:r>
                <a:r>
                  <a:rPr lang="en-US" altLang="zh-CN" sz="2800" b="1" spc="-35" dirty="0">
                    <a:cs typeface="Microsoft Sans Serif"/>
                  </a:rPr>
                  <a:t>Intersection</a:t>
                </a:r>
                <a:r>
                  <a:rPr lang="en-US" altLang="zh-CN" sz="2800" b="1" spc="105" dirty="0">
                    <a:cs typeface="Microsoft Sans Serif"/>
                  </a:rPr>
                  <a:t> </a:t>
                </a:r>
                <a:r>
                  <a:rPr lang="en-US" altLang="zh-CN" sz="2800" spc="-35" dirty="0">
                    <a:cs typeface="Microsoft Sans Serif"/>
                  </a:rPr>
                  <a:t>can</a:t>
                </a:r>
                <a:r>
                  <a:rPr lang="en-US" altLang="zh-CN" sz="2800" spc="-5" dirty="0">
                    <a:cs typeface="Microsoft Sans Serif"/>
                  </a:rPr>
                  <a:t> </a:t>
                </a:r>
                <a:r>
                  <a:rPr lang="en-US" altLang="zh-CN" sz="2800" spc="-20" dirty="0">
                    <a:cs typeface="Microsoft Sans Serif"/>
                  </a:rPr>
                  <a:t>be</a:t>
                </a:r>
                <a:r>
                  <a:rPr lang="en-US" altLang="zh-CN" sz="2800" spc="-10" dirty="0">
                    <a:cs typeface="Microsoft Sans Serif"/>
                  </a:rPr>
                  <a:t> </a:t>
                </a:r>
                <a:r>
                  <a:rPr lang="en-US" altLang="zh-CN" sz="2800" spc="-55" dirty="0">
                    <a:cs typeface="Microsoft Sans Serif"/>
                  </a:rPr>
                  <a:t>solved</a:t>
                </a:r>
                <a:r>
                  <a:rPr lang="en-US" altLang="zh-CN" sz="2800" spc="-5" dirty="0">
                    <a:cs typeface="Microsoft Sans Serif"/>
                  </a:rPr>
                  <a:t> </a:t>
                </a:r>
                <a:r>
                  <a:rPr lang="en-US" altLang="zh-CN" sz="2800" spc="-25" dirty="0">
                    <a:cs typeface="Microsoft Sans Serif"/>
                  </a:rPr>
                  <a:t>in</a:t>
                </a:r>
                <a:r>
                  <a:rPr lang="en-US" altLang="zh-CN" sz="2800" dirty="0">
                    <a:cs typeface="Microsoft Sans Serif"/>
                  </a:rPr>
                  <a:t> </a:t>
                </a:r>
                <a:r>
                  <a:rPr lang="en-US" altLang="zh-CN" sz="2800" i="1" dirty="0">
                    <a:cs typeface="Arial"/>
                  </a:rPr>
                  <a:t>S </a:t>
                </a:r>
                <a:r>
                  <a:rPr lang="en-US" altLang="zh-CN" sz="2800" dirty="0"/>
                  <a:t>=</a:t>
                </a:r>
                <a:r>
                  <a:rPr lang="en-US" altLang="zh-CN" sz="2800" spc="-65" dirty="0"/>
                  <a:t> </a:t>
                </a:r>
                <a:r>
                  <a:rPr lang="en-US" altLang="zh-CN" sz="2800" i="1" spc="-35" dirty="0">
                    <a:cs typeface="Arial"/>
                  </a:rPr>
                  <a:t>O</a:t>
                </a:r>
                <a:r>
                  <a:rPr lang="en-US" altLang="zh-CN" sz="2800" spc="-35" dirty="0"/>
                  <a:t>(polylog</a:t>
                </a:r>
                <a:r>
                  <a:rPr lang="en-US" altLang="zh-CN" sz="2800" spc="-145" dirty="0"/>
                  <a:t> </a:t>
                </a:r>
                <a:r>
                  <a:rPr lang="en-US" altLang="zh-CN" sz="2800" i="1" dirty="0">
                    <a:cs typeface="Arial"/>
                  </a:rPr>
                  <a:t>n</a:t>
                </a:r>
                <a:r>
                  <a:rPr lang="en-US" altLang="zh-CN" sz="2800" dirty="0"/>
                  <a:t>)</a:t>
                </a:r>
                <a:r>
                  <a:rPr lang="en-US" altLang="zh-CN" sz="2800" spc="-15" dirty="0"/>
                  <a:t> </a:t>
                </a:r>
                <a:r>
                  <a:rPr lang="en-US" altLang="zh-CN" sz="2800" spc="-85" dirty="0">
                    <a:cs typeface="Microsoft Sans Serif"/>
                  </a:rPr>
                  <a:t>space</a:t>
                </a:r>
                <a:r>
                  <a:rPr lang="en-US" altLang="zh-CN" sz="2800" spc="40" dirty="0">
                    <a:cs typeface="Microsoft Sans Serif"/>
                  </a:rPr>
                  <a:t> </a:t>
                </a:r>
                <a:r>
                  <a:rPr lang="en-US" altLang="zh-CN" sz="2800" spc="-30" dirty="0">
                    <a:cs typeface="Microsoft Sans Serif"/>
                  </a:rPr>
                  <a:t>and</a:t>
                </a:r>
                <a:r>
                  <a:rPr lang="en-US" altLang="zh-CN" sz="2800" spc="40" dirty="0">
                    <a:cs typeface="Microsoft Sans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𝑇</m:t>
                    </m:r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accPr>
                      <m:e>
                        <m: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𝑂</m:t>
                        </m:r>
                      </m:e>
                    </m:acc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(</m:t>
                    </m:r>
                    <m:sSup>
                      <m:sSupPr>
                        <m:ctrlP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sSupPr>
                      <m:e>
                        <m: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pc="40" smtClean="0">
                            <a:latin typeface="Cambria Math" panose="02040503050406030204" pitchFamily="18" charset="0"/>
                            <a:cs typeface="Microsoft Sans Serif"/>
                          </a:rPr>
                          <m:t>1.5</m:t>
                        </m:r>
                      </m:sup>
                    </m:sSup>
                    <m:r>
                      <a:rPr lang="en-US" altLang="zh-CN" sz="2800" b="0" i="1" spc="40" smtClean="0"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altLang="zh-CN" sz="2800" spc="40" dirty="0">
                    <a:cs typeface="Microsoft Sans Serif"/>
                  </a:rPr>
                  <a:t> </a:t>
                </a:r>
                <a:r>
                  <a:rPr lang="en-US" altLang="zh-CN" sz="2800" dirty="0">
                    <a:cs typeface="Microsoft Sans Serif"/>
                  </a:rPr>
                  <a:t>time</a:t>
                </a:r>
                <a:r>
                  <a:rPr lang="en-US" altLang="zh-CN" sz="2800" spc="40" dirty="0">
                    <a:cs typeface="Microsoft Sans Serif"/>
                  </a:rPr>
                  <a:t> </a:t>
                </a:r>
                <a:r>
                  <a:rPr lang="en-US" altLang="zh-CN" sz="2800" dirty="0">
                    <a:cs typeface="Microsoft Sans Serif"/>
                  </a:rPr>
                  <a:t>in</a:t>
                </a:r>
                <a:r>
                  <a:rPr lang="en-US" altLang="zh-CN" sz="2800" spc="40" dirty="0">
                    <a:cs typeface="Microsoft Sans Serif"/>
                  </a:rPr>
                  <a:t> </a:t>
                </a:r>
                <a:r>
                  <a:rPr lang="en-US" altLang="zh-CN" sz="2800" dirty="0">
                    <a:cs typeface="Microsoft Sans Serif"/>
                  </a:rPr>
                  <a:t>RAM</a:t>
                </a:r>
                <a:r>
                  <a:rPr lang="en-US" altLang="zh-CN" sz="2800" spc="40" dirty="0">
                    <a:cs typeface="Microsoft Sans Serif"/>
                  </a:rPr>
                  <a:t> </a:t>
                </a:r>
                <a:r>
                  <a:rPr lang="en-US" altLang="zh-CN" sz="2800" spc="-10" dirty="0">
                    <a:cs typeface="Microsoft Sans Serif"/>
                  </a:rPr>
                  <a:t>model.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91A61AB-7B25-BF17-7239-33A658EE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569629"/>
                <a:ext cx="11665296" cy="1508362"/>
              </a:xfrm>
              <a:prstGeom prst="rect">
                <a:avLst/>
              </a:prstGeom>
              <a:blipFill>
                <a:blip r:embed="rId5"/>
                <a:stretch>
                  <a:fillRect t="-5042" r="-978" b="-10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prstDash val="sysDash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4787</Words>
  <Application>Microsoft Macintosh PowerPoint</Application>
  <PresentationFormat>宽屏</PresentationFormat>
  <Paragraphs>413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等线</vt:lpstr>
      <vt:lpstr>Arial</vt:lpstr>
      <vt:lpstr>Calibri</vt:lpstr>
      <vt:lpstr>Calibri Light</vt:lpstr>
      <vt:lpstr>Cambria Math</vt:lpstr>
      <vt:lpstr>Georgia</vt:lpstr>
      <vt:lpstr>Microsoft Sans Serif</vt:lpstr>
      <vt:lpstr>Office Theme</vt:lpstr>
      <vt:lpstr>Truly Low-Space Element Distinctness and Subset Sum via Pseudorandom Hash Functions</vt:lpstr>
      <vt:lpstr>PowerPoint 演示文稿</vt:lpstr>
      <vt:lpstr>Today’s Plan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Today’s Plan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Today’s Plan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Today’s Plan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2021-06-17T17:26:37Z</dcterms:created>
  <dcterms:modified xsi:type="dcterms:W3CDTF">2022-11-29T22:34:37Z</dcterms:modified>
  <cp:category/>
</cp:coreProperties>
</file>