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5"/>
  </p:notesMasterIdLst>
  <p:sldIdLst>
    <p:sldId id="256" r:id="rId2"/>
    <p:sldId id="314" r:id="rId3"/>
    <p:sldId id="349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350" r:id="rId12"/>
    <p:sldId id="315" r:id="rId13"/>
    <p:sldId id="342" r:id="rId14"/>
    <p:sldId id="343" r:id="rId15"/>
    <p:sldId id="318" r:id="rId16"/>
    <p:sldId id="265" r:id="rId17"/>
    <p:sldId id="331" r:id="rId18"/>
    <p:sldId id="333" r:id="rId19"/>
    <p:sldId id="334" r:id="rId20"/>
    <p:sldId id="356" r:id="rId21"/>
    <p:sldId id="357" r:id="rId22"/>
    <p:sldId id="361" r:id="rId23"/>
    <p:sldId id="401" r:id="rId24"/>
    <p:sldId id="402" r:id="rId25"/>
    <p:sldId id="303" r:id="rId26"/>
    <p:sldId id="270" r:id="rId27"/>
    <p:sldId id="363" r:id="rId28"/>
    <p:sldId id="272" r:id="rId29"/>
    <p:sldId id="403" r:id="rId30"/>
    <p:sldId id="406" r:id="rId31"/>
    <p:sldId id="412" r:id="rId32"/>
    <p:sldId id="405" r:id="rId33"/>
    <p:sldId id="407" r:id="rId34"/>
    <p:sldId id="408" r:id="rId35"/>
    <p:sldId id="368" r:id="rId36"/>
    <p:sldId id="409" r:id="rId37"/>
    <p:sldId id="390" r:id="rId38"/>
    <p:sldId id="383" r:id="rId39"/>
    <p:sldId id="385" r:id="rId40"/>
    <p:sldId id="411" r:id="rId41"/>
    <p:sldId id="413" r:id="rId42"/>
    <p:sldId id="414" r:id="rId43"/>
    <p:sldId id="415" r:id="rId44"/>
    <p:sldId id="310" r:id="rId45"/>
    <p:sldId id="319" r:id="rId46"/>
    <p:sldId id="323" r:id="rId47"/>
    <p:sldId id="335" r:id="rId48"/>
    <p:sldId id="336" r:id="rId49"/>
    <p:sldId id="325" r:id="rId50"/>
    <p:sldId id="362" r:id="rId51"/>
    <p:sldId id="326" r:id="rId52"/>
    <p:sldId id="374" r:id="rId53"/>
    <p:sldId id="375" r:id="rId54"/>
    <p:sldId id="376" r:id="rId55"/>
    <p:sldId id="327" r:id="rId56"/>
    <p:sldId id="338" r:id="rId57"/>
    <p:sldId id="354" r:id="rId58"/>
    <p:sldId id="351" r:id="rId59"/>
    <p:sldId id="355" r:id="rId60"/>
    <p:sldId id="352" r:id="rId61"/>
    <p:sldId id="301" r:id="rId62"/>
    <p:sldId id="410" r:id="rId63"/>
    <p:sldId id="384" r:id="rId6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B5EBB77-F409-4D0E-9EBA-38ABABAE6F5D}">
          <p14:sldIdLst>
            <p14:sldId id="256"/>
          </p14:sldIdLst>
        </p14:section>
        <p14:section name="History &amp; Motivation Part 1: ACC^0" id="{1FC651DA-0419-4E68-A54E-505A46734EA9}">
          <p14:sldIdLst>
            <p14:sldId id="314"/>
            <p14:sldId id="349"/>
            <p14:sldId id="258"/>
            <p14:sldId id="259"/>
            <p14:sldId id="260"/>
            <p14:sldId id="261"/>
            <p14:sldId id="262"/>
            <p14:sldId id="263"/>
            <p14:sldId id="264"/>
            <p14:sldId id="350"/>
            <p14:sldId id="315"/>
            <p14:sldId id="342"/>
            <p14:sldId id="343"/>
          </p14:sldIdLst>
        </p14:section>
        <p14:section name="This work" id="{5962709A-4FFC-4233-8973-451397117A57}">
          <p14:sldIdLst>
            <p14:sldId id="318"/>
            <p14:sldId id="265"/>
            <p14:sldId id="331"/>
            <p14:sldId id="333"/>
            <p14:sldId id="334"/>
            <p14:sldId id="356"/>
            <p14:sldId id="357"/>
            <p14:sldId id="361"/>
            <p14:sldId id="401"/>
          </p14:sldIdLst>
        </p14:section>
        <p14:section name="Why previous approach fails" id="{D6AAED7A-DB43-4449-A0D9-974B2D7051E1}">
          <p14:sldIdLst>
            <p14:sldId id="402"/>
            <p14:sldId id="303"/>
            <p14:sldId id="270"/>
            <p14:sldId id="363"/>
            <p14:sldId id="272"/>
          </p14:sldIdLst>
        </p14:section>
        <p14:section name="Circuit Lower Bounds via Derand." id="{92A7331C-7217-4C72-B86B-6D48E3854D90}">
          <p14:sldIdLst>
            <p14:sldId id="403"/>
            <p14:sldId id="406"/>
            <p14:sldId id="412"/>
            <p14:sldId id="405"/>
            <p14:sldId id="407"/>
            <p14:sldId id="408"/>
            <p14:sldId id="368"/>
            <p14:sldId id="409"/>
            <p14:sldId id="390"/>
            <p14:sldId id="383"/>
            <p14:sldId id="385"/>
            <p14:sldId id="411"/>
            <p14:sldId id="413"/>
            <p14:sldId id="414"/>
            <p14:sldId id="415"/>
            <p14:sldId id="310"/>
            <p14:sldId id="319"/>
            <p14:sldId id="323"/>
            <p14:sldId id="335"/>
          </p14:sldIdLst>
        </p14:section>
        <p14:section name="New Approach" id="{BE75845B-F09D-4CF4-A916-70C6FFA1AB8A}">
          <p14:sldIdLst>
            <p14:sldId id="336"/>
            <p14:sldId id="325"/>
            <p14:sldId id="362"/>
            <p14:sldId id="326"/>
            <p14:sldId id="374"/>
            <p14:sldId id="375"/>
            <p14:sldId id="376"/>
            <p14:sldId id="327"/>
            <p14:sldId id="338"/>
            <p14:sldId id="354"/>
          </p14:sldIdLst>
        </p14:section>
        <p14:section name="Open Problems &amp; End" id="{78910F08-30D6-4175-9932-6FF6016D72E1}">
          <p14:sldIdLst>
            <p14:sldId id="351"/>
            <p14:sldId id="355"/>
            <p14:sldId id="352"/>
            <p14:sldId id="301"/>
            <p14:sldId id="410"/>
            <p14:sldId id="38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3CD0186-D469-45ED-83E3-FFABDFF2B5B8}" v="2615" dt="2019-12-02T06:58:51.5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03" autoAdjust="0"/>
    <p:restoredTop sz="91473" autoAdjust="0"/>
  </p:normalViewPr>
  <p:slideViewPr>
    <p:cSldViewPr snapToGrid="0">
      <p:cViewPr varScale="1">
        <p:scale>
          <a:sx n="71" d="100"/>
          <a:sy n="71" d="100"/>
        </p:scale>
        <p:origin x="75" y="543"/>
      </p:cViewPr>
      <p:guideLst/>
    </p:cSldViewPr>
  </p:slideViewPr>
  <p:outlineViewPr>
    <p:cViewPr>
      <p:scale>
        <a:sx n="33" d="100"/>
        <a:sy n="33" d="100"/>
      </p:scale>
      <p:origin x="0" y="-2025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766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6B9602-7C19-4954-BCE7-7B51DD90503E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A523DE-55AB-4486-BDEE-21824F7C1C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8692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TODO:dots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A523DE-55AB-4486-BDEE-21824F7C1CA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0579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A523DE-55AB-4486-BDEE-21824F7C1CA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4360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A523DE-55AB-4486-BDEE-21824F7C1CA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3383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A523DE-55AB-4486-BDEE-21824F7C1CA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4335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A523DE-55AB-4486-BDEE-21824F7C1CA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4776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A523DE-55AB-4486-BDEE-21824F7C1CA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6164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A523DE-55AB-4486-BDEE-21824F7C1CA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1610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A523DE-55AB-4486-BDEE-21824F7C1CA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0166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Explain what is </a:t>
            </a:r>
            <a:r>
              <a:rPr lang="en-US" dirty="0" err="1"/>
              <a:t>i.o</a:t>
            </a:r>
            <a:r>
              <a:rPr lang="en-US" dirty="0"/>
              <a:t>.</a:t>
            </a:r>
          </a:p>
          <a:p>
            <a:r>
              <a:rPr lang="en-US" dirty="0"/>
              <a:t>Explain why </a:t>
            </a:r>
            <a:r>
              <a:rPr lang="en-US" dirty="0" err="1"/>
              <a:t>i.o</a:t>
            </a:r>
            <a:r>
              <a:rPr lang="en-US" dirty="0"/>
              <a:t>.  Non-deterministic PRG can be used to </a:t>
            </a:r>
            <a:r>
              <a:rPr lang="en-US" dirty="0" err="1"/>
              <a:t>i.o</a:t>
            </a:r>
            <a:r>
              <a:rPr lang="en-US" dirty="0"/>
              <a:t>. derandomize an MA algorithm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A523DE-55AB-4486-BDEE-21824F7C1CA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4572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A523DE-55AB-4486-BDEE-21824F7C1CA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4685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TODO: simplify </a:t>
            </a:r>
            <a:r>
              <a:rPr lang="en-US"/>
              <a:t>the explanations </a:t>
            </a:r>
            <a:r>
              <a:rPr lang="en-US" dirty="0"/>
              <a:t>here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A523DE-55AB-4486-BDEE-21824F7C1CA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3485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TODO:dots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A523DE-55AB-4486-BDEE-21824F7C1CA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5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Say some intuition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A523DE-55AB-4486-BDEE-21824F7C1CA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52903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Say some intuition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A523DE-55AB-4486-BDEE-21824F7C1CA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70411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Say some intuition</a:t>
            </a:r>
          </a:p>
          <a:p>
            <a:r>
              <a:rPr lang="en-US" dirty="0"/>
              <a:t>Also talk about Hardness amplification requires majority here?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A523DE-55AB-4486-BDEE-21824F7C1CAB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95413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Explain what is </a:t>
            </a:r>
            <a:r>
              <a:rPr lang="en-US" dirty="0" err="1"/>
              <a:t>i.o</a:t>
            </a:r>
            <a:r>
              <a:rPr lang="en-US" dirty="0"/>
              <a:t>.</a:t>
            </a:r>
          </a:p>
          <a:p>
            <a:r>
              <a:rPr lang="en-US" dirty="0"/>
              <a:t>Explain why </a:t>
            </a:r>
            <a:r>
              <a:rPr lang="en-US" dirty="0" err="1"/>
              <a:t>i.o</a:t>
            </a:r>
            <a:r>
              <a:rPr lang="en-US" dirty="0"/>
              <a:t>.  Non-deterministic PRG can be used to </a:t>
            </a:r>
            <a:r>
              <a:rPr lang="en-US" dirty="0" err="1"/>
              <a:t>i.o</a:t>
            </a:r>
            <a:r>
              <a:rPr lang="en-US" dirty="0"/>
              <a:t>. derandomize an MA algorithm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A523DE-55AB-4486-BDEE-21824F7C1CAB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86527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Explain what is </a:t>
            </a:r>
            <a:r>
              <a:rPr lang="en-US" dirty="0" err="1"/>
              <a:t>i.o</a:t>
            </a:r>
            <a:r>
              <a:rPr lang="en-US" dirty="0"/>
              <a:t>.</a:t>
            </a:r>
          </a:p>
          <a:p>
            <a:r>
              <a:rPr lang="en-US" dirty="0"/>
              <a:t>Explain why </a:t>
            </a:r>
            <a:r>
              <a:rPr lang="en-US" dirty="0" err="1"/>
              <a:t>i.o</a:t>
            </a:r>
            <a:r>
              <a:rPr lang="en-US" dirty="0"/>
              <a:t>.  Non-deterministic PRG can be used to </a:t>
            </a:r>
            <a:r>
              <a:rPr lang="en-US" dirty="0" err="1"/>
              <a:t>i.o</a:t>
            </a:r>
            <a:r>
              <a:rPr lang="en-US" dirty="0"/>
              <a:t>. derandomize an MA algorithm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A523DE-55AB-4486-BDEE-21824F7C1CAB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46346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Explain what is </a:t>
            </a:r>
            <a:r>
              <a:rPr lang="en-US" dirty="0" err="1"/>
              <a:t>i.o</a:t>
            </a:r>
            <a:r>
              <a:rPr lang="en-US" dirty="0"/>
              <a:t>.</a:t>
            </a:r>
          </a:p>
          <a:p>
            <a:r>
              <a:rPr lang="en-US" dirty="0"/>
              <a:t>Explain why </a:t>
            </a:r>
            <a:r>
              <a:rPr lang="en-US" dirty="0" err="1"/>
              <a:t>i.o</a:t>
            </a:r>
            <a:r>
              <a:rPr lang="en-US" dirty="0"/>
              <a:t>.  Non-deterministic PRG can be used to </a:t>
            </a:r>
            <a:r>
              <a:rPr lang="en-US" dirty="0" err="1"/>
              <a:t>i.o</a:t>
            </a:r>
            <a:r>
              <a:rPr lang="en-US" dirty="0"/>
              <a:t>. derandomize an MA algorithm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A523DE-55AB-4486-BDEE-21824F7C1CAB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06362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Explain what is </a:t>
            </a:r>
            <a:r>
              <a:rPr lang="en-US" dirty="0" err="1"/>
              <a:t>i.o</a:t>
            </a:r>
            <a:r>
              <a:rPr lang="en-US" dirty="0"/>
              <a:t>.</a:t>
            </a:r>
          </a:p>
          <a:p>
            <a:r>
              <a:rPr lang="en-US" dirty="0"/>
              <a:t>Explain why </a:t>
            </a:r>
            <a:r>
              <a:rPr lang="en-US" dirty="0" err="1"/>
              <a:t>i.o</a:t>
            </a:r>
            <a:r>
              <a:rPr lang="en-US" dirty="0"/>
              <a:t>.  Non-deterministic PRG can be used to </a:t>
            </a:r>
            <a:r>
              <a:rPr lang="en-US" dirty="0" err="1"/>
              <a:t>i.o</a:t>
            </a:r>
            <a:r>
              <a:rPr lang="en-US" dirty="0"/>
              <a:t>. derandomize an MA algorithm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A523DE-55AB-4486-BDEE-21824F7C1CAB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68417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Explain what is </a:t>
            </a:r>
            <a:r>
              <a:rPr lang="en-US" dirty="0" err="1"/>
              <a:t>i.o</a:t>
            </a:r>
            <a:r>
              <a:rPr lang="en-US" dirty="0"/>
              <a:t>.</a:t>
            </a:r>
          </a:p>
          <a:p>
            <a:r>
              <a:rPr lang="en-US" dirty="0"/>
              <a:t>Explain why </a:t>
            </a:r>
            <a:r>
              <a:rPr lang="en-US" dirty="0" err="1"/>
              <a:t>i.o</a:t>
            </a:r>
            <a:r>
              <a:rPr lang="en-US" dirty="0"/>
              <a:t>.  Non-deterministic PRG can be used to </a:t>
            </a:r>
            <a:r>
              <a:rPr lang="en-US" dirty="0" err="1"/>
              <a:t>i.o</a:t>
            </a:r>
            <a:r>
              <a:rPr lang="en-US" dirty="0"/>
              <a:t>. derandomize an MA algorithm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A523DE-55AB-4486-BDEE-21824F7C1CAB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72884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Explain what is </a:t>
            </a:r>
            <a:r>
              <a:rPr lang="en-US" dirty="0" err="1"/>
              <a:t>i.o</a:t>
            </a:r>
            <a:r>
              <a:rPr lang="en-US" dirty="0"/>
              <a:t>.</a:t>
            </a:r>
          </a:p>
          <a:p>
            <a:r>
              <a:rPr lang="en-US" dirty="0"/>
              <a:t>Explain why </a:t>
            </a:r>
            <a:r>
              <a:rPr lang="en-US" dirty="0" err="1"/>
              <a:t>i.o</a:t>
            </a:r>
            <a:r>
              <a:rPr lang="en-US" dirty="0"/>
              <a:t>.  Non-deterministic PRG can be used to </a:t>
            </a:r>
            <a:r>
              <a:rPr lang="en-US" dirty="0" err="1"/>
              <a:t>i.o</a:t>
            </a:r>
            <a:r>
              <a:rPr lang="en-US" dirty="0"/>
              <a:t>. derandomize an MA algorithm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A523DE-55AB-4486-BDEE-21824F7C1CAB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27854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Explain what is </a:t>
            </a:r>
            <a:r>
              <a:rPr lang="en-US" dirty="0" err="1"/>
              <a:t>i.o</a:t>
            </a:r>
            <a:r>
              <a:rPr lang="en-US" dirty="0"/>
              <a:t>.</a:t>
            </a:r>
          </a:p>
          <a:p>
            <a:r>
              <a:rPr lang="en-US" dirty="0"/>
              <a:t>Explain why </a:t>
            </a:r>
            <a:r>
              <a:rPr lang="en-US" dirty="0" err="1"/>
              <a:t>i.o</a:t>
            </a:r>
            <a:r>
              <a:rPr lang="en-US" dirty="0"/>
              <a:t>.  Non-deterministic PRG can be used to </a:t>
            </a:r>
            <a:r>
              <a:rPr lang="en-US" dirty="0" err="1"/>
              <a:t>i.o</a:t>
            </a:r>
            <a:r>
              <a:rPr lang="en-US" dirty="0"/>
              <a:t>. derandomize an MA algorithm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A523DE-55AB-4486-BDEE-21824F7C1CAB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9760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ADCE6-BE66-4C05-9ADB-0DCB07271C9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72406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Explain what is </a:t>
            </a:r>
            <a:r>
              <a:rPr lang="en-US" dirty="0" err="1"/>
              <a:t>i.o</a:t>
            </a:r>
            <a:r>
              <a:rPr lang="en-US" dirty="0"/>
              <a:t>.</a:t>
            </a:r>
          </a:p>
          <a:p>
            <a:r>
              <a:rPr lang="en-US" dirty="0"/>
              <a:t>Explain why </a:t>
            </a:r>
            <a:r>
              <a:rPr lang="en-US" dirty="0" err="1"/>
              <a:t>i.o</a:t>
            </a:r>
            <a:r>
              <a:rPr lang="en-US" dirty="0"/>
              <a:t>.  Non-deterministic PRG can be used to </a:t>
            </a:r>
            <a:r>
              <a:rPr lang="en-US" dirty="0" err="1"/>
              <a:t>i.o</a:t>
            </a:r>
            <a:r>
              <a:rPr lang="en-US" dirty="0"/>
              <a:t>. derandomize an MA algorithm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A523DE-55AB-4486-BDEE-21824F7C1CAB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31205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Explain what is </a:t>
            </a:r>
            <a:r>
              <a:rPr lang="en-US" dirty="0" err="1"/>
              <a:t>i.o</a:t>
            </a:r>
            <a:r>
              <a:rPr lang="en-US" dirty="0"/>
              <a:t>.</a:t>
            </a:r>
          </a:p>
          <a:p>
            <a:r>
              <a:rPr lang="en-US" dirty="0"/>
              <a:t>Explain why </a:t>
            </a:r>
            <a:r>
              <a:rPr lang="en-US" dirty="0" err="1"/>
              <a:t>i.o</a:t>
            </a:r>
            <a:r>
              <a:rPr lang="en-US" dirty="0"/>
              <a:t>.  Non-deterministic PRG can be used to </a:t>
            </a:r>
            <a:r>
              <a:rPr lang="en-US" dirty="0" err="1"/>
              <a:t>i.o</a:t>
            </a:r>
            <a:r>
              <a:rPr lang="en-US" dirty="0"/>
              <a:t>. derandomize an MA algorithm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A523DE-55AB-4486-BDEE-21824F7C1CAB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36074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Explain what is </a:t>
            </a:r>
            <a:r>
              <a:rPr lang="en-US" dirty="0" err="1"/>
              <a:t>i.o</a:t>
            </a:r>
            <a:r>
              <a:rPr lang="en-US" dirty="0"/>
              <a:t>.</a:t>
            </a:r>
          </a:p>
          <a:p>
            <a:r>
              <a:rPr lang="en-US" dirty="0"/>
              <a:t>Explain why </a:t>
            </a:r>
            <a:r>
              <a:rPr lang="en-US" dirty="0" err="1"/>
              <a:t>i.o</a:t>
            </a:r>
            <a:r>
              <a:rPr lang="en-US" dirty="0"/>
              <a:t>.  Non-deterministic PRG can be used to </a:t>
            </a:r>
            <a:r>
              <a:rPr lang="en-US" dirty="0" err="1"/>
              <a:t>i.o</a:t>
            </a:r>
            <a:r>
              <a:rPr lang="en-US" dirty="0"/>
              <a:t>. derandomize an MA algorithm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A523DE-55AB-4486-BDEE-21824F7C1CAB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41762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A523DE-55AB-4486-BDEE-21824F7C1CAB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50169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Recall Step I when the black box pop up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A523DE-55AB-4486-BDEE-21824F7C1CAB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91410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A523DE-55AB-4486-BDEE-21824F7C1CAB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4130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A523DE-55AB-4486-BDEE-21824F7C1CAB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35299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Maybe say a little bit more on ???</a:t>
            </a:r>
          </a:p>
          <a:p>
            <a:r>
              <a:rPr lang="en-US" dirty="0"/>
              <a:t>Circuit Complexity of Error Correction?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A523DE-55AB-4486-BDEE-21824F7C1CAB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39552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Cite the relevant paper</a:t>
            </a:r>
          </a:p>
          <a:p>
            <a:r>
              <a:rPr lang="en-US" dirty="0"/>
              <a:t>Yellow part: Cor</a:t>
            </a:r>
          </a:p>
          <a:p>
            <a:endParaRPr lang="en-US" dirty="0"/>
          </a:p>
          <a:p>
            <a:r>
              <a:rPr lang="en-US" dirty="0"/>
              <a:t>Maybe write the Lemma on the blackboard, so that people will understand.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A523DE-55AB-4486-BDEE-21824F7C1CAB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18791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Cite the relevant paper</a:t>
            </a:r>
          </a:p>
          <a:p>
            <a:r>
              <a:rPr lang="en-US" dirty="0"/>
              <a:t>Yellow part: Cor</a:t>
            </a:r>
          </a:p>
          <a:p>
            <a:endParaRPr lang="en-US" dirty="0"/>
          </a:p>
          <a:p>
            <a:r>
              <a:rPr lang="en-US" dirty="0"/>
              <a:t>Maybe write the Lemma on the blackboard, so that people will understand.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A523DE-55AB-4486-BDEE-21824F7C1CAB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2277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Chen is not me!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A523DE-55AB-4486-BDEE-21824F7C1CA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20084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A523DE-55AB-4486-BDEE-21824F7C1CAB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73374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mention that both reductions are “easy” in the sense that they are projections.</a:t>
            </a:r>
          </a:p>
          <a:p>
            <a:r>
              <a:rPr lang="en-US" dirty="0"/>
              <a:t>(two reductions: A,B are complete for parity L, and A reduces to B)</a:t>
            </a:r>
          </a:p>
          <a:p>
            <a:r>
              <a:rPr lang="en-US" dirty="0"/>
              <a:t>Need to edit this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A523DE-55AB-4486-BDEE-21824F7C1CAB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9365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“B gate” becomes blue; think of it gets corrupted and is only correct wp ½+eps;</a:t>
            </a:r>
          </a:p>
          <a:p>
            <a:r>
              <a:rPr lang="en-US" dirty="0"/>
              <a:t>It’s crucial that the “&gt;=“ sign is actually an “=“ sign</a:t>
            </a:r>
          </a:p>
          <a:p>
            <a:r>
              <a:rPr lang="en-US" dirty="0"/>
              <a:t>Need to edit </a:t>
            </a:r>
            <a:r>
              <a:rPr lang="en-US" dirty="0" err="1"/>
              <a:t>thisslide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A523DE-55AB-4486-BDEE-21824F7C1CAB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41205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Need to edit this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A523DE-55AB-4486-BDEE-21824F7C1CAB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04200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Should write the majority of ACC lower bound…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A523DE-55AB-4486-BDEE-21824F7C1CAB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58718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It is clearly to say NC^1 can be simulated by </a:t>
            </a:r>
            <a:r>
              <a:rPr lang="en-US" dirty="0" err="1"/>
              <a:t>xyz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A523DE-55AB-4486-BDEE-21824F7C1CAB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9417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It is clearly to say NC^1 can be simulated by </a:t>
            </a:r>
            <a:r>
              <a:rPr lang="en-US" dirty="0" err="1"/>
              <a:t>xyz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A523DE-55AB-4486-BDEE-21824F7C1CAB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95055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It is clearly to say NC^1 can be simulated by </a:t>
            </a:r>
            <a:r>
              <a:rPr lang="en-US" dirty="0" err="1"/>
              <a:t>xyz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A523DE-55AB-4486-BDEE-21824F7C1CAB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01029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It is clearly to say NC^1 can be simulated by </a:t>
            </a:r>
            <a:r>
              <a:rPr lang="en-US" dirty="0" err="1"/>
              <a:t>xyz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A523DE-55AB-4486-BDEE-21824F7C1CAB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83280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A523DE-55AB-4486-BDEE-21824F7C1CAB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9206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TODO:dots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A523DE-55AB-4486-BDEE-21824F7C1CA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7372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Explain what is </a:t>
            </a:r>
            <a:r>
              <a:rPr lang="en-US" dirty="0" err="1"/>
              <a:t>i.o</a:t>
            </a:r>
            <a:r>
              <a:rPr lang="en-US" dirty="0"/>
              <a:t>.</a:t>
            </a:r>
          </a:p>
          <a:p>
            <a:r>
              <a:rPr lang="en-US" dirty="0"/>
              <a:t>Explain why </a:t>
            </a:r>
            <a:r>
              <a:rPr lang="en-US" dirty="0" err="1"/>
              <a:t>i.o</a:t>
            </a:r>
            <a:r>
              <a:rPr lang="en-US" dirty="0"/>
              <a:t>.  Non-deterministic PRG can be used to </a:t>
            </a:r>
            <a:r>
              <a:rPr lang="en-US" dirty="0" err="1"/>
              <a:t>i.o</a:t>
            </a:r>
            <a:r>
              <a:rPr lang="en-US" dirty="0"/>
              <a:t>. derandomize an MA algorithm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A523DE-55AB-4486-BDEE-21824F7C1CAB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65629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Explain what is </a:t>
            </a:r>
            <a:r>
              <a:rPr lang="en-US" dirty="0" err="1"/>
              <a:t>i.o</a:t>
            </a:r>
            <a:r>
              <a:rPr lang="en-US" dirty="0"/>
              <a:t>.</a:t>
            </a:r>
          </a:p>
          <a:p>
            <a:r>
              <a:rPr lang="en-US" dirty="0"/>
              <a:t>Explain why </a:t>
            </a:r>
            <a:r>
              <a:rPr lang="en-US" dirty="0" err="1"/>
              <a:t>i.o</a:t>
            </a:r>
            <a:r>
              <a:rPr lang="en-US" dirty="0"/>
              <a:t>.  Non-deterministic PRG can be used to </a:t>
            </a:r>
            <a:r>
              <a:rPr lang="en-US" dirty="0" err="1"/>
              <a:t>i.o</a:t>
            </a:r>
            <a:r>
              <a:rPr lang="en-US" dirty="0"/>
              <a:t>. derandomize an MA algorithm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A523DE-55AB-4486-BDEE-21824F7C1CAB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8167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TODO: add the best we have</a:t>
            </a:r>
          </a:p>
          <a:p>
            <a:r>
              <a:rPr lang="en-US" altLang="zh-CN" dirty="0"/>
              <a:t>TODO: ``currently’’ -&gt; ``before our results’’?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A523DE-55AB-4486-BDEE-21824F7C1CA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8552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A523DE-55AB-4486-BDEE-21824F7C1CA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731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A523DE-55AB-4486-BDEE-21824F7C1CA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1623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A523DE-55AB-4486-BDEE-21824F7C1CA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1394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B6A2FD-32A5-445B-8FF4-04366511CF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D77123-7E11-415D-8081-F24CB73D58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B766D9-B30D-4492-B589-A9BB09313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953D7-E40A-4787-8D55-849F56F0641E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1BC764-1DB2-4EBB-ACC1-8C6A67D89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A88C8A-9749-485D-9721-59EE590F1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23DA3-3ACE-4104-8551-274AA7948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398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34D6B-58F6-4F40-BE96-766DEA6C51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6C3F7C-C311-4E7E-A209-23B4907AE0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A7797B-DDB7-4F03-8F5C-0A2920B37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953D7-E40A-4787-8D55-849F56F0641E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42A17C-C176-40A3-9656-692167516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73CAFB-6360-4B5F-90EA-FF7CA2FC5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23DA3-3ACE-4104-8551-274AA7948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627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B607C1F-8AE2-479D-BA3E-602FF3D722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846C45-82DF-447F-B534-57BCF58FA7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1DA04A-A7B3-4C02-B696-C20F44A4C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953D7-E40A-4787-8D55-849F56F0641E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174D6F-DECF-4A26-823A-D902E1935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6D13BA-2F41-4DFD-A353-1769C0F67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23DA3-3ACE-4104-8551-274AA7948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259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CA889-97B3-4A0C-BBEE-9F0C402D42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826A55-5672-4BB0-976D-2AFAD7C0F7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FFD586-352E-42B9-93CB-A86944F51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953D7-E40A-4787-8D55-849F56F0641E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29C7B0-04BD-4F13-A7C6-6DFFABDD79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D5BEE1-E89B-4C94-ACB1-BDB86F6A5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23DA3-3ACE-4104-8551-274AA7948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131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C21E9D-8DDB-4312-92CE-2FB8BBDAF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29EBC0-ADD1-4A1C-B3AE-B7A4FD2589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E90A8F-31B1-486B-9914-17D3BAF811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953D7-E40A-4787-8D55-849F56F0641E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674A72-239F-419C-BA78-66A035A7B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63E932-F4A3-49F8-A9C1-6FD7D61A4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23DA3-3ACE-4104-8551-274AA7948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563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F0D3F5-0E3F-44EC-901B-146AC4B09D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7CCFA4-49A5-482D-BD79-0AD430C1B7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4EA08C-7EB6-4A64-9401-087CDF2B3E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2F6B09-53F9-4C86-824A-79CF3EA823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953D7-E40A-4787-8D55-849F56F0641E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91976A-83BE-4475-BE07-E6408735E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2CFE64-98FE-4346-B1D1-1FFB4375E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23DA3-3ACE-4104-8551-274AA7948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928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4E8C0F-E935-4BAD-A9D0-5C693217D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FD5FA1-799D-424C-8F85-E76263E1E1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2B4191-CDCE-4F7D-BBA7-1DCB582F61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BFE9F4D-5754-485F-AAC3-DFE8DBB314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6EA8EA2-6906-4092-9DA4-7DCF4A6C81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E6DB582-4011-4DB9-9DCD-D47D387ECD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953D7-E40A-4787-8D55-849F56F0641E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6EA73C6-D21C-4488-B603-923F6767C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A552747-E2EE-4EE0-BA22-8EED54939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23DA3-3ACE-4104-8551-274AA7948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338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C0D507-BE40-4436-8EEC-6004147687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C281B5C-0C3F-4061-9464-941BE434B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953D7-E40A-4787-8D55-849F56F0641E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ED9797-16E5-4C8A-B032-0C9498172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54AE15-B9F7-402F-8F26-8688143BF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23DA3-3ACE-4104-8551-274AA7948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288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FE6989B-AAE1-4E8C-8764-8453A16A5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953D7-E40A-4787-8D55-849F56F0641E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15C69DF-84B5-4D27-B12F-FB1D037D9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B27A9E-624E-4D04-B49D-512FE382F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23DA3-3ACE-4104-8551-274AA7948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680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39DF8D-802D-4380-9912-73B9D0573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910311-2F9B-4C46-87BD-125BEF76C1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A7A753-2A49-45D3-A4F5-EBC0D0FCE8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81981C-571E-48D3-B8DB-A26C61678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953D7-E40A-4787-8D55-849F56F0641E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0E27AE-2B1A-41E9-8202-1EB732C6E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0FD7A0-2306-4D06-B9CD-B42897774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23DA3-3ACE-4104-8551-274AA7948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627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5E340-1F8C-41DA-A414-C64E5C73F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614A38F-3F71-4C8C-91A1-A8D5F8CDA3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631398-1C5F-46DB-9729-03C8DAA5F6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C81338-366A-452D-9050-33BC37FAB8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953D7-E40A-4787-8D55-849F56F0641E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A14D16-5DCD-43D3-A81F-C1082BA4B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DCACFB-6A7C-478D-AE2A-5F9D73E23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23DA3-3ACE-4104-8551-274AA7948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573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506FF7-6090-4DAD-AAD1-363F1E88B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868373-1D65-4F6A-BE8B-50602CF656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8DE0AF-2E05-4223-9DB5-0E13B8D38B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C953D7-E40A-4787-8D55-849F56F0641E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D5EE3B-6702-4665-9A14-6B124B9529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202416-EB0A-4CB5-93B8-7B36699049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D23DA3-3ACE-4104-8551-274AA7948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223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9.png"/><Relationship Id="rId7" Type="http://schemas.openxmlformats.org/officeDocument/2006/relationships/image" Target="../media/image6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7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1.png"/><Relationship Id="rId5" Type="http://schemas.openxmlformats.org/officeDocument/2006/relationships/image" Target="../media/image30.png"/><Relationship Id="rId10" Type="http://schemas.openxmlformats.org/officeDocument/2006/relationships/image" Target="../media/image43.png"/><Relationship Id="rId4" Type="http://schemas.openxmlformats.org/officeDocument/2006/relationships/image" Target="../media/image38.png"/><Relationship Id="rId9" Type="http://schemas.openxmlformats.org/officeDocument/2006/relationships/image" Target="../media/image4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420.png"/><Relationship Id="rId7" Type="http://schemas.openxmlformats.org/officeDocument/2006/relationships/image" Target="../media/image4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1.png"/><Relationship Id="rId10" Type="http://schemas.openxmlformats.org/officeDocument/2006/relationships/image" Target="../media/image31.png"/><Relationship Id="rId9" Type="http://schemas.openxmlformats.org/officeDocument/2006/relationships/image" Target="../media/image40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45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1.png"/><Relationship Id="rId10" Type="http://schemas.openxmlformats.org/officeDocument/2006/relationships/image" Target="../media/image49.png"/><Relationship Id="rId9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6.png"/><Relationship Id="rId4" Type="http://schemas.openxmlformats.org/officeDocument/2006/relationships/image" Target="../media/image5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27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1.png"/><Relationship Id="rId13" Type="http://schemas.openxmlformats.org/officeDocument/2006/relationships/image" Target="../media/image48.png"/><Relationship Id="rId7" Type="http://schemas.openxmlformats.org/officeDocument/2006/relationships/image" Target="../media/image612.png"/><Relationship Id="rId12" Type="http://schemas.openxmlformats.org/officeDocument/2006/relationships/image" Target="../media/image4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461.png"/><Relationship Id="rId10" Type="http://schemas.openxmlformats.org/officeDocument/2006/relationships/image" Target="../media/image312.png"/><Relationship Id="rId9" Type="http://schemas.openxmlformats.org/officeDocument/2006/relationships/image" Target="../media/image300.png"/><Relationship Id="rId14" Type="http://schemas.openxmlformats.org/officeDocument/2006/relationships/image" Target="../media/image5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6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png"/><Relationship Id="rId10" Type="http://schemas.openxmlformats.org/officeDocument/2006/relationships/image" Target="../media/image530.png"/><Relationship Id="rId4" Type="http://schemas.openxmlformats.org/officeDocument/2006/relationships/image" Target="../media/image5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7" Type="http://schemas.openxmlformats.org/officeDocument/2006/relationships/image" Target="../media/image54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10" Type="http://schemas.openxmlformats.org/officeDocument/2006/relationships/image" Target="../media/image530.png"/><Relationship Id="rId9" Type="http://schemas.openxmlformats.org/officeDocument/2006/relationships/image" Target="../media/image6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0.png"/><Relationship Id="rId3" Type="http://schemas.openxmlformats.org/officeDocument/2006/relationships/image" Target="../media/image290.png"/><Relationship Id="rId7" Type="http://schemas.openxmlformats.org/officeDocument/2006/relationships/image" Target="../media/image33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0.png"/><Relationship Id="rId5" Type="http://schemas.openxmlformats.org/officeDocument/2006/relationships/image" Target="../media/image310.png"/><Relationship Id="rId4" Type="http://schemas.openxmlformats.org/officeDocument/2006/relationships/image" Target="../media/image621.png"/><Relationship Id="rId9" Type="http://schemas.openxmlformats.org/officeDocument/2006/relationships/image" Target="../media/image35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65.png"/><Relationship Id="rId4" Type="http://schemas.openxmlformats.org/officeDocument/2006/relationships/image" Target="../media/image64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7" Type="http://schemas.openxmlformats.org/officeDocument/2006/relationships/image" Target="../media/image70.sv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7" Type="http://schemas.openxmlformats.org/officeDocument/2006/relationships/image" Target="../media/image7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jpeg"/><Relationship Id="rId5" Type="http://schemas.openxmlformats.org/officeDocument/2006/relationships/image" Target="../media/image480.png"/><Relationship Id="rId4" Type="http://schemas.openxmlformats.org/officeDocument/2006/relationships/image" Target="../media/image56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7" Type="http://schemas.openxmlformats.org/officeDocument/2006/relationships/image" Target="../media/image7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5" Type="http://schemas.openxmlformats.org/officeDocument/2006/relationships/image" Target="../media/image71.jpeg"/><Relationship Id="rId4" Type="http://schemas.openxmlformats.org/officeDocument/2006/relationships/image" Target="../media/image76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69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79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0.png"/><Relationship Id="rId4" Type="http://schemas.openxmlformats.org/officeDocument/2006/relationships/image" Target="../media/image49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0.png"/><Relationship Id="rId4" Type="http://schemas.openxmlformats.org/officeDocument/2006/relationships/image" Target="../media/image46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3.png"/><Relationship Id="rId4" Type="http://schemas.openxmlformats.org/officeDocument/2006/relationships/image" Target="../media/image9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1.png"/><Relationship Id="rId5" Type="http://schemas.openxmlformats.org/officeDocument/2006/relationships/image" Target="../media/image501.png"/><Relationship Id="rId4" Type="http://schemas.openxmlformats.org/officeDocument/2006/relationships/image" Target="../media/image49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.png"/><Relationship Id="rId5" Type="http://schemas.openxmlformats.org/officeDocument/2006/relationships/image" Target="../media/image6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6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9.png"/><Relationship Id="rId5" Type="http://schemas.openxmlformats.org/officeDocument/2006/relationships/image" Target="../media/image98.png"/><Relationship Id="rId4" Type="http://schemas.openxmlformats.org/officeDocument/2006/relationships/image" Target="../media/image97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4.svg"/><Relationship Id="rId5" Type="http://schemas.openxmlformats.org/officeDocument/2006/relationships/image" Target="../media/image103.png"/><Relationship Id="rId4" Type="http://schemas.openxmlformats.org/officeDocument/2006/relationships/image" Target="../media/image102.sv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7.png"/><Relationship Id="rId4" Type="http://schemas.openxmlformats.org/officeDocument/2006/relationships/image" Target="../media/image106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9.png"/><Relationship Id="rId4" Type="http://schemas.openxmlformats.org/officeDocument/2006/relationships/image" Target="../media/image108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7" Type="http://schemas.openxmlformats.org/officeDocument/2006/relationships/image" Target="../media/image61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10" Type="http://schemas.openxmlformats.org/officeDocument/2006/relationships/image" Target="../media/image1091.png"/><Relationship Id="rId9" Type="http://schemas.openxmlformats.org/officeDocument/2006/relationships/image" Target="../media/image631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0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81.png"/><Relationship Id="rId4" Type="http://schemas.openxmlformats.org/officeDocument/2006/relationships/image" Target="../media/image590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1.png"/><Relationship Id="rId5" Type="http://schemas.openxmlformats.org/officeDocument/2006/relationships/image" Target="../media/image680.png"/><Relationship Id="rId4" Type="http://schemas.openxmlformats.org/officeDocument/2006/relationships/image" Target="../media/image681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0.png"/><Relationship Id="rId13" Type="http://schemas.openxmlformats.org/officeDocument/2006/relationships/image" Target="../media/image810.png"/><Relationship Id="rId18" Type="http://schemas.openxmlformats.org/officeDocument/2006/relationships/image" Target="../media/image860.png"/><Relationship Id="rId3" Type="http://schemas.openxmlformats.org/officeDocument/2006/relationships/image" Target="../media/image801.png"/><Relationship Id="rId7" Type="http://schemas.openxmlformats.org/officeDocument/2006/relationships/image" Target="../media/image750.png"/><Relationship Id="rId12" Type="http://schemas.openxmlformats.org/officeDocument/2006/relationships/image" Target="../media/image800.png"/><Relationship Id="rId17" Type="http://schemas.openxmlformats.org/officeDocument/2006/relationships/image" Target="../media/image850.png"/><Relationship Id="rId2" Type="http://schemas.openxmlformats.org/officeDocument/2006/relationships/notesSlide" Target="../notesSlides/notesSlide38.xml"/><Relationship Id="rId16" Type="http://schemas.openxmlformats.org/officeDocument/2006/relationships/image" Target="../media/image8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0.png"/><Relationship Id="rId11" Type="http://schemas.openxmlformats.org/officeDocument/2006/relationships/image" Target="../media/image790.png"/><Relationship Id="rId15" Type="http://schemas.openxmlformats.org/officeDocument/2006/relationships/image" Target="../media/image830.png"/><Relationship Id="rId10" Type="http://schemas.openxmlformats.org/officeDocument/2006/relationships/image" Target="../media/image780.png"/><Relationship Id="rId9" Type="http://schemas.openxmlformats.org/officeDocument/2006/relationships/image" Target="../media/image770.png"/><Relationship Id="rId14" Type="http://schemas.openxmlformats.org/officeDocument/2006/relationships/image" Target="../media/image8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10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82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2.png"/><Relationship Id="rId4" Type="http://schemas.openxmlformats.org/officeDocument/2006/relationships/image" Target="../media/image901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NUL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../media/image114.png"/><Relationship Id="rId7" Type="http://schemas.openxmlformats.org/officeDocument/2006/relationships/image" Target="NULL"/><Relationship Id="rId12" Type="http://schemas.openxmlformats.org/officeDocument/2006/relationships/image" Target="NUL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11" Type="http://schemas.openxmlformats.org/officeDocument/2006/relationships/image" Target="../media/image113.png"/><Relationship Id="rId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54.xml.rels><?xml version="1.0" encoding="UTF-8" standalone="yes"?>
<Relationships xmlns="http://schemas.openxmlformats.org/package/2006/relationships"><Relationship Id="rId26" Type="http://schemas.openxmlformats.org/officeDocument/2006/relationships/image" Target="NULL"/><Relationship Id="rId3" Type="http://schemas.openxmlformats.org/officeDocument/2006/relationships/image" Target="NULL"/><Relationship Id="rId21" Type="http://schemas.openxmlformats.org/officeDocument/2006/relationships/image" Target="NULL"/><Relationship Id="rId25" Type="http://schemas.openxmlformats.org/officeDocument/2006/relationships/image" Target="NUL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24" Type="http://schemas.openxmlformats.org/officeDocument/2006/relationships/image" Target="NULL"/><Relationship Id="rId23" Type="http://schemas.openxmlformats.org/officeDocument/2006/relationships/image" Target="../media/image115.png"/><Relationship Id="rId22" Type="http://schemas.openxmlformats.org/officeDocument/2006/relationships/image" Target="NUL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2.png"/><Relationship Id="rId5" Type="http://schemas.openxmlformats.org/officeDocument/2006/relationships/image" Target="../media/image131.png"/><Relationship Id="rId4" Type="http://schemas.openxmlformats.org/officeDocument/2006/relationships/image" Target="../media/image133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7" Type="http://schemas.openxmlformats.org/officeDocument/2006/relationships/image" Target="../media/image137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6.png"/><Relationship Id="rId5" Type="http://schemas.openxmlformats.org/officeDocument/2006/relationships/image" Target="../media/image135.png"/><Relationship Id="rId4" Type="http://schemas.openxmlformats.org/officeDocument/2006/relationships/image" Target="../media/image102.sv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9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6.png"/><Relationship Id="rId3" Type="http://schemas.openxmlformats.org/officeDocument/2006/relationships/image" Target="../media/image141.png"/><Relationship Id="rId7" Type="http://schemas.openxmlformats.org/officeDocument/2006/relationships/image" Target="../media/image145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4.png"/><Relationship Id="rId5" Type="http://schemas.openxmlformats.org/officeDocument/2006/relationships/image" Target="../media/image143.png"/><Relationship Id="rId10" Type="http://schemas.openxmlformats.org/officeDocument/2006/relationships/image" Target="../media/image148.png"/><Relationship Id="rId4" Type="http://schemas.openxmlformats.org/officeDocument/2006/relationships/image" Target="../media/image142.png"/><Relationship Id="rId9" Type="http://schemas.openxmlformats.org/officeDocument/2006/relationships/image" Target="../media/image147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2.png"/><Relationship Id="rId3" Type="http://schemas.openxmlformats.org/officeDocument/2006/relationships/image" Target="../media/image1110.png"/><Relationship Id="rId7" Type="http://schemas.openxmlformats.org/officeDocument/2006/relationships/image" Target="../media/image15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1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2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1.png"/><Relationship Id="rId4" Type="http://schemas.openxmlformats.org/officeDocument/2006/relationships/image" Target="../media/image942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1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2.png"/><Relationship Id="rId5" Type="http://schemas.openxmlformats.org/officeDocument/2006/relationships/image" Target="../media/image2.jpe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61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190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2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95B816-EC99-422F-B0B6-DAAC80DBD1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0391" y="851181"/>
            <a:ext cx="12202391" cy="1650034"/>
          </a:xfr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5200" b="1" dirty="0">
                <a:solidFill>
                  <a:srgbClr val="FF0000"/>
                </a:solidFill>
              </a:rPr>
              <a:t>Strong Average-Case Circuit Lower Bounds from Non-trivial Derandomization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95455DDE-60BD-41C1-BBEF-85A4AF557D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46788" y="4377564"/>
            <a:ext cx="3433400" cy="1442683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altLang="zh-CN" sz="4800" i="1" dirty="0" err="1"/>
              <a:t>Lijie</a:t>
            </a:r>
            <a:r>
              <a:rPr lang="en-US" altLang="zh-CN" sz="4800" i="1" dirty="0"/>
              <a:t> Chen</a:t>
            </a:r>
          </a:p>
          <a:p>
            <a:r>
              <a:rPr lang="en-US" altLang="zh-CN" sz="4800" dirty="0"/>
              <a:t>MIT</a:t>
            </a:r>
            <a:endParaRPr lang="en-US" sz="4800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1FADAA42-0194-4339-B92B-2DA4B3BA2DA7}"/>
              </a:ext>
            </a:extLst>
          </p:cNvPr>
          <p:cNvSpPr txBox="1">
            <a:spLocks/>
          </p:cNvSpPr>
          <p:nvPr/>
        </p:nvSpPr>
        <p:spPr>
          <a:xfrm>
            <a:off x="6811813" y="4369885"/>
            <a:ext cx="3433400" cy="1442683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4800" dirty="0" err="1"/>
              <a:t>Hanlin</a:t>
            </a:r>
            <a:r>
              <a:rPr lang="en-US" altLang="zh-CN" sz="4800" dirty="0"/>
              <a:t> Ren</a:t>
            </a:r>
          </a:p>
          <a:p>
            <a:r>
              <a:rPr lang="en-US" altLang="zh-CN" sz="4800" dirty="0"/>
              <a:t>IIIS, Tsinghua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3923642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338CFA2-187D-42C0-B18F-61C08E3B76B8}"/>
                  </a:ext>
                </a:extLst>
              </p:cNvPr>
              <p:cNvSpPr txBox="1"/>
              <p:nvPr/>
            </p:nvSpPr>
            <p:spPr>
              <a:xfrm>
                <a:off x="1463966" y="1264749"/>
                <a:ext cx="6527363" cy="1015663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/>
                  <a:t>In 2012, </a:t>
                </a:r>
                <a:r>
                  <a:rPr lang="en-US" sz="2000" b="1" dirty="0"/>
                  <a:t>R. Williams</a:t>
                </a:r>
                <a:r>
                  <a:rPr lang="en-US" sz="2000" dirty="0"/>
                  <a:t>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𝑁𝐸𝑋𝑃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𝑐𝑜𝑁𝐸𝑋𝑃</m:t>
                    </m:r>
                  </m:oMath>
                </a14:m>
                <a:endParaRPr lang="en-US" sz="2000" dirty="0"/>
              </a:p>
              <a:p>
                <a:pPr algn="ctr"/>
                <a:r>
                  <a:rPr lang="en-US" sz="2000" dirty="0"/>
                  <a:t>does not have polynomial-size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𝐴𝐶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000" dirty="0"/>
                  <a:t>circuits. </a:t>
                </a:r>
              </a:p>
              <a:p>
                <a:pPr algn="ctr"/>
                <a:r>
                  <a:rPr lang="en-US" sz="2000" dirty="0"/>
                  <a:t>(make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𝑁𝐸𝑋𝑃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b="1" dirty="0"/>
                  <a:t>a bit smaller</a:t>
                </a:r>
                <a:r>
                  <a:rPr lang="en-US" sz="2000" dirty="0"/>
                  <a:t>)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338CFA2-187D-42C0-B18F-61C08E3B76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3966" y="1264749"/>
                <a:ext cx="6527363" cy="1015663"/>
              </a:xfrm>
              <a:prstGeom prst="rect">
                <a:avLst/>
              </a:prstGeom>
              <a:blipFill>
                <a:blip r:embed="rId3"/>
                <a:stretch>
                  <a:fillRect t="-2976" b="-8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itle 1">
            <a:extLst>
              <a:ext uri="{FF2B5EF4-FFF2-40B4-BE49-F238E27FC236}">
                <a16:creationId xmlns:a16="http://schemas.microsoft.com/office/drawing/2014/main" id="{A83B6DE9-690C-4519-9AB8-AA11C1DDC520}"/>
              </a:ext>
            </a:extLst>
          </p:cNvPr>
          <p:cNvSpPr txBox="1">
            <a:spLocks/>
          </p:cNvSpPr>
          <p:nvPr/>
        </p:nvSpPr>
        <p:spPr>
          <a:xfrm>
            <a:off x="65809" y="308317"/>
            <a:ext cx="11909715" cy="9564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b="1" dirty="0">
                <a:solidFill>
                  <a:srgbClr val="FF0000"/>
                </a:solidFill>
                <a:latin typeface="+mn-lt"/>
              </a:rPr>
              <a:t>Subsequent Developments</a:t>
            </a:r>
            <a:endParaRPr lang="en-US" sz="4000" b="1" i="1" dirty="0">
              <a:solidFill>
                <a:srgbClr val="00B0F0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346A71C-C1B8-46F7-9C37-BA7AE07DAF76}"/>
                  </a:ext>
                </a:extLst>
              </p:cNvPr>
              <p:cNvSpPr txBox="1"/>
              <p:nvPr/>
            </p:nvSpPr>
            <p:spPr>
              <a:xfrm>
                <a:off x="1159628" y="2464114"/>
                <a:ext cx="7136037" cy="1037463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In 2017, </a:t>
                </a:r>
                <a:r>
                  <a:rPr lang="en-US" b="1" dirty="0"/>
                  <a:t>R.</a:t>
                </a:r>
                <a:r>
                  <a:rPr lang="en-US" dirty="0"/>
                  <a:t> </a:t>
                </a:r>
                <a:r>
                  <a:rPr lang="en-US" b="1" dirty="0"/>
                  <a:t>Chen, Oliveira and Santhanam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𝑁𝐸𝑋𝑃</m:t>
                    </m:r>
                  </m:oMath>
                </a14:m>
                <a:r>
                  <a:rPr lang="en-US" dirty="0"/>
                  <a:t> cannot be</a:t>
                </a:r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𝒑𝒐𝒍𝒚𝒍𝒐𝒈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/>
                  <a:t>approximated by polynomial-size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𝐴𝐶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dirty="0"/>
                  <a:t> circuits.</a:t>
                </a:r>
              </a:p>
              <a:p>
                <a:pPr algn="ctr"/>
                <a:r>
                  <a:rPr lang="en-US" dirty="0"/>
                  <a:t>(extend to </a:t>
                </a:r>
                <a:r>
                  <a:rPr lang="en-US" b="1" dirty="0"/>
                  <a:t>average-case</a:t>
                </a:r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346A71C-C1B8-46F7-9C37-BA7AE07DAF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9628" y="2464114"/>
                <a:ext cx="7136037" cy="1037463"/>
              </a:xfrm>
              <a:prstGeom prst="rect">
                <a:avLst/>
              </a:prstGeom>
              <a:blipFill>
                <a:blip r:embed="rId4"/>
                <a:stretch>
                  <a:fillRect t="-2924" b="-87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3772048-0DB0-4A1A-86FE-80E60C84E9AF}"/>
                  </a:ext>
                </a:extLst>
              </p:cNvPr>
              <p:cNvSpPr txBox="1"/>
              <p:nvPr/>
            </p:nvSpPr>
            <p:spPr>
              <a:xfrm>
                <a:off x="1159627" y="3811988"/>
                <a:ext cx="7136037" cy="1028487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/>
                  <a:t>In 2018, </a:t>
                </a:r>
                <a:r>
                  <a:rPr lang="en-US" sz="2000" b="1" dirty="0"/>
                  <a:t>Murray and R. Williams</a:t>
                </a:r>
                <a:r>
                  <a:rPr lang="en-US" sz="2000" dirty="0"/>
                  <a:t>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𝑁𝑄𝑃</m:t>
                    </m:r>
                  </m:oMath>
                </a14:m>
                <a:r>
                  <a:rPr lang="en-US" sz="2000" dirty="0"/>
                  <a:t> (non-deterministic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𝑝𝑜𝑙𝑦𝑙𝑜𝑔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sz="2000" dirty="0"/>
                  <a:t> time) does not have polynomial-size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𝐴𝐶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000" dirty="0"/>
                  <a:t> circuits.</a:t>
                </a:r>
              </a:p>
              <a:p>
                <a:pPr algn="ctr"/>
                <a:r>
                  <a:rPr lang="en-US" sz="2000" dirty="0"/>
                  <a:t>(make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𝑁𝐸𝑋𝑃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b="1" dirty="0"/>
                  <a:t>much smaller</a:t>
                </a:r>
                <a:r>
                  <a:rPr lang="en-US" sz="2000" dirty="0"/>
                  <a:t>)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3772048-0DB0-4A1A-86FE-80E60C84E9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9627" y="3811988"/>
                <a:ext cx="7136037" cy="1028487"/>
              </a:xfrm>
              <a:prstGeom prst="rect">
                <a:avLst/>
              </a:prstGeom>
              <a:blipFill>
                <a:blip r:embed="rId5"/>
                <a:stretch>
                  <a:fillRect t="-2941" b="-8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789DD50-E0A4-4116-8FC9-0A7E63E6C858}"/>
                  </a:ext>
                </a:extLst>
              </p:cNvPr>
              <p:cNvSpPr txBox="1"/>
              <p:nvPr/>
            </p:nvSpPr>
            <p:spPr>
              <a:xfrm>
                <a:off x="986915" y="5223799"/>
                <a:ext cx="7481467" cy="1463093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/>
                  <a:t>In 2019, </a:t>
                </a:r>
                <a:r>
                  <a:rPr lang="en-US" sz="2000" b="1" dirty="0"/>
                  <a:t>C.</a:t>
                </a:r>
                <a:r>
                  <a:rPr lang="en-US" sz="2000" dirty="0"/>
                  <a:t>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𝑁𝑄𝑃</m:t>
                    </m:r>
                  </m:oMath>
                </a14:m>
                <a:r>
                  <a:rPr lang="en-US" sz="2000" dirty="0"/>
                  <a:t> (non-deterministic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𝑝𝑜𝑙𝑦𝑙𝑜𝑔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sz="2000" dirty="0"/>
                  <a:t> time) cannot be</a:t>
                </a:r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𝒑𝒐𝒍𝒚𝒍𝒐𝒈</m:t>
                    </m:r>
                    <m:r>
                      <a:rPr lang="en-US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b="1" dirty="0">
                    <a:solidFill>
                      <a:srgbClr val="FF0000"/>
                    </a:solidFill>
                  </a:rPr>
                  <a:t> </a:t>
                </a:r>
                <a:r>
                  <a:rPr lang="en-US" sz="2000" dirty="0"/>
                  <a:t>approximated by polynomial-size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𝐴𝐶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000" dirty="0"/>
                  <a:t> circuits. The same for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𝑁𝑄𝑃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𝑐𝑜𝑁𝑄𝑃</m:t>
                    </m:r>
                  </m:oMath>
                </a14:m>
                <a:endParaRPr lang="en-US" sz="2000" dirty="0"/>
              </a:p>
              <a:p>
                <a:pPr algn="ctr"/>
                <a:r>
                  <a:rPr lang="en-US" sz="2000" dirty="0"/>
                  <a:t>(improving </a:t>
                </a:r>
                <a:r>
                  <a:rPr lang="en-US" sz="2000" b="1" dirty="0"/>
                  <a:t>all the above</a:t>
                </a:r>
                <a:r>
                  <a:rPr lang="en-US" sz="2000" dirty="0"/>
                  <a:t>)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789DD50-E0A4-4116-8FC9-0A7E63E6C8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6915" y="5223799"/>
                <a:ext cx="7481467" cy="1463093"/>
              </a:xfrm>
              <a:prstGeom prst="rect">
                <a:avLst/>
              </a:prstGeom>
              <a:blipFill>
                <a:blip r:embed="rId6"/>
                <a:stretch>
                  <a:fillRect t="-1660" b="-6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8C1C8DFA-0F93-41D8-A8FE-131968B1169B}"/>
                  </a:ext>
                </a:extLst>
              </p:cNvPr>
              <p:cNvSpPr/>
              <p:nvPr/>
            </p:nvSpPr>
            <p:spPr>
              <a:xfrm>
                <a:off x="0" y="0"/>
                <a:ext cx="4563685" cy="369332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r>
                  <a:rPr lang="en-US" dirty="0"/>
                  <a:t>The Circuit Lower Bounds Program 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𝑁𝑃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8C1C8DFA-0F93-41D8-A8FE-131968B116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4563685" cy="369332"/>
              </a:xfrm>
              <a:prstGeom prst="rect">
                <a:avLst/>
              </a:prstGeom>
              <a:blipFill>
                <a:blip r:embed="rId7"/>
                <a:stretch>
                  <a:fillRect l="-1067" t="-8065" b="-22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5462498A-96EE-4218-8A1B-E86D420145F9}"/>
              </a:ext>
            </a:extLst>
          </p:cNvPr>
          <p:cNvSpPr/>
          <p:nvPr/>
        </p:nvSpPr>
        <p:spPr>
          <a:xfrm>
            <a:off x="1330737" y="3207646"/>
            <a:ext cx="4101483" cy="2237173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Can this be improved?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peech Bubble: Oval 2">
                <a:extLst>
                  <a:ext uri="{FF2B5EF4-FFF2-40B4-BE49-F238E27FC236}">
                    <a16:creationId xmlns:a16="http://schemas.microsoft.com/office/drawing/2014/main" id="{F4A1E573-28C2-4FC4-9DA7-0BDB5315CA38}"/>
                  </a:ext>
                </a:extLst>
              </p:cNvPr>
              <p:cNvSpPr/>
              <p:nvPr/>
            </p:nvSpPr>
            <p:spPr>
              <a:xfrm>
                <a:off x="8727141" y="3324424"/>
                <a:ext cx="3410327" cy="2003613"/>
              </a:xfrm>
              <a:prstGeom prst="wedgeEllipseCallout">
                <a:avLst>
                  <a:gd name="adj1" fmla="val -54235"/>
                  <a:gd name="adj2" fmla="val 77143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/>
                  <a:t>Technicality</a:t>
                </a:r>
                <a:endParaRPr lang="en-US" b="1" dirty="0"/>
              </a:p>
              <a:p>
                <a:pPr algn="ctr"/>
                <a:r>
                  <a:rPr lang="en-US" dirty="0"/>
                  <a:t>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𝑁𝐸𝑋𝑃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𝑐𝑜𝑁𝐸𝑋𝑃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𝑁𝑄𝑃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𝑐𝑜𝑁𝑄𝑃</m:t>
                    </m:r>
                  </m:oMath>
                </a14:m>
                <a:r>
                  <a:rPr lang="en-US" dirty="0"/>
                  <a:t> lower bounds requires </a:t>
                </a:r>
                <a:r>
                  <a:rPr lang="en-US" i="1" dirty="0"/>
                  <a:t>one</a:t>
                </a:r>
                <a:r>
                  <a:rPr lang="en-US" dirty="0"/>
                  <a:t> bit of advice</a:t>
                </a:r>
              </a:p>
            </p:txBody>
          </p:sp>
        </mc:Choice>
        <mc:Fallback xmlns="">
          <p:sp>
            <p:nvSpPr>
              <p:cNvPr id="3" name="Speech Bubble: Oval 2">
                <a:extLst>
                  <a:ext uri="{FF2B5EF4-FFF2-40B4-BE49-F238E27FC236}">
                    <a16:creationId xmlns:a16="http://schemas.microsoft.com/office/drawing/2014/main" id="{F4A1E573-28C2-4FC4-9DA7-0BDB5315CA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27141" y="3324424"/>
                <a:ext cx="3410327" cy="2003613"/>
              </a:xfrm>
              <a:prstGeom prst="wedgeEllipseCallout">
                <a:avLst>
                  <a:gd name="adj1" fmla="val -54235"/>
                  <a:gd name="adj2" fmla="val 77143"/>
                </a:avLst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85521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1" grpId="0" animBg="1"/>
      <p:bldP spid="7" grpId="0" animBg="1"/>
      <p:bldP spid="2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759B27-FD34-4EFF-A7F8-05BAD0DD4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234" y="63903"/>
            <a:ext cx="11539267" cy="110795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+mn-lt"/>
              </a:rPr>
              <a:t>(Oversimplified) History and Motivation</a:t>
            </a:r>
            <a:endParaRPr lang="en-US" sz="6000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DAEFD35-44C3-475D-80B3-BAD3CB33C0F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6842" y="1313561"/>
                <a:ext cx="11632704" cy="2320774"/>
              </a:xfr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>
                <a:normAutofit fontScale="92500" lnSpcReduction="10000"/>
              </a:bodyPr>
              <a:lstStyle/>
              <a:p>
                <a:pPr marL="0" indent="0" algn="ctr">
                  <a:buNone/>
                </a:pPr>
                <a:r>
                  <a:rPr lang="en-US" sz="3900" b="1" dirty="0">
                    <a:solidFill>
                      <a:schemeClr val="bg2"/>
                    </a:solidFill>
                  </a:rPr>
                  <a:t>The Circuit Lower Bounds Program for </a:t>
                </a:r>
                <a14:m>
                  <m:oMath xmlns:m="http://schemas.openxmlformats.org/officeDocument/2006/math">
                    <m:r>
                      <a:rPr lang="en-US" sz="3900" b="1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𝑵𝑷</m:t>
                    </m:r>
                    <m:r>
                      <a:rPr lang="en-US" sz="3900" b="1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sz="3900" b="1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𝑷</m:t>
                    </m:r>
                  </m:oMath>
                </a14:m>
                <a:endParaRPr lang="en-US" sz="3500" b="1" dirty="0">
                  <a:solidFill>
                    <a:schemeClr val="bg2"/>
                  </a:solidFill>
                </a:endParaRPr>
              </a:p>
              <a:p>
                <a:pPr lvl="1"/>
                <a:r>
                  <a:rPr lang="en-US" sz="3200" dirty="0">
                    <a:solidFill>
                      <a:schemeClr val="bg2"/>
                    </a:solidFill>
                  </a:rPr>
                  <a:t>Since 1980s, people wanted to prove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𝑁𝑃</m:t>
                    </m:r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3200" dirty="0">
                    <a:solidFill>
                      <a:schemeClr val="bg2"/>
                    </a:solidFill>
                  </a:rPr>
                  <a:t> via proving lower bounds for </a:t>
                </a:r>
                <a:r>
                  <a:rPr lang="en-US" sz="3200" i="1" dirty="0">
                    <a:solidFill>
                      <a:schemeClr val="bg2"/>
                    </a:solidFill>
                  </a:rPr>
                  <a:t>stronger</a:t>
                </a:r>
                <a:r>
                  <a:rPr lang="en-US" sz="3200" dirty="0">
                    <a:solidFill>
                      <a:schemeClr val="bg2"/>
                    </a:solidFill>
                  </a:rPr>
                  <a:t> and </a:t>
                </a:r>
                <a:r>
                  <a:rPr lang="en-US" sz="3200" i="1" dirty="0">
                    <a:solidFill>
                      <a:schemeClr val="bg2"/>
                    </a:solidFill>
                  </a:rPr>
                  <a:t>stronger</a:t>
                </a:r>
                <a:r>
                  <a:rPr lang="en-US" sz="3200" dirty="0">
                    <a:solidFill>
                      <a:schemeClr val="bg2"/>
                    </a:solidFill>
                  </a:rPr>
                  <a:t> circuit </a:t>
                </a:r>
                <a:r>
                  <a:rPr lang="en-US" altLang="zh-CN" sz="3200" dirty="0">
                    <a:solidFill>
                      <a:schemeClr val="bg2"/>
                    </a:solidFill>
                  </a:rPr>
                  <a:t>classes</a:t>
                </a:r>
                <a:endParaRPr lang="en-US" sz="3200" dirty="0">
                  <a:solidFill>
                    <a:schemeClr val="bg2"/>
                  </a:solidFill>
                </a:endParaRPr>
              </a:p>
              <a:p>
                <a:pPr lvl="1"/>
                <a:r>
                  <a:rPr lang="en-US" sz="3200" b="1" dirty="0">
                    <a:solidFill>
                      <a:schemeClr val="bg2"/>
                    </a:solidFill>
                  </a:rPr>
                  <a:t>Frontier </a:t>
                </a:r>
                <a:r>
                  <a:rPr lang="en-US" altLang="zh-CN" sz="3200" b="1" dirty="0">
                    <a:solidFill>
                      <a:schemeClr val="bg2"/>
                    </a:solidFill>
                  </a:rPr>
                  <a:t>I</a:t>
                </a:r>
                <a:r>
                  <a:rPr lang="en-US" sz="3200" dirty="0">
                    <a:solidFill>
                      <a:schemeClr val="bg2"/>
                    </a:solidFill>
                  </a:rPr>
                  <a:t>: </a:t>
                </a:r>
                <a:r>
                  <a:rPr lang="en-US" altLang="zh-CN" sz="3200" dirty="0">
                    <a:solidFill>
                      <a:schemeClr val="bg2"/>
                    </a:solidFill>
                  </a:rPr>
                  <a:t>Stronger average-case</a:t>
                </a:r>
                <a:r>
                  <a:rPr lang="en-US" sz="3200" dirty="0">
                    <a:solidFill>
                      <a:schemeClr val="bg2"/>
                    </a:solidFill>
                  </a:rPr>
                  <a:t> circuit lower bounds for </a:t>
                </a:r>
                <a14:m>
                  <m:oMath xmlns:m="http://schemas.openxmlformats.org/officeDocument/2006/math">
                    <m:r>
                      <a:rPr lang="en-US" sz="3200" b="1" i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𝐀𝐂</m:t>
                    </m:r>
                    <m:sSup>
                      <m:sSupPr>
                        <m:ctrlPr>
                          <a:rPr lang="en-US" sz="3200" b="1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𝐂</m:t>
                        </m:r>
                      </m:e>
                      <m:sup>
                        <m:r>
                          <a:rPr lang="en-US" sz="3200" b="1" i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1100" dirty="0">
                    <a:solidFill>
                      <a:schemeClr val="bg2"/>
                    </a:solidFill>
                  </a:rPr>
                  <a:t> </a:t>
                </a:r>
              </a:p>
              <a:p>
                <a:pPr lvl="1"/>
                <a:r>
                  <a:rPr lang="en-US" sz="3200" b="1" dirty="0">
                    <a:solidFill>
                      <a:schemeClr val="bg2"/>
                    </a:solidFill>
                  </a:rPr>
                  <a:t>Frontier </a:t>
                </a:r>
                <a:r>
                  <a:rPr lang="en-US" altLang="zh-CN" sz="3200" b="1" dirty="0">
                    <a:solidFill>
                      <a:schemeClr val="bg2"/>
                    </a:solidFill>
                  </a:rPr>
                  <a:t>II</a:t>
                </a:r>
                <a:r>
                  <a:rPr lang="en-US" sz="3200" dirty="0">
                    <a:solidFill>
                      <a:schemeClr val="bg2"/>
                    </a:solidFill>
                  </a:rPr>
                  <a:t>: Super-polynomial lower bounds for </a:t>
                </a:r>
                <a14:m>
                  <m:oMath xmlns:m="http://schemas.openxmlformats.org/officeDocument/2006/math">
                    <m:r>
                      <a:rPr lang="en-US" sz="3200" b="1" i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𝐓𝐇𝐑</m:t>
                    </m:r>
                    <m:r>
                      <a:rPr lang="en-US" sz="3200" b="1" i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∘</m:t>
                    </m:r>
                    <m:r>
                      <a:rPr lang="en-US" sz="3200" b="1" i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𝐓𝐇𝐑</m:t>
                    </m:r>
                  </m:oMath>
                </a14:m>
                <a:endParaRPr lang="en-US" sz="3200" b="1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DAEFD35-44C3-475D-80B3-BAD3CB33C0F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6842" y="1313561"/>
                <a:ext cx="11632704" cy="2320774"/>
              </a:xfrm>
              <a:blipFill>
                <a:blip r:embed="rId3"/>
                <a:stretch>
                  <a:fillRect t="-8115" b="-28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628260D8-1D35-43E0-9E57-A5FE3A6A0500}"/>
                  </a:ext>
                </a:extLst>
              </p:cNvPr>
              <p:cNvSpPr/>
              <p:nvPr/>
            </p:nvSpPr>
            <p:spPr>
              <a:xfrm>
                <a:off x="71578" y="3918774"/>
                <a:ext cx="12048843" cy="2627835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en-US" sz="3600" b="1" dirty="0"/>
                  <a:t>The Pseudorandom Generator (PRG) Program for </a:t>
                </a:r>
                <a14:m>
                  <m:oMath xmlns:m="http://schemas.openxmlformats.org/officeDocument/2006/math">
                    <m:r>
                      <a:rPr lang="en-US" sz="3600" b="1" i="1"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US" sz="36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b="1" i="1">
                        <a:latin typeface="Cambria Math" panose="02040503050406030204" pitchFamily="18" charset="0"/>
                      </a:rPr>
                      <m:t>𝑩𝑷𝑷</m:t>
                    </m:r>
                  </m:oMath>
                </a14:m>
                <a:endParaRPr lang="en-US" sz="3600" b="1" dirty="0"/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sz="3200" dirty="0"/>
                  <a:t>Since 1980s, people wanted to prove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𝐵𝑃𝑃</m:t>
                    </m:r>
                  </m:oMath>
                </a14:m>
                <a:r>
                  <a:rPr lang="en-US" sz="3200" dirty="0"/>
                  <a:t> via constructing PRGs for </a:t>
                </a:r>
                <a:r>
                  <a:rPr lang="en-US" sz="3200" i="1" dirty="0"/>
                  <a:t>stronger</a:t>
                </a:r>
                <a:r>
                  <a:rPr lang="en-US" sz="3200" dirty="0"/>
                  <a:t> and </a:t>
                </a:r>
                <a:r>
                  <a:rPr lang="en-US" sz="3200" i="1" dirty="0"/>
                  <a:t>stronger </a:t>
                </a:r>
                <a:r>
                  <a:rPr lang="en-US" sz="3200" dirty="0"/>
                  <a:t>circuit classes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sz="3200" b="1" dirty="0"/>
                  <a:t>Frontier I:</a:t>
                </a:r>
                <a:r>
                  <a:rPr lang="en-US" sz="3200" dirty="0"/>
                  <a:t> No Strong Average-case lower bounds for </a:t>
                </a:r>
                <a14:m>
                  <m:oMath xmlns:m="http://schemas.openxmlformats.org/officeDocument/2006/math">
                    <m:r>
                      <a:rPr lang="en-US" sz="32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𝐀</m:t>
                    </m:r>
                    <m:sSup>
                      <m:sSup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𝐂</m:t>
                        </m:r>
                      </m:e>
                      <m:sup>
                        <m:r>
                          <a:rPr lang="en-US" sz="3200" b="1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en-US" sz="3200" b="1" i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[⊕]</m:t>
                    </m:r>
                  </m:oMath>
                </a14:m>
                <a:endParaRPr lang="en-US" sz="3200" b="1" dirty="0"/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sz="3200" b="1" dirty="0"/>
                  <a:t>Frontier II: </a:t>
                </a:r>
                <a:r>
                  <a:rPr lang="en-US" sz="3200" dirty="0"/>
                  <a:t>Is </a:t>
                </a:r>
                <a:r>
                  <a:rPr lang="en-US" sz="3200" b="1" dirty="0"/>
                  <a:t>Black-box </a:t>
                </a:r>
                <a:r>
                  <a:rPr lang="en-US" sz="3200" b="1" dirty="0" err="1"/>
                  <a:t>derand</a:t>
                </a:r>
                <a:r>
                  <a:rPr lang="en-US" sz="3200" b="1" dirty="0"/>
                  <a:t>. </a:t>
                </a:r>
                <a:r>
                  <a:rPr lang="en-US" sz="3200" dirty="0"/>
                  <a:t>equivalent to </a:t>
                </a:r>
                <a:r>
                  <a:rPr lang="en-US" sz="3200" b="1" dirty="0"/>
                  <a:t>White-box </a:t>
                </a:r>
                <a:r>
                  <a:rPr lang="en-US" sz="3200" b="1" dirty="0" err="1"/>
                  <a:t>derand</a:t>
                </a:r>
                <a:r>
                  <a:rPr lang="en-US" sz="3200" dirty="0"/>
                  <a:t>.?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628260D8-1D35-43E0-9E57-A5FE3A6A05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78" y="3918774"/>
                <a:ext cx="12048843" cy="2627835"/>
              </a:xfrm>
              <a:prstGeom prst="rect">
                <a:avLst/>
              </a:prstGeom>
              <a:blipFill>
                <a:blip r:embed="rId4"/>
                <a:stretch>
                  <a:fillRect t="-3704" r="-1214" b="-6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87264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4986F-B9BF-4223-950C-75DCE1222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69948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+mn-lt"/>
              </a:rPr>
              <a:t>(Oversimplified) History</a:t>
            </a:r>
            <a:endParaRPr lang="en-US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AC343F4-3D81-4D35-8D0B-8FD92BEE2996}"/>
                  </a:ext>
                </a:extLst>
              </p:cNvPr>
              <p:cNvSpPr txBox="1"/>
              <p:nvPr/>
            </p:nvSpPr>
            <p:spPr>
              <a:xfrm>
                <a:off x="324222" y="3931905"/>
                <a:ext cx="5629053" cy="1384995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/>
                  <a:t>People wanted to show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𝑩𝑷𝑷</m:t>
                    </m:r>
                  </m:oMath>
                </a14:m>
                <a:r>
                  <a:rPr lang="en-US" sz="2800" b="1" dirty="0"/>
                  <a:t> </a:t>
                </a:r>
                <a:r>
                  <a:rPr lang="en-US" sz="2800" dirty="0"/>
                  <a:t>by building PRGs for </a:t>
                </a:r>
              </a:p>
              <a:p>
                <a:r>
                  <a:rPr lang="en-US" sz="2800" dirty="0"/>
                  <a:t>stronger and stronger circuits classes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AC343F4-3D81-4D35-8D0B-8FD92BEE29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222" y="3931905"/>
                <a:ext cx="5629053" cy="1384995"/>
              </a:xfrm>
              <a:prstGeom prst="rect">
                <a:avLst/>
              </a:prstGeom>
              <a:blipFill>
                <a:blip r:embed="rId3"/>
                <a:stretch>
                  <a:fillRect l="-2162" t="-4386" r="-2595" b="-11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8CCED16-B44A-4C29-9B4B-BDC8AABA1D37}"/>
                  </a:ext>
                </a:extLst>
              </p:cNvPr>
              <p:cNvSpPr txBox="1"/>
              <p:nvPr/>
            </p:nvSpPr>
            <p:spPr>
              <a:xfrm>
                <a:off x="1900067" y="5685966"/>
                <a:ext cx="8072269" cy="990977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/>
                  <a:t>But currently we don’t even have PRGs for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𝑨</m:t>
                    </m:r>
                    <m:sSup>
                      <m:sSup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⊕</m:t>
                        </m:r>
                      </m:e>
                    </m:d>
                  </m:oMath>
                </a14:m>
                <a:r>
                  <a:rPr lang="en-US" sz="2800" b="1" dirty="0"/>
                  <a:t> </a:t>
                </a:r>
                <a:r>
                  <a:rPr lang="en-US" sz="2800" dirty="0"/>
                  <a:t>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𝒐</m:t>
                        </m:r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sz="2800" dirty="0"/>
                  <a:t> seed length!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8CCED16-B44A-4C29-9B4B-BDC8AABA1D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0067" y="5685966"/>
                <a:ext cx="8072269" cy="990977"/>
              </a:xfrm>
              <a:prstGeom prst="rect">
                <a:avLst/>
              </a:prstGeom>
              <a:blipFill>
                <a:blip r:embed="rId4"/>
                <a:stretch>
                  <a:fillRect t="-4908" b="-159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D428F4CF-A328-40C8-89C5-8BA012FFE0CC}"/>
                  </a:ext>
                </a:extLst>
              </p:cNvPr>
              <p:cNvSpPr/>
              <p:nvPr/>
            </p:nvSpPr>
            <p:spPr>
              <a:xfrm>
                <a:off x="6238726" y="3716462"/>
                <a:ext cx="5730361" cy="1815882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en-US" sz="2800" dirty="0"/>
                  <a:t>For this, we need to have a PRG for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US" sz="2800" b="1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800" b="1" i="1">
                        <a:latin typeface="Cambria Math" panose="02040503050406030204" pitchFamily="18" charset="0"/>
                      </a:rPr>
                      <m:t>𝒑𝒐𝒍𝒚</m:t>
                    </m:r>
                  </m:oMath>
                </a14:m>
                <a:r>
                  <a:rPr lang="en-US" sz="2800" b="1" dirty="0"/>
                  <a:t> </a:t>
                </a:r>
              </a:p>
              <a:p>
                <a:pPr algn="ctr"/>
                <a:r>
                  <a:rPr lang="en-US" sz="2800" dirty="0"/>
                  <a:t>(poly-size, unrestricted circuits) </a:t>
                </a:r>
              </a:p>
              <a:p>
                <a:pPr algn="ctr"/>
                <a:r>
                  <a:rPr lang="en-US" sz="2800" dirty="0"/>
                  <a:t>with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𝑶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𝒍𝒐𝒈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b="1" dirty="0"/>
                  <a:t>-</a:t>
                </a:r>
                <a:r>
                  <a:rPr lang="en-US" sz="2800" dirty="0"/>
                  <a:t>seed length</a:t>
                </a: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D428F4CF-A328-40C8-89C5-8BA012FFE0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8726" y="3716462"/>
                <a:ext cx="5730361" cy="1815882"/>
              </a:xfrm>
              <a:prstGeom prst="rect">
                <a:avLst/>
              </a:prstGeom>
              <a:blipFill>
                <a:blip r:embed="rId5"/>
                <a:stretch>
                  <a:fillRect t="-3344" b="-83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87542D3E-2AF4-4FB3-8CC6-0C96C74F930A}"/>
                  </a:ext>
                </a:extLst>
              </p:cNvPr>
              <p:cNvSpPr/>
              <p:nvPr/>
            </p:nvSpPr>
            <p:spPr>
              <a:xfrm>
                <a:off x="0" y="0"/>
                <a:ext cx="5206618" cy="369332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r>
                  <a:rPr lang="en-US" dirty="0"/>
                  <a:t>The Pseudorandom Generator Program 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𝐵𝑃𝑃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87542D3E-2AF4-4FB3-8CC6-0C96C74F93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5206618" cy="369332"/>
              </a:xfrm>
              <a:prstGeom prst="rect">
                <a:avLst/>
              </a:prstGeom>
              <a:blipFill>
                <a:blip r:embed="rId6"/>
                <a:stretch>
                  <a:fillRect l="-936" t="-8065" b="-22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59F79100-48CD-400B-BFA2-C1C45BCE6FCF}"/>
              </a:ext>
            </a:extLst>
          </p:cNvPr>
          <p:cNvSpPr/>
          <p:nvPr/>
        </p:nvSpPr>
        <p:spPr>
          <a:xfrm>
            <a:off x="2410691" y="1460314"/>
            <a:ext cx="800100" cy="95346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/>
              <a:t>PRG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BB5FCFC-274E-4953-BECF-295D993B80D1}"/>
                  </a:ext>
                </a:extLst>
              </p:cNvPr>
              <p:cNvSpPr txBox="1"/>
              <p:nvPr/>
            </p:nvSpPr>
            <p:spPr>
              <a:xfrm>
                <a:off x="935236" y="1706214"/>
                <a:ext cx="857799" cy="461665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400" dirty="0"/>
                  <a:t> bits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BB5FCFC-274E-4953-BECF-295D993B80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236" y="1706214"/>
                <a:ext cx="857799" cy="461665"/>
              </a:xfrm>
              <a:prstGeom prst="rect">
                <a:avLst/>
              </a:prstGeom>
              <a:blipFill>
                <a:blip r:embed="rId7"/>
                <a:stretch>
                  <a:fillRect t="-8974" r="-9790" b="-26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7BE6BC1-01DF-4CB3-8664-A6307EB89DD5}"/>
                  </a:ext>
                </a:extLst>
              </p:cNvPr>
              <p:cNvSpPr txBox="1"/>
              <p:nvPr/>
            </p:nvSpPr>
            <p:spPr>
              <a:xfrm>
                <a:off x="3908035" y="1706213"/>
                <a:ext cx="890436" cy="461665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/>
                  <a:t> bits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7BE6BC1-01DF-4CB3-8664-A6307EB89D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8035" y="1706213"/>
                <a:ext cx="890436" cy="461665"/>
              </a:xfrm>
              <a:prstGeom prst="rect">
                <a:avLst/>
              </a:prstGeom>
              <a:blipFill>
                <a:blip r:embed="rId8"/>
                <a:stretch>
                  <a:fillRect t="-8974" r="-9459" b="-26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Arrow: Right 6">
            <a:extLst>
              <a:ext uri="{FF2B5EF4-FFF2-40B4-BE49-F238E27FC236}">
                <a16:creationId xmlns:a16="http://schemas.microsoft.com/office/drawing/2014/main" id="{A96077FC-37B0-4D1C-AD0D-6B4FC224BAC0}"/>
              </a:ext>
            </a:extLst>
          </p:cNvPr>
          <p:cNvSpPr/>
          <p:nvPr/>
        </p:nvSpPr>
        <p:spPr>
          <a:xfrm>
            <a:off x="1900067" y="1844386"/>
            <a:ext cx="453474" cy="2441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4D0AC809-ECF2-4232-8A7C-6069AE8117E0}"/>
              </a:ext>
            </a:extLst>
          </p:cNvPr>
          <p:cNvSpPr/>
          <p:nvPr/>
        </p:nvSpPr>
        <p:spPr>
          <a:xfrm>
            <a:off x="3332676" y="1814951"/>
            <a:ext cx="453474" cy="2441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3AB33F0-2BB9-46CB-A38B-9F3640307590}"/>
                  </a:ext>
                </a:extLst>
              </p:cNvPr>
              <p:cNvSpPr txBox="1"/>
              <p:nvPr/>
            </p:nvSpPr>
            <p:spPr>
              <a:xfrm>
                <a:off x="6148147" y="1235368"/>
                <a:ext cx="4720481" cy="954107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𝑷𝑹𝑮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𝒰</m:t>
                        </m:r>
                      </m:e>
                      <m:sub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𝒔</m:t>
                        </m:r>
                      </m:sub>
                    </m:sSub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b="1" dirty="0"/>
                  <a:t> fools randomized algorithm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𝔸</m:t>
                    </m:r>
                  </m:oMath>
                </a14:m>
                <a:r>
                  <a:rPr lang="en-US" sz="2800" b="1" dirty="0"/>
                  <a:t> on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sz="2800" b="1" dirty="0"/>
                  <a:t>-bit inputs.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3AB33F0-2BB9-46CB-A38B-9F36403075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8147" y="1235368"/>
                <a:ext cx="4720481" cy="954107"/>
              </a:xfrm>
              <a:prstGeom prst="rect">
                <a:avLst/>
              </a:prstGeom>
              <a:blipFill>
                <a:blip r:embed="rId9"/>
                <a:stretch>
                  <a:fillRect t="-5696" b="-170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3BB9925-15CA-499F-81E2-512011566F18}"/>
                  </a:ext>
                </a:extLst>
              </p:cNvPr>
              <p:cNvSpPr txBox="1"/>
              <p:nvPr/>
            </p:nvSpPr>
            <p:spPr>
              <a:xfrm>
                <a:off x="6148147" y="2854821"/>
                <a:ext cx="4720481" cy="523220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𝔸</m:t>
                    </m:r>
                  </m:oMath>
                </a14:m>
                <a:r>
                  <a:rPr lang="en-US" sz="2800" b="1" dirty="0"/>
                  <a:t>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𝒔</m:t>
                        </m:r>
                      </m:sup>
                    </m:sSup>
                  </m:oMath>
                </a14:m>
                <a:r>
                  <a:rPr lang="en-US" sz="2800" b="1" dirty="0"/>
                  <a:t> </a:t>
                </a:r>
                <a:r>
                  <a:rPr lang="en-US" altLang="zh-CN" sz="2800" b="1" dirty="0"/>
                  <a:t>deterministic</a:t>
                </a:r>
                <a:r>
                  <a:rPr lang="en-US" sz="2800" b="1" dirty="0"/>
                  <a:t> time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3BB9925-15CA-499F-81E2-512011566F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8147" y="2854821"/>
                <a:ext cx="4720481" cy="523220"/>
              </a:xfrm>
              <a:prstGeom prst="rect">
                <a:avLst/>
              </a:prstGeom>
              <a:blipFill>
                <a:blip r:embed="rId10"/>
                <a:stretch>
                  <a:fillRect t="-9091" b="-306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Arrow: Down 15">
            <a:extLst>
              <a:ext uri="{FF2B5EF4-FFF2-40B4-BE49-F238E27FC236}">
                <a16:creationId xmlns:a16="http://schemas.microsoft.com/office/drawing/2014/main" id="{039AB9EF-A3D8-47CA-B55C-8B761664DF39}"/>
              </a:ext>
            </a:extLst>
          </p:cNvPr>
          <p:cNvSpPr/>
          <p:nvPr/>
        </p:nvSpPr>
        <p:spPr>
          <a:xfrm>
            <a:off x="8354290" y="2231989"/>
            <a:ext cx="436419" cy="56882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744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  <p:bldP spid="3" grpId="0" animBg="1"/>
      <p:bldP spid="5" grpId="0" animBg="1"/>
      <p:bldP spid="13" grpId="0" animBg="1"/>
      <p:bldP spid="7" grpId="0" animBg="1"/>
      <p:bldP spid="14" grpId="0" animBg="1"/>
      <p:bldP spid="8" grpId="0" animBg="1"/>
      <p:bldP spid="15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0B4986F-B9BF-4223-950C-75DCE122246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365126"/>
                <a:ext cx="10515600" cy="869948"/>
              </a:xfrm>
            </p:spPr>
            <p:txBody>
              <a:bodyPr/>
              <a:lstStyle/>
              <a:p>
                <a:pPr algn="ctr"/>
                <a:r>
                  <a:rPr lang="en-US" altLang="zh-CN" b="1" dirty="0">
                    <a:solidFill>
                      <a:srgbClr val="FF0000"/>
                    </a:solidFill>
                    <a:latin typeface="+mn-lt"/>
                  </a:rPr>
                  <a:t>Pseudorandom Generators fooling </a:t>
                </a:r>
                <a14:m>
                  <m:oMath xmlns:m="http://schemas.openxmlformats.org/officeDocument/2006/math">
                    <m:r>
                      <a:rPr lang="en-US" altLang="zh-CN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sSup>
                      <m:sSupPr>
                        <m:ctrlPr>
                          <a:rPr lang="en-US" altLang="zh-CN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US" altLang="zh-CN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en-US" altLang="zh-CN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⊕</m:t>
                        </m:r>
                      </m:e>
                    </m:d>
                  </m:oMath>
                </a14:m>
                <a:r>
                  <a:rPr lang="en-US" altLang="zh-CN" b="1" dirty="0">
                    <a:solidFill>
                      <a:srgbClr val="FF0000"/>
                    </a:solidFill>
                    <a:latin typeface="+mn-lt"/>
                  </a:rPr>
                  <a:t>?</a:t>
                </a:r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0B4986F-B9BF-4223-950C-75DCE122246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365126"/>
                <a:ext cx="10515600" cy="869948"/>
              </a:xfrm>
              <a:blipFill>
                <a:blip r:embed="rId3"/>
                <a:stretch>
                  <a:fillRect l="-2087" t="-10490" r="-2029" b="-244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87542D3E-2AF4-4FB3-8CC6-0C96C74F930A}"/>
                  </a:ext>
                </a:extLst>
              </p:cNvPr>
              <p:cNvSpPr/>
              <p:nvPr/>
            </p:nvSpPr>
            <p:spPr>
              <a:xfrm>
                <a:off x="0" y="0"/>
                <a:ext cx="5206618" cy="369332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r>
                  <a:rPr lang="en-US" dirty="0"/>
                  <a:t>The Pseudorandom Generator Program 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𝐵𝑃𝑃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87542D3E-2AF4-4FB3-8CC6-0C96C74F93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5206618" cy="369332"/>
              </a:xfrm>
              <a:prstGeom prst="rect">
                <a:avLst/>
              </a:prstGeom>
              <a:blipFill>
                <a:blip r:embed="rId6"/>
                <a:stretch>
                  <a:fillRect l="-936" t="-8065" b="-22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496EF614-4AD1-48A7-911E-E87CBB89D275}"/>
                  </a:ext>
                </a:extLst>
              </p:cNvPr>
              <p:cNvSpPr/>
              <p:nvPr/>
            </p:nvSpPr>
            <p:spPr>
              <a:xfrm>
                <a:off x="2003191" y="1134136"/>
                <a:ext cx="8185612" cy="1524224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400" dirty="0"/>
                  <a:t>We have PRGs fooling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altLang="zh-CN" sz="2400" dirty="0"/>
                  <a:t> circuits with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𝑝𝑜𝑙𝑦𝑙𝑜𝑔</m:t>
                    </m:r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altLang="zh-CN" sz="2400" dirty="0"/>
                  <a:t> seed length </a:t>
                </a:r>
                <a:r>
                  <a:rPr lang="en-US" altLang="zh-CN" b="1" dirty="0">
                    <a:solidFill>
                      <a:srgbClr val="FF0000"/>
                    </a:solidFill>
                  </a:rPr>
                  <a:t>[Nisan’91; Servedio-Tan’19]</a:t>
                </a:r>
                <a:r>
                  <a:rPr lang="en-US" altLang="zh-CN" sz="2400" b="1" dirty="0"/>
                  <a:t>,</a:t>
                </a:r>
              </a:p>
              <a:p>
                <a:pPr algn="ctr"/>
                <a:r>
                  <a:rPr lang="en-US" altLang="zh-CN" sz="2400" dirty="0"/>
                  <a:t>but the best PRG fooling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⊕</m:t>
                        </m:r>
                      </m:e>
                    </m:d>
                  </m:oMath>
                </a14:m>
                <a:r>
                  <a:rPr lang="zh-CN" altLang="en-US" sz="2400" dirty="0"/>
                  <a:t> </a:t>
                </a:r>
                <a:r>
                  <a:rPr lang="en-US" altLang="zh-CN" sz="2400" dirty="0"/>
                  <a:t>needs seed length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&gt;0.99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b="1" dirty="0">
                    <a:solidFill>
                      <a:srgbClr val="FF0000"/>
                    </a:solidFill>
                  </a:rPr>
                  <a:t>[Fefferman-Shaltiel-Umans-Viola’13] </a:t>
                </a:r>
                <a:endParaRPr lang="zh-CN" alt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496EF614-4AD1-48A7-911E-E87CBB89D27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3191" y="1134136"/>
                <a:ext cx="8185612" cy="1524224"/>
              </a:xfrm>
              <a:prstGeom prst="rect">
                <a:avLst/>
              </a:prstGeom>
              <a:blipFill>
                <a:blip r:embed="rId7"/>
                <a:stretch>
                  <a:fillRect l="-596" t="-1195" r="-1415" b="-39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C83EECDD-F8AD-4291-84CA-148CBA008D2C}"/>
                  </a:ext>
                </a:extLst>
              </p:cNvPr>
              <p:cNvSpPr/>
              <p:nvPr/>
            </p:nvSpPr>
            <p:spPr>
              <a:xfrm>
                <a:off x="2894023" y="2956331"/>
                <a:ext cx="6403946" cy="1524225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3200" b="1" dirty="0"/>
                  <a:t>Reason</a:t>
                </a:r>
                <a:r>
                  <a:rPr lang="en-US" altLang="zh-CN" sz="3200" dirty="0"/>
                  <a:t>: don’t have strong enough </a:t>
                </a:r>
                <a:r>
                  <a:rPr lang="en-US" altLang="zh-CN" sz="3200" b="1" i="1" dirty="0"/>
                  <a:t>average-case</a:t>
                </a:r>
                <a:r>
                  <a:rPr lang="en-US" altLang="zh-CN" sz="3200" dirty="0"/>
                  <a:t> lower bounds against </a:t>
                </a:r>
                <a14:m>
                  <m:oMath xmlns:m="http://schemas.openxmlformats.org/officeDocument/2006/math">
                    <m:r>
                      <a:rPr lang="en-US" altLang="zh-CN" sz="3200" b="1" i="1" smtClean="0">
                        <a:latin typeface="Cambria Math" panose="02040503050406030204" pitchFamily="18" charset="0"/>
                      </a:rPr>
                      <m:t>𝑨</m:t>
                    </m:r>
                    <m:sSup>
                      <m:sSupPr>
                        <m:ctrlPr>
                          <a:rPr lang="en-US" altLang="zh-CN" sz="32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3200" b="1" i="1" smtClean="0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US" altLang="zh-CN" sz="32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en-US" altLang="zh-CN" sz="32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3200" b="1" i="1" smtClean="0">
                            <a:latin typeface="Cambria Math" panose="02040503050406030204" pitchFamily="18" charset="0"/>
                          </a:rPr>
                          <m:t>⊕</m:t>
                        </m:r>
                      </m:e>
                    </m:d>
                  </m:oMath>
                </a14:m>
                <a:r>
                  <a:rPr lang="en-US" altLang="zh-CN" sz="3200" dirty="0"/>
                  <a:t>!</a:t>
                </a:r>
                <a:endParaRPr lang="zh-CN" altLang="en-US" sz="3200" dirty="0"/>
              </a:p>
            </p:txBody>
          </p:sp>
        </mc:Choice>
        <mc:Fallback xmlns="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C83EECDD-F8AD-4291-84CA-148CBA008D2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4023" y="2956331"/>
                <a:ext cx="6403946" cy="1524225"/>
              </a:xfrm>
              <a:prstGeom prst="rect">
                <a:avLst/>
              </a:prstGeom>
              <a:blipFill>
                <a:blip r:embed="rId8"/>
                <a:stretch>
                  <a:fillRect t="-6375" r="-951" b="-147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15">
                <a:extLst>
                  <a:ext uri="{FF2B5EF4-FFF2-40B4-BE49-F238E27FC236}">
                    <a16:creationId xmlns:a16="http://schemas.microsoft.com/office/drawing/2014/main" id="{864B2155-AF06-4C0B-8C25-83A597759818}"/>
                  </a:ext>
                </a:extLst>
              </p:cNvPr>
              <p:cNvSpPr/>
              <p:nvPr/>
            </p:nvSpPr>
            <p:spPr>
              <a:xfrm>
                <a:off x="989420" y="4778528"/>
                <a:ext cx="10213157" cy="1688795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3200" b="1" dirty="0"/>
                  <a:t>Nisan-Wigderson’94: </a:t>
                </a:r>
                <a:r>
                  <a:rPr lang="en-US" altLang="zh-CN" sz="3200" dirty="0"/>
                  <a:t>given a function that cannot be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CN" sz="32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3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sz="3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altLang="zh-CN" sz="3200" b="0" i="1" smtClean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3200" b="0" i="1" smtClean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𝜖</m:t>
                            </m:r>
                          </m:num>
                          <m:den>
                            <m:r>
                              <a:rPr lang="en-US" altLang="zh-CN" sz="3200" b="0" i="1" smtClean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3200" dirty="0"/>
                  <a:t>-approximated by </a:t>
                </a:r>
                <a14:m>
                  <m:oMath xmlns:m="http://schemas.openxmlformats.org/officeDocument/2006/math">
                    <m:r>
                      <a:rPr lang="en-US" altLang="zh-CN" sz="3200" b="0" i="1" smtClean="0"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  <m:t>⊕</m:t>
                        </m:r>
                      </m:e>
                    </m:d>
                  </m:oMath>
                </a14:m>
                <a:r>
                  <a:rPr lang="en-US" altLang="zh-CN" sz="3200" dirty="0"/>
                  <a:t>, we can construct a PRG with </a:t>
                </a:r>
                <a14:m>
                  <m:oMath xmlns:m="http://schemas.openxmlformats.org/officeDocument/2006/math">
                    <m:r>
                      <a:rPr lang="en-US" altLang="zh-CN" sz="32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altLang="zh-CN" sz="3200" dirty="0"/>
                  <a:t> output bits that </a:t>
                </a:r>
                <a14:m>
                  <m:oMath xmlns:m="http://schemas.openxmlformats.org/officeDocument/2006/math">
                    <m:r>
                      <a:rPr lang="en-US" altLang="zh-CN" sz="3200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altLang="zh-CN" sz="3200" dirty="0"/>
                  <a:t>-fools </a:t>
                </a:r>
                <a14:m>
                  <m:oMath xmlns:m="http://schemas.openxmlformats.org/officeDocument/2006/math">
                    <m:r>
                      <a:rPr lang="en-US" altLang="zh-CN" sz="3200" b="0" i="1" smtClean="0"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  <m:t>⊕</m:t>
                        </m:r>
                      </m:e>
                    </m:d>
                  </m:oMath>
                </a14:m>
                <a:endParaRPr lang="zh-CN" alt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矩形 15">
                <a:extLst>
                  <a:ext uri="{FF2B5EF4-FFF2-40B4-BE49-F238E27FC236}">
                    <a16:creationId xmlns:a16="http://schemas.microsoft.com/office/drawing/2014/main" id="{864B2155-AF06-4C0B-8C25-83A5977598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420" y="4778528"/>
                <a:ext cx="10213157" cy="1688795"/>
              </a:xfrm>
              <a:prstGeom prst="rect">
                <a:avLst/>
              </a:prstGeom>
              <a:blipFill>
                <a:blip r:embed="rId9"/>
                <a:stretch>
                  <a:fillRect t="-7914" r="-1252" b="-151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 16">
                <a:extLst>
                  <a:ext uri="{FF2B5EF4-FFF2-40B4-BE49-F238E27FC236}">
                    <a16:creationId xmlns:a16="http://schemas.microsoft.com/office/drawing/2014/main" id="{FE378511-97E5-43E7-8D1C-76D948DB5575}"/>
                  </a:ext>
                </a:extLst>
              </p:cNvPr>
              <p:cNvSpPr/>
              <p:nvPr/>
            </p:nvSpPr>
            <p:spPr>
              <a:xfrm>
                <a:off x="989417" y="4778527"/>
                <a:ext cx="10213157" cy="1688795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3200" b="1" dirty="0"/>
                  <a:t>Nisan-Wigderson’94: </a:t>
                </a:r>
                <a:r>
                  <a:rPr lang="en-US" altLang="zh-CN" sz="3200" dirty="0"/>
                  <a:t>we need a hard function that cannot be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CN" sz="32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3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sz="3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</m:d>
                  </m:oMath>
                </a14:m>
                <a:r>
                  <a:rPr lang="en-US" altLang="zh-CN" sz="3200" dirty="0"/>
                  <a:t>-approximated by </a:t>
                </a:r>
                <a14:m>
                  <m:oMath xmlns:m="http://schemas.openxmlformats.org/officeDocument/2006/math">
                    <m:r>
                      <a:rPr lang="en-US" altLang="zh-CN" sz="3200" b="0" i="1" smtClean="0"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  <m:t>⊕</m:t>
                        </m:r>
                      </m:e>
                    </m:d>
                  </m:oMath>
                </a14:m>
                <a:r>
                  <a:rPr lang="en-US" altLang="zh-CN" sz="3200" dirty="0"/>
                  <a:t>, at least for </a:t>
                </a:r>
                <a14:m>
                  <m:oMath xmlns:m="http://schemas.openxmlformats.org/officeDocument/2006/math">
                    <m:r>
                      <a:rPr lang="en-US" altLang="zh-CN" sz="3200" b="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altLang="zh-CN" sz="3200" b="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US" altLang="zh-CN" sz="3200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3200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3200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en-US" altLang="zh-CN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zh-CN" alt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" name="矩形 16">
                <a:extLst>
                  <a:ext uri="{FF2B5EF4-FFF2-40B4-BE49-F238E27FC236}">
                    <a16:creationId xmlns:a16="http://schemas.microsoft.com/office/drawing/2014/main" id="{FE378511-97E5-43E7-8D1C-76D948DB557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417" y="4778527"/>
                <a:ext cx="10213157" cy="1688795"/>
              </a:xfrm>
              <a:prstGeom prst="rect">
                <a:avLst/>
              </a:prstGeom>
              <a:blipFill>
                <a:blip r:embed="rId10"/>
                <a:stretch>
                  <a:fillRect r="-4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2539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16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0B4986F-B9BF-4223-950C-75DCE122246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190" y="307590"/>
                <a:ext cx="10515600" cy="869948"/>
              </a:xfrm>
            </p:spPr>
            <p:txBody>
              <a:bodyPr>
                <a:normAutofit/>
              </a:bodyPr>
              <a:lstStyle/>
              <a:p>
                <a:pPr algn="ctr"/>
                <a:r>
                  <a:rPr lang="en-US" b="1" dirty="0">
                    <a:solidFill>
                      <a:srgbClr val="FF0000"/>
                    </a:solidFill>
                    <a:latin typeface="+mn-lt"/>
                  </a:rPr>
                  <a:t>Pseudorandom Generators fooling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sSup>
                      <m:sSup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⊕</m:t>
                        </m:r>
                      </m:e>
                    </m:d>
                  </m:oMath>
                </a14:m>
                <a:r>
                  <a:rPr lang="en-US" b="1" i="0" dirty="0">
                    <a:solidFill>
                      <a:srgbClr val="FF0000"/>
                    </a:solidFill>
                    <a:latin typeface="+mn-lt"/>
                  </a:rPr>
                  <a:t>?</a:t>
                </a:r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0B4986F-B9BF-4223-950C-75DCE122246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190" y="307590"/>
                <a:ext cx="10515600" cy="869948"/>
              </a:xfrm>
              <a:blipFill>
                <a:blip r:embed="rId3"/>
                <a:stretch>
                  <a:fillRect l="-2029" t="-10490" r="-2087" b="-251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87542D3E-2AF4-4FB3-8CC6-0C96C74F930A}"/>
                  </a:ext>
                </a:extLst>
              </p:cNvPr>
              <p:cNvSpPr/>
              <p:nvPr/>
            </p:nvSpPr>
            <p:spPr>
              <a:xfrm>
                <a:off x="0" y="0"/>
                <a:ext cx="5206618" cy="369332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r>
                  <a:rPr lang="en-US" dirty="0"/>
                  <a:t>The Pseudorandom Generator Program 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𝐵𝑃𝑃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87542D3E-2AF4-4FB3-8CC6-0C96C74F93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5206618" cy="369332"/>
              </a:xfrm>
              <a:prstGeom prst="rect">
                <a:avLst/>
              </a:prstGeom>
              <a:blipFill>
                <a:blip r:embed="rId6"/>
                <a:stretch>
                  <a:fillRect l="-936" t="-8065" b="-22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F2A46BD8-F081-4438-9B66-598E57B42971}"/>
                  </a:ext>
                </a:extLst>
              </p:cNvPr>
              <p:cNvSpPr/>
              <p:nvPr/>
            </p:nvSpPr>
            <p:spPr>
              <a:xfrm>
                <a:off x="1534997" y="1049519"/>
                <a:ext cx="9122003" cy="953816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400" dirty="0"/>
                  <a:t>State-of-the-art average-case lower bound:</a:t>
                </a:r>
              </a:p>
              <a:p>
                <a:pPr algn="ctr"/>
                <a:r>
                  <a:rPr lang="en-US" altLang="zh-CN" sz="2400" dirty="0"/>
                  <a:t>MAJORITY cannot be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CN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altLang="zh-CN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altLang="zh-CN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  <m:sup>
                            <m:r>
                              <a:rPr lang="en-US" altLang="zh-CN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CN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  <m:r>
                              <a:rPr lang="en-US" altLang="zh-CN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altLang="zh-CN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𝟒𝟗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zh-CN" sz="2400" dirty="0"/>
                  <a:t>-approximated by </a:t>
                </a:r>
                <a14:m>
                  <m:oMath xmlns:m="http://schemas.openxmlformats.org/officeDocument/2006/math">
                    <m:r>
                      <a:rPr lang="en-US" altLang="zh-CN" sz="2400" b="1" i="1">
                        <a:latin typeface="Cambria Math" panose="02040503050406030204" pitchFamily="18" charset="0"/>
                      </a:rPr>
                      <m:t>𝑨</m:t>
                    </m:r>
                    <m:sSup>
                      <m:sSupPr>
                        <m:ctrlPr>
                          <a:rPr lang="en-US" altLang="zh-CN" sz="2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US" altLang="zh-CN" sz="2400" b="1" i="1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en-US" altLang="zh-CN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1" i="1">
                            <a:latin typeface="Cambria Math" panose="02040503050406030204" pitchFamily="18" charset="0"/>
                          </a:rPr>
                          <m:t>⊕</m:t>
                        </m:r>
                      </m:e>
                    </m:d>
                  </m:oMath>
                </a14:m>
                <a:r>
                  <a:rPr lang="en-US" altLang="zh-CN" sz="2400" b="1" dirty="0"/>
                  <a:t> </a:t>
                </a:r>
                <a:r>
                  <a:rPr lang="en-US" altLang="zh-CN" sz="2400" dirty="0"/>
                  <a:t>circuits.</a:t>
                </a:r>
              </a:p>
            </p:txBody>
          </p:sp>
        </mc:Choice>
        <mc:Fallback xmlns=""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F2A46BD8-F081-4438-9B66-598E57B429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4997" y="1049519"/>
                <a:ext cx="9122003" cy="953816"/>
              </a:xfrm>
              <a:prstGeom prst="rect">
                <a:avLst/>
              </a:prstGeom>
              <a:blipFill>
                <a:blip r:embed="rId7"/>
                <a:stretch>
                  <a:fillRect t="-7595" b="-75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34C98430-E5B4-4FBD-9172-9B6A66F2C1AA}"/>
                  </a:ext>
                </a:extLst>
              </p:cNvPr>
              <p:cNvSpPr/>
              <p:nvPr/>
            </p:nvSpPr>
            <p:spPr>
              <a:xfrm>
                <a:off x="1852357" y="2171745"/>
                <a:ext cx="8487267" cy="1320035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400" dirty="0"/>
                  <a:t>In fact, (before this work) it’s consistent that </a:t>
                </a:r>
                <a:endParaRPr lang="en-US" altLang="zh-CN" sz="2400" b="0" i="1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p>
                        <m: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  <m:t>𝑵𝑷</m:t>
                        </m:r>
                      </m:sup>
                    </m:sSup>
                  </m:oMath>
                </a14:m>
                <a:r>
                  <a:rPr lang="zh-CN" altLang="en-US" sz="2400" dirty="0"/>
                  <a:t> </a:t>
                </a:r>
                <a:r>
                  <a:rPr lang="en-US" altLang="zh-CN" sz="2000" dirty="0"/>
                  <a:t>(a gigantic class that includes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𝑁𝐸𝑋𝑃</m:t>
                    </m:r>
                  </m:oMath>
                </a14:m>
                <a:r>
                  <a:rPr lang="en-US" altLang="zh-CN" sz="2000" dirty="0"/>
                  <a:t>)</a:t>
                </a:r>
              </a:p>
              <a:p>
                <a:pPr algn="ctr"/>
                <a:r>
                  <a:rPr lang="en-US" altLang="zh-CN" sz="2400" b="1" dirty="0"/>
                  <a:t>can be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CN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altLang="zh-CN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altLang="zh-CN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altLang="zh-CN" sz="2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altLang="zh-CN" sz="2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e>
                            </m:rad>
                          </m:den>
                        </m:f>
                      </m:e>
                    </m:d>
                  </m:oMath>
                </a14:m>
                <a:r>
                  <a:rPr lang="en-US" altLang="zh-CN" sz="2400" dirty="0"/>
                  <a:t>-approximated by (poly-size) </a:t>
                </a:r>
                <a14:m>
                  <m:oMath xmlns:m="http://schemas.openxmlformats.org/officeDocument/2006/math">
                    <m:r>
                      <a:rPr lang="en-US" altLang="zh-CN" sz="2400" b="1" i="1" smtClean="0">
                        <a:latin typeface="Cambria Math" panose="02040503050406030204" pitchFamily="18" charset="0"/>
                      </a:rPr>
                      <m:t>𝑨</m:t>
                    </m:r>
                    <m:sSup>
                      <m:sSupPr>
                        <m:ctrlP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  <m:t>⊕</m:t>
                        </m:r>
                      </m:e>
                    </m:d>
                  </m:oMath>
                </a14:m>
                <a:r>
                  <a:rPr lang="zh-CN" altLang="en-US" sz="2400" b="1" dirty="0"/>
                  <a:t> </a:t>
                </a:r>
                <a:r>
                  <a:rPr lang="en-US" altLang="zh-CN" sz="2400" dirty="0"/>
                  <a:t>circuits!</a:t>
                </a:r>
                <a:endParaRPr lang="zh-CN" altLang="en-US" sz="2400" dirty="0"/>
              </a:p>
            </p:txBody>
          </p:sp>
        </mc:Choice>
        <mc:Fallback xmlns="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34C98430-E5B4-4FBD-9172-9B6A66F2C1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2357" y="2171745"/>
                <a:ext cx="8487267" cy="1320035"/>
              </a:xfrm>
              <a:prstGeom prst="rect">
                <a:avLst/>
              </a:prstGeom>
              <a:blipFill>
                <a:blip r:embed="rId8"/>
                <a:stretch>
                  <a:fillRect t="-9633" b="-55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0296478A-9497-49EC-B2C4-D88F44089537}"/>
                  </a:ext>
                </a:extLst>
              </p:cNvPr>
              <p:cNvSpPr/>
              <p:nvPr/>
            </p:nvSpPr>
            <p:spPr>
              <a:xfrm>
                <a:off x="1985906" y="3656976"/>
                <a:ext cx="8220173" cy="953816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400" dirty="0"/>
                  <a:t>It’s also consistent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p>
                        <m: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  <m:t>𝑵𝑷</m:t>
                        </m:r>
                      </m:sup>
                    </m:sSup>
                  </m:oMath>
                </a14:m>
                <a:r>
                  <a:rPr lang="zh-CN" altLang="en-US" sz="2400" dirty="0"/>
                  <a:t> </a:t>
                </a:r>
                <a:r>
                  <a:rPr lang="en-US" altLang="zh-CN" sz="2400" b="1" dirty="0"/>
                  <a:t>can be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CN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altLang="zh-CN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altLang="zh-CN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altLang="zh-CN" sz="2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altLang="zh-CN" sz="2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e>
                            </m:rad>
                          </m:den>
                        </m:f>
                      </m:e>
                    </m:d>
                  </m:oMath>
                </a14:m>
                <a:r>
                  <a:rPr lang="en-US" altLang="zh-CN" sz="2400" dirty="0"/>
                  <a:t>-approximated by</a:t>
                </a:r>
              </a:p>
              <a:p>
                <a:pPr algn="ctr"/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 sz="24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altLang="zh-CN" sz="2400" dirty="0"/>
                  <a:t>-degree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2400" dirty="0"/>
                  <a:t>-polynomials.</a:t>
                </a:r>
                <a:endParaRPr lang="zh-CN" altLang="en-US" sz="2400" dirty="0"/>
              </a:p>
            </p:txBody>
          </p:sp>
        </mc:Choice>
        <mc:Fallback xmlns="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0296478A-9497-49EC-B2C4-D88F440895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5906" y="3656976"/>
                <a:ext cx="8220173" cy="953816"/>
              </a:xfrm>
              <a:prstGeom prst="rect">
                <a:avLst/>
              </a:prstGeom>
              <a:blipFill>
                <a:blip r:embed="rId9"/>
                <a:stretch>
                  <a:fillRect b="-222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F50621EB-85C3-4E05-8C93-581288569C6F}"/>
                  </a:ext>
                </a:extLst>
              </p:cNvPr>
              <p:cNvSpPr/>
              <p:nvPr/>
            </p:nvSpPr>
            <p:spPr>
              <a:xfrm>
                <a:off x="989417" y="4778527"/>
                <a:ext cx="10213157" cy="1688795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3200" b="1" dirty="0"/>
                  <a:t>Nisan-Wigderson’94: </a:t>
                </a:r>
                <a:r>
                  <a:rPr lang="en-US" altLang="zh-CN" sz="3200" dirty="0"/>
                  <a:t>we need a hard function that is not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CN" sz="32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3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sz="3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</m:d>
                  </m:oMath>
                </a14:m>
                <a:r>
                  <a:rPr lang="en-US" altLang="zh-CN" sz="3200" dirty="0"/>
                  <a:t>-approximated by </a:t>
                </a:r>
                <a14:m>
                  <m:oMath xmlns:m="http://schemas.openxmlformats.org/officeDocument/2006/math">
                    <m:r>
                      <a:rPr lang="en-US" altLang="zh-CN" sz="3200" b="1" i="1" smtClean="0">
                        <a:latin typeface="Cambria Math" panose="02040503050406030204" pitchFamily="18" charset="0"/>
                      </a:rPr>
                      <m:t>𝑨</m:t>
                    </m:r>
                    <m:sSup>
                      <m:sSupPr>
                        <m:ctrlPr>
                          <a:rPr lang="en-US" altLang="zh-CN" sz="32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3200" b="1" i="1" smtClean="0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US" altLang="zh-CN" sz="32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en-US" altLang="zh-CN" sz="32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3200" b="1" i="1" smtClean="0">
                            <a:latin typeface="Cambria Math" panose="02040503050406030204" pitchFamily="18" charset="0"/>
                          </a:rPr>
                          <m:t>⊕</m:t>
                        </m:r>
                      </m:e>
                    </m:d>
                  </m:oMath>
                </a14:m>
                <a:r>
                  <a:rPr lang="en-US" altLang="zh-CN" sz="3200" dirty="0"/>
                  <a:t>, at least for </a:t>
                </a:r>
                <a14:m>
                  <m:oMath xmlns:m="http://schemas.openxmlformats.org/officeDocument/2006/math">
                    <m:r>
                      <a:rPr lang="en-US" altLang="zh-CN" sz="3200" b="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altLang="zh-CN" sz="3200" b="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US" altLang="zh-CN" sz="3200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3200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3200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en-US" altLang="zh-CN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zh-CN" alt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F50621EB-85C3-4E05-8C93-581288569C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417" y="4778527"/>
                <a:ext cx="10213157" cy="168879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矩形 5">
            <a:extLst>
              <a:ext uri="{FF2B5EF4-FFF2-40B4-BE49-F238E27FC236}">
                <a16:creationId xmlns:a16="http://schemas.microsoft.com/office/drawing/2014/main" id="{A05B8C20-0F84-407E-90A9-5ECA56588594}"/>
              </a:ext>
            </a:extLst>
          </p:cNvPr>
          <p:cNvSpPr/>
          <p:nvPr/>
        </p:nvSpPr>
        <p:spPr>
          <a:xfrm>
            <a:off x="3060561" y="1799198"/>
            <a:ext cx="6070861" cy="2065131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dirty="0"/>
              <a:t>This lower bound does not yield PRGs!</a:t>
            </a:r>
            <a:endParaRPr lang="zh-CN" altLang="en-US" sz="4400" dirty="0"/>
          </a:p>
        </p:txBody>
      </p:sp>
    </p:spTree>
    <p:extLst>
      <p:ext uri="{BB962C8B-B14F-4D97-AF65-F5344CB8AC3E}">
        <p14:creationId xmlns:p14="http://schemas.microsoft.com/office/powerpoint/2010/main" val="4020831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4" grpId="0" animBg="1"/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338CFA2-187D-42C0-B18F-61C08E3B76B8}"/>
                  </a:ext>
                </a:extLst>
              </p:cNvPr>
              <p:cNvSpPr txBox="1"/>
              <p:nvPr/>
            </p:nvSpPr>
            <p:spPr>
              <a:xfrm>
                <a:off x="155620" y="2539906"/>
                <a:ext cx="8297206" cy="3344890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dirty="0"/>
                  <a:t>NQP (non-deterministic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𝒑𝒐𝒍𝒚𝒍𝒐𝒈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sz="3200" b="1" dirty="0"/>
                  <a:t> time)</a:t>
                </a:r>
                <a:r>
                  <a:rPr lang="en-US" sz="3200" dirty="0"/>
                  <a:t> cannot be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+1/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𝑝𝑜𝑙𝑦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r>
                  <a:rPr lang="en-US" sz="3200" dirty="0"/>
                  <a:t>-approximated by polynomial-size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𝑨𝑪</m:t>
                    </m:r>
                    <m:sSup>
                      <m:sSupPr>
                        <m:ctrlPr>
                          <a:rPr lang="en-US" sz="32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3200" dirty="0"/>
                  <a:t> circuits.</a:t>
                </a:r>
              </a:p>
              <a:p>
                <a:pPr algn="ctr"/>
                <a:endParaRPr lang="en-US" sz="3200" dirty="0"/>
              </a:p>
              <a:p>
                <a:pPr algn="ctr"/>
                <a:r>
                  <a:rPr lang="en-US" sz="3200" dirty="0"/>
                  <a:t>The same holds for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𝑵𝑸𝑷</m:t>
                    </m:r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𝒄𝒐𝑵𝑸𝑷</m:t>
                    </m:r>
                  </m:oMath>
                </a14:m>
                <a:r>
                  <a:rPr lang="en-US" sz="3200" b="1" dirty="0"/>
                  <a:t> </a:t>
                </a:r>
                <a:r>
                  <a:rPr lang="en-US" sz="3200" dirty="0"/>
                  <a:t>with one bit of advice.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338CFA2-187D-42C0-B18F-61C08E3B76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620" y="2539906"/>
                <a:ext cx="8297206" cy="3344890"/>
              </a:xfrm>
              <a:prstGeom prst="rect">
                <a:avLst/>
              </a:prstGeom>
              <a:blipFill>
                <a:blip r:embed="rId3"/>
                <a:stretch>
                  <a:fillRect l="-1101" t="-1639" r="-2129" b="-43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itle 1">
                <a:extLst>
                  <a:ext uri="{FF2B5EF4-FFF2-40B4-BE49-F238E27FC236}">
                    <a16:creationId xmlns:a16="http://schemas.microsoft.com/office/drawing/2014/main" id="{A83B6DE9-690C-4519-9AB8-AA11C1DDC52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5808" y="431525"/>
                <a:ext cx="11909715" cy="1850035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/>
                <a:r>
                  <a:rPr lang="en-US" sz="5400" b="1" dirty="0">
                    <a:solidFill>
                      <a:srgbClr val="FF0000"/>
                    </a:solidFill>
                    <a:latin typeface="+mn-lt"/>
                  </a:rPr>
                  <a:t>This Work: Strong Average-Case Lower Bounds for </a:t>
                </a:r>
                <a14:m>
                  <m:oMath xmlns:m="http://schemas.openxmlformats.org/officeDocument/2006/math">
                    <m:r>
                      <a:rPr lang="en-US" sz="5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𝑨𝑪</m:t>
                    </m:r>
                    <m:sSup>
                      <m:sSupPr>
                        <m:ctrlP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endParaRPr lang="en-US" sz="3600" b="1" i="1" dirty="0">
                  <a:solidFill>
                    <a:srgbClr val="00B0F0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13" name="Title 1">
                <a:extLst>
                  <a:ext uri="{FF2B5EF4-FFF2-40B4-BE49-F238E27FC236}">
                    <a16:creationId xmlns:a16="http://schemas.microsoft.com/office/drawing/2014/main" id="{A83B6DE9-690C-4519-9AB8-AA11C1DDC5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08" y="431525"/>
                <a:ext cx="11909715" cy="1850035"/>
              </a:xfrm>
              <a:prstGeom prst="rect">
                <a:avLst/>
              </a:prstGeom>
              <a:blipFill>
                <a:blip r:embed="rId4"/>
                <a:stretch>
                  <a:fillRect t="-6601" r="-614" b="-135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01F73B3-7012-4A1F-802F-0B600257DD6C}"/>
                  </a:ext>
                </a:extLst>
              </p:cNvPr>
              <p:cNvSpPr txBox="1"/>
              <p:nvPr/>
            </p:nvSpPr>
            <p:spPr>
              <a:xfrm>
                <a:off x="8570419" y="1653606"/>
                <a:ext cx="3465961" cy="1772601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/>
                  <a:t>Improved the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+1/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𝑝𝑜𝑙𝑦𝑙𝑜𝑔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/>
                  <a:t> result in [C.’19]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01F73B3-7012-4A1F-802F-0B600257DD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0419" y="1653606"/>
                <a:ext cx="3465961" cy="1772601"/>
              </a:xfrm>
              <a:prstGeom prst="rect">
                <a:avLst/>
              </a:prstGeom>
              <a:blipFill>
                <a:blip r:embed="rId5"/>
                <a:stretch>
                  <a:fillRect b="-99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52C6775-08B5-4987-A3FA-88587A7926D8}"/>
                  </a:ext>
                </a:extLst>
              </p:cNvPr>
              <p:cNvSpPr txBox="1"/>
              <p:nvPr/>
            </p:nvSpPr>
            <p:spPr>
              <a:xfrm>
                <a:off x="8570419" y="4423170"/>
                <a:ext cx="3465961" cy="1772601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/>
                  <a:t>Surpassed the </a:t>
                </a:r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+1/</m:t>
                    </m:r>
                    <m:rad>
                      <m:radPr>
                        <m:degHide m:val="on"/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</m:oMath>
                </a14:m>
                <a:r>
                  <a:rPr lang="en-US" sz="3200" dirty="0"/>
                  <a:t>-barrier for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[⊕]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52C6775-08B5-4987-A3FA-88587A7926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0419" y="4423170"/>
                <a:ext cx="3465961" cy="1772601"/>
              </a:xfrm>
              <a:prstGeom prst="rect">
                <a:avLst/>
              </a:prstGeom>
              <a:blipFill>
                <a:blip r:embed="rId6"/>
                <a:stretch>
                  <a:fillRect t="-4467" r="-703" b="-106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47568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338CFA2-187D-42C0-B18F-61C08E3B76B8}"/>
                  </a:ext>
                </a:extLst>
              </p:cNvPr>
              <p:cNvSpPr txBox="1"/>
              <p:nvPr/>
            </p:nvSpPr>
            <p:spPr>
              <a:xfrm>
                <a:off x="1301495" y="1514165"/>
                <a:ext cx="9589010" cy="2210670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dirty="0"/>
                  <a:t>CIRCUIT ACCEPTANCE PROBABILITY PROBLEM (CAPP)</a:t>
                </a:r>
                <a:endParaRPr lang="en-US" sz="3200" dirty="0"/>
              </a:p>
              <a:p>
                <a:pPr algn="ctr"/>
                <a:r>
                  <a:rPr lang="en-US" sz="3200" dirty="0"/>
                  <a:t>Given a circuit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3200" dirty="0"/>
                  <a:t> on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3200" dirty="0"/>
                  <a:t> bits of size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3200" dirty="0"/>
                  <a:t>, estimate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e>
                        <m:li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lim>
                      </m:limLow>
                      <m:d>
                        <m:dPr>
                          <m:begChr m:val="["/>
                          <m:endChr m:val="]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  <m:d>
                            <m:d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</m:oMath>
                  </m:oMathPara>
                </a14:m>
                <a:endParaRPr lang="en-US" sz="3200" dirty="0"/>
              </a:p>
              <a:p>
                <a:pPr algn="ctr"/>
                <a:r>
                  <a:rPr lang="en-US" sz="3200" dirty="0"/>
                  <a:t>within an additive error of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1/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338CFA2-187D-42C0-B18F-61C08E3B76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1495" y="1514165"/>
                <a:ext cx="9589010" cy="2210670"/>
              </a:xfrm>
              <a:prstGeom prst="rect">
                <a:avLst/>
              </a:prstGeom>
              <a:blipFill>
                <a:blip r:embed="rId3"/>
                <a:stretch>
                  <a:fillRect t="-3571" b="-79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itle 1">
            <a:extLst>
              <a:ext uri="{FF2B5EF4-FFF2-40B4-BE49-F238E27FC236}">
                <a16:creationId xmlns:a16="http://schemas.microsoft.com/office/drawing/2014/main" id="{A83B6DE9-690C-4519-9AB8-AA11C1DDC520}"/>
              </a:ext>
            </a:extLst>
          </p:cNvPr>
          <p:cNvSpPr txBox="1">
            <a:spLocks/>
          </p:cNvSpPr>
          <p:nvPr/>
        </p:nvSpPr>
        <p:spPr>
          <a:xfrm>
            <a:off x="65808" y="208214"/>
            <a:ext cx="11909715" cy="10421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>
                <a:solidFill>
                  <a:srgbClr val="FF0000"/>
                </a:solidFill>
                <a:latin typeface="+mn-lt"/>
              </a:rPr>
              <a:t>Strong Average-Case Lower Bounds From Non-trivial Derandomization</a:t>
            </a:r>
            <a:endParaRPr lang="en-US" sz="3600" b="1" i="1" dirty="0">
              <a:solidFill>
                <a:srgbClr val="00B0F0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F6F00EB-19D6-47E7-90C1-23E634D25FCF}"/>
                  </a:ext>
                </a:extLst>
              </p:cNvPr>
              <p:cNvSpPr txBox="1"/>
              <p:nvPr/>
            </p:nvSpPr>
            <p:spPr>
              <a:xfrm>
                <a:off x="1301495" y="4076024"/>
                <a:ext cx="9589010" cy="2413546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b="1" dirty="0"/>
                  <a:t>Theorem</a:t>
                </a:r>
              </a:p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𝜀</m:t>
                            </m:r>
                          </m:sup>
                        </m:sSup>
                      </m:sup>
                    </m:sSup>
                  </m:oMath>
                </a14:m>
                <a:r>
                  <a:rPr lang="en-US" sz="3200" dirty="0"/>
                  <a:t>-time CAPP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sSup>
                          <m:sSup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𝜀</m:t>
                            </m:r>
                          </m:sup>
                        </m:sSup>
                      </m:sup>
                    </m:sSup>
                  </m:oMath>
                </a14:m>
                <a:r>
                  <a:rPr lang="en-US" sz="3200" dirty="0"/>
                  <a:t>-size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𝒞</m:t>
                    </m:r>
                  </m:oMath>
                </a14:m>
                <a:r>
                  <a:rPr lang="en-US" sz="3200" dirty="0"/>
                  <a:t> circuits </a:t>
                </a:r>
                <a:br>
                  <a:rPr lang="en-US" sz="3200" dirty="0"/>
                </a:b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𝑁𝑄𝑃</m:t>
                    </m:r>
                  </m:oMath>
                </a14:m>
                <a:r>
                  <a:rPr lang="en-US" sz="3200" dirty="0"/>
                  <a:t> cannot be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CN" sz="3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32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sz="3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altLang="zh-CN" sz="3200" i="1">
                            <a:latin typeface="Cambria Math" panose="02040503050406030204" pitchFamily="18" charset="0"/>
                          </a:rPr>
                          <m:t>+1/</m:t>
                        </m:r>
                        <m:r>
                          <a:rPr lang="en-US" altLang="zh-CN" sz="3200" i="1">
                            <a:latin typeface="Cambria Math" panose="02040503050406030204" pitchFamily="18" charset="0"/>
                          </a:rPr>
                          <m:t>𝑝𝑜𝑙𝑦</m:t>
                        </m:r>
                        <m:r>
                          <a:rPr lang="en-US" altLang="zh-CN" sz="32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sz="32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CN" sz="32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r>
                  <a:rPr lang="en-US" sz="3200" dirty="0"/>
                  <a:t>-approximated by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𝒞</m:t>
                    </m:r>
                  </m:oMath>
                </a14:m>
                <a:r>
                  <a:rPr lang="en-US" sz="3200" dirty="0"/>
                  <a:t>.</a:t>
                </a:r>
              </a:p>
              <a:p>
                <a:pPr algn="ctr"/>
                <a:r>
                  <a:rPr lang="en-US" sz="3200" dirty="0"/>
                  <a:t>(Similar results for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𝑁𝐸</m:t>
                    </m:r>
                  </m:oMath>
                </a14:m>
                <a:r>
                  <a:rPr lang="en-US" sz="3200" dirty="0"/>
                  <a:t> and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𝑁𝑃</m:t>
                    </m:r>
                  </m:oMath>
                </a14:m>
                <a:r>
                  <a:rPr lang="en-US" sz="3200" dirty="0"/>
                  <a:t> </a:t>
                </a:r>
                <a:r>
                  <a:rPr lang="en-US" sz="3200"/>
                  <a:t>(fixed-poly</a:t>
                </a:r>
                <a:r>
                  <a:rPr lang="en-US" altLang="zh-CN" sz="3200"/>
                  <a:t>nomial</a:t>
                </a:r>
                <a:r>
                  <a:rPr lang="en-US" sz="3200"/>
                  <a:t>))</a:t>
                </a:r>
                <a:endParaRPr lang="en-US" sz="32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F6F00EB-19D6-47E7-90C1-23E634D25F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1495" y="4076024"/>
                <a:ext cx="9589010" cy="2413546"/>
              </a:xfrm>
              <a:prstGeom prst="rect">
                <a:avLst/>
              </a:prstGeom>
              <a:blipFill>
                <a:blip r:embed="rId4"/>
                <a:stretch>
                  <a:fillRect t="-4030" r="-1143" b="-73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Speech Bubble: Oval 1">
                <a:extLst>
                  <a:ext uri="{FF2B5EF4-FFF2-40B4-BE49-F238E27FC236}">
                    <a16:creationId xmlns:a16="http://schemas.microsoft.com/office/drawing/2014/main" id="{20086D28-C914-4655-BAF8-58135A32E4C5}"/>
                  </a:ext>
                </a:extLst>
              </p:cNvPr>
              <p:cNvSpPr/>
              <p:nvPr/>
            </p:nvSpPr>
            <p:spPr>
              <a:xfrm>
                <a:off x="6902154" y="1027416"/>
                <a:ext cx="4694830" cy="1592084"/>
              </a:xfrm>
              <a:prstGeom prst="wedgeEllipseCallou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/>
                  <a:t>It is in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2400" dirty="0"/>
                  <a:t> under the widely believed conjecture promise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𝑝𝑟𝑜𝑚𝑖𝑠𝑒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𝐵𝑃𝑃</m:t>
                    </m:r>
                  </m:oMath>
                </a14:m>
                <a:endParaRPr lang="en-US" sz="2400" dirty="0"/>
              </a:p>
            </p:txBody>
          </p:sp>
        </mc:Choice>
        <mc:Fallback>
          <p:sp>
            <p:nvSpPr>
              <p:cNvPr id="2" name="Speech Bubble: Oval 1">
                <a:extLst>
                  <a:ext uri="{FF2B5EF4-FFF2-40B4-BE49-F238E27FC236}">
                    <a16:creationId xmlns:a16="http://schemas.microsoft.com/office/drawing/2014/main" id="{20086D28-C914-4655-BAF8-58135A32E4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2154" y="1027416"/>
                <a:ext cx="4694830" cy="1592084"/>
              </a:xfrm>
              <a:prstGeom prst="wedgeEllipseCallout">
                <a:avLst/>
              </a:prstGeom>
              <a:blipFill>
                <a:blip r:embed="rId5"/>
                <a:stretch>
                  <a:fillRect t="-10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8485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A83B6DE9-690C-4519-9AB8-AA11C1DDC520}"/>
              </a:ext>
            </a:extLst>
          </p:cNvPr>
          <p:cNvSpPr txBox="1">
            <a:spLocks/>
          </p:cNvSpPr>
          <p:nvPr/>
        </p:nvSpPr>
        <p:spPr>
          <a:xfrm>
            <a:off x="141142" y="440404"/>
            <a:ext cx="11909715" cy="9564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3600" b="1" i="1" dirty="0">
              <a:solidFill>
                <a:srgbClr val="00B0F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8C1C8DFA-0F93-41D8-A8FE-131968B1169B}"/>
                  </a:ext>
                </a:extLst>
              </p:cNvPr>
              <p:cNvSpPr/>
              <p:nvPr/>
            </p:nvSpPr>
            <p:spPr>
              <a:xfrm>
                <a:off x="0" y="0"/>
                <a:ext cx="4563685" cy="369332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r>
                  <a:rPr lang="en-US" dirty="0"/>
                  <a:t>The Circuit Lower Bounds Program 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𝑁𝑃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8C1C8DFA-0F93-41D8-A8FE-131968B116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4563685" cy="369332"/>
              </a:xfrm>
              <a:prstGeom prst="rect">
                <a:avLst/>
              </a:prstGeom>
              <a:blipFill>
                <a:blip r:embed="rId7"/>
                <a:stretch>
                  <a:fillRect l="-1067" t="-8065" b="-22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itle 1">
                <a:extLst>
                  <a:ext uri="{FF2B5EF4-FFF2-40B4-BE49-F238E27FC236}">
                    <a16:creationId xmlns:a16="http://schemas.microsoft.com/office/drawing/2014/main" id="{BD95C382-1246-4DFD-B120-4E18ED2FB15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11468" y="447893"/>
                <a:ext cx="9653752" cy="1198179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/>
                <a:r>
                  <a:rPr lang="en-US" sz="7200" b="1" dirty="0">
                    <a:solidFill>
                      <a:srgbClr val="FF0000"/>
                    </a:solidFill>
                    <a:latin typeface="+mn-lt"/>
                  </a:rPr>
                  <a:t>THR</a:t>
                </a:r>
                <a14:m>
                  <m:oMath xmlns:m="http://schemas.openxmlformats.org/officeDocument/2006/math">
                    <m:r>
                      <a:rPr lang="en-US" sz="7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∘</m:t>
                    </m:r>
                  </m:oMath>
                </a14:m>
                <a:r>
                  <a:rPr lang="en-US" sz="7200" b="1" dirty="0">
                    <a:solidFill>
                      <a:srgbClr val="FF0000"/>
                    </a:solidFill>
                    <a:latin typeface="+mn-lt"/>
                  </a:rPr>
                  <a:t>THR Circuits</a:t>
                </a:r>
              </a:p>
            </p:txBody>
          </p:sp>
        </mc:Choice>
        <mc:Fallback xmlns="">
          <p:sp>
            <p:nvSpPr>
              <p:cNvPr id="10" name="Title 1">
                <a:extLst>
                  <a:ext uri="{FF2B5EF4-FFF2-40B4-BE49-F238E27FC236}">
                    <a16:creationId xmlns:a16="http://schemas.microsoft.com/office/drawing/2014/main" id="{BD95C382-1246-4DFD-B120-4E18ED2FB1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1468" y="447893"/>
                <a:ext cx="9653752" cy="1198179"/>
              </a:xfrm>
              <a:prstGeom prst="rect">
                <a:avLst/>
              </a:prstGeom>
              <a:blipFill>
                <a:blip r:embed="rId8"/>
                <a:stretch>
                  <a:fillRect t="-23350" b="-370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E851A01-2F52-4CCD-9E5D-D72DF5BB348F}"/>
                  </a:ext>
                </a:extLst>
              </p:cNvPr>
              <p:cNvSpPr txBox="1"/>
              <p:nvPr/>
            </p:nvSpPr>
            <p:spPr>
              <a:xfrm>
                <a:off x="1243333" y="1660898"/>
                <a:ext cx="9990083" cy="584775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rgbClr val="FF0000"/>
                    </a:solidFill>
                  </a:rPr>
                  <a:t>THR</a:t>
                </a:r>
                <a:r>
                  <a:rPr lang="en-US" sz="3200" dirty="0"/>
                  <a:t> gates :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32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p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3200" dirty="0"/>
                  <a:t>,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US" sz="3200" dirty="0"/>
                  <a:t>. 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E851A01-2F52-4CCD-9E5D-D72DF5BB34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3333" y="1660898"/>
                <a:ext cx="9990083" cy="584775"/>
              </a:xfrm>
              <a:prstGeom prst="rect">
                <a:avLst/>
              </a:prstGeom>
              <a:blipFill>
                <a:blip r:embed="rId9"/>
                <a:stretch>
                  <a:fillRect l="-1585" t="-12371" b="-329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6E61C14-6E4D-469F-BF88-853FEDB3645D}"/>
                  </a:ext>
                </a:extLst>
              </p:cNvPr>
              <p:cNvSpPr txBox="1"/>
              <p:nvPr/>
            </p:nvSpPr>
            <p:spPr>
              <a:xfrm>
                <a:off x="1100957" y="2632134"/>
                <a:ext cx="9990083" cy="584775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rgbClr val="FF0000"/>
                    </a:solidFill>
                  </a:rPr>
                  <a:t>MAJ</a:t>
                </a:r>
                <a:r>
                  <a:rPr lang="en-US" sz="3200" dirty="0"/>
                  <a:t> gates : 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3200" dirty="0"/>
                  <a:t>’s and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3200" dirty="0"/>
                  <a:t> are bounded by poly(n).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6E61C14-6E4D-469F-BF88-853FEDB364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0957" y="2632134"/>
                <a:ext cx="9990083" cy="584775"/>
              </a:xfrm>
              <a:prstGeom prst="rect">
                <a:avLst/>
              </a:prstGeom>
              <a:blipFill>
                <a:blip r:embed="rId10"/>
                <a:stretch>
                  <a:fillRect l="-1586" t="-12371" b="-329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B8A3E83-C4CE-4E64-81C5-5147A83A5FD7}"/>
                  </a:ext>
                </a:extLst>
              </p:cNvPr>
              <p:cNvSpPr txBox="1"/>
              <p:nvPr/>
            </p:nvSpPr>
            <p:spPr>
              <a:xfrm>
                <a:off x="7160170" y="3348704"/>
                <a:ext cx="202849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THR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∘</m:t>
                    </m:r>
                  </m:oMath>
                </a14:m>
                <a:r>
                  <a:rPr lang="en-US" sz="3200" dirty="0"/>
                  <a:t>THR: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B8A3E83-C4CE-4E64-81C5-5147A83A5F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0170" y="3348704"/>
                <a:ext cx="2028496" cy="584775"/>
              </a:xfrm>
              <a:prstGeom prst="rect">
                <a:avLst/>
              </a:prstGeom>
              <a:blipFill>
                <a:blip r:embed="rId11"/>
                <a:stretch>
                  <a:fillRect l="-7831"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Oval 15">
            <a:extLst>
              <a:ext uri="{FF2B5EF4-FFF2-40B4-BE49-F238E27FC236}">
                <a16:creationId xmlns:a16="http://schemas.microsoft.com/office/drawing/2014/main" id="{A136B990-C6DB-4FA5-B658-BB6CA676C296}"/>
              </a:ext>
            </a:extLst>
          </p:cNvPr>
          <p:cNvSpPr/>
          <p:nvPr/>
        </p:nvSpPr>
        <p:spPr>
          <a:xfrm>
            <a:off x="7252136" y="4141777"/>
            <a:ext cx="1844565" cy="584775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THR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D7D964B-8155-4D04-A5E4-C102E14EBDAF}"/>
              </a:ext>
            </a:extLst>
          </p:cNvPr>
          <p:cNvSpPr/>
          <p:nvPr/>
        </p:nvSpPr>
        <p:spPr>
          <a:xfrm>
            <a:off x="5938344" y="5211929"/>
            <a:ext cx="1255986" cy="584775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THR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7896E2AF-3600-429D-8A71-7C6C3A86DA01}"/>
              </a:ext>
            </a:extLst>
          </p:cNvPr>
          <p:cNvSpPr/>
          <p:nvPr/>
        </p:nvSpPr>
        <p:spPr>
          <a:xfrm>
            <a:off x="7546426" y="5211930"/>
            <a:ext cx="1255986" cy="584775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THR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8C59961-B4B5-482A-9A2A-23A0C325F712}"/>
              </a:ext>
            </a:extLst>
          </p:cNvPr>
          <p:cNvSpPr/>
          <p:nvPr/>
        </p:nvSpPr>
        <p:spPr>
          <a:xfrm>
            <a:off x="9243847" y="5211929"/>
            <a:ext cx="1255986" cy="584775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THR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B15FF45-E32E-440D-8004-A4475E710B0C}"/>
              </a:ext>
            </a:extLst>
          </p:cNvPr>
          <p:cNvCxnSpPr>
            <a:cxnSpLocks/>
            <a:stCxn id="16" idx="3"/>
            <a:endCxn id="17" idx="0"/>
          </p:cNvCxnSpPr>
          <p:nvPr/>
        </p:nvCxnSpPr>
        <p:spPr>
          <a:xfrm flipH="1">
            <a:off x="6566337" y="4640914"/>
            <a:ext cx="955929" cy="57101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E197D1F-4420-4D3A-A4A6-D4BFE209FF6A}"/>
              </a:ext>
            </a:extLst>
          </p:cNvPr>
          <p:cNvCxnSpPr>
            <a:cxnSpLocks/>
            <a:stCxn id="16" idx="4"/>
            <a:endCxn id="18" idx="0"/>
          </p:cNvCxnSpPr>
          <p:nvPr/>
        </p:nvCxnSpPr>
        <p:spPr>
          <a:xfrm>
            <a:off x="8174419" y="4726552"/>
            <a:ext cx="0" cy="48537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6404F44-69A7-400B-9569-2DB89AAAE047}"/>
              </a:ext>
            </a:extLst>
          </p:cNvPr>
          <p:cNvCxnSpPr>
            <a:cxnSpLocks/>
            <a:stCxn id="16" idx="5"/>
            <a:endCxn id="19" idx="0"/>
          </p:cNvCxnSpPr>
          <p:nvPr/>
        </p:nvCxnSpPr>
        <p:spPr>
          <a:xfrm>
            <a:off x="8826571" y="4640914"/>
            <a:ext cx="1045269" cy="57101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249BEC8-C7C3-48D0-BE06-E44B8A902AA7}"/>
                  </a:ext>
                </a:extLst>
              </p:cNvPr>
              <p:cNvSpPr txBox="1"/>
              <p:nvPr/>
            </p:nvSpPr>
            <p:spPr>
              <a:xfrm flipH="1">
                <a:off x="896731" y="3641092"/>
                <a:ext cx="3367480" cy="1815882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/>
                  <a:t>We can also define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𝑇𝐻𝑅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∘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𝑀𝐴𝐽</m:t>
                      </m:r>
                    </m:oMath>
                  </m:oMathPara>
                </a14:m>
                <a:endParaRPr lang="en-US" sz="2800" b="0" dirty="0">
                  <a:solidFill>
                    <a:srgbClr val="FF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𝑀𝐴𝐽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∘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𝑇𝐻𝑅</m:t>
                      </m:r>
                    </m:oMath>
                  </m:oMathPara>
                </a14:m>
                <a:endParaRPr lang="en-US" sz="2800" b="0" dirty="0">
                  <a:solidFill>
                    <a:srgbClr val="FF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𝑀𝐴𝐽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∘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𝑀𝐴𝐽</m:t>
                      </m:r>
                    </m:oMath>
                  </m:oMathPara>
                </a14:m>
                <a:endParaRPr lang="en-US" sz="2800" b="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249BEC8-C7C3-48D0-BE06-E44B8A902A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896731" y="3641092"/>
                <a:ext cx="3367480" cy="1815882"/>
              </a:xfrm>
              <a:prstGeom prst="rect">
                <a:avLst/>
              </a:prstGeom>
              <a:blipFill>
                <a:blip r:embed="rId12"/>
                <a:stretch>
                  <a:fillRect t="-30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FBD54C5E-9C57-4B80-AC83-2068A168920B}"/>
              </a:ext>
            </a:extLst>
          </p:cNvPr>
          <p:cNvSpPr/>
          <p:nvPr/>
        </p:nvSpPr>
        <p:spPr>
          <a:xfrm>
            <a:off x="3105052" y="5197103"/>
            <a:ext cx="2520612" cy="1345366"/>
          </a:xfrm>
          <a:prstGeom prst="wedgeEllipseCallout">
            <a:avLst>
              <a:gd name="adj1" fmla="val -37930"/>
              <a:gd name="adj2" fmla="val -5967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Exponential Lower Bounds are known!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CBE9C1C-E6F5-44A2-856F-8FCF5526DE46}"/>
                  </a:ext>
                </a:extLst>
              </p:cNvPr>
              <p:cNvSpPr txBox="1"/>
              <p:nvPr/>
            </p:nvSpPr>
            <p:spPr>
              <a:xfrm>
                <a:off x="2707311" y="2420937"/>
                <a:ext cx="7288727" cy="2123658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sz="4400" dirty="0">
                    <a:solidFill>
                      <a:srgbClr val="FF0000"/>
                    </a:solidFill>
                  </a:rPr>
                  <a:t> </a:t>
                </a:r>
                <a:r>
                  <a:rPr lang="en-US" sz="4400" b="1" dirty="0">
                    <a:solidFill>
                      <a:srgbClr val="FF0000"/>
                    </a:solidFill>
                  </a:rPr>
                  <a:t>Frontier Open Questions</a:t>
                </a:r>
                <a:r>
                  <a:rPr lang="en-US" sz="4400" dirty="0">
                    <a:solidFill>
                      <a:srgbClr val="FF0000"/>
                    </a:solidFill>
                  </a:rPr>
                  <a:t>: </a:t>
                </a:r>
                <a:br>
                  <a:rPr lang="en-US" sz="4400" dirty="0">
                    <a:solidFill>
                      <a:srgbClr val="FF0000"/>
                    </a:solidFill>
                  </a:rPr>
                </a:br>
                <a:r>
                  <a:rPr lang="en-US" sz="4400" i="1" dirty="0">
                    <a:solidFill>
                      <a:schemeClr val="tx1"/>
                    </a:solidFill>
                  </a:rPr>
                  <a:t>Is NEXP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⊂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𝑇𝐻𝑅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∘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𝑇𝐻𝑅</m:t>
                    </m:r>
                  </m:oMath>
                </a14:m>
                <a:r>
                  <a:rPr lang="en-US" sz="4400" i="1" dirty="0">
                    <a:solidFill>
                      <a:schemeClr val="tx1"/>
                    </a:solidFill>
                  </a:rPr>
                  <a:t>?</a:t>
                </a:r>
              </a:p>
              <a:p>
                <a:r>
                  <a:rPr lang="en-US" sz="4400" i="1" dirty="0">
                    <a:solidFill>
                      <a:schemeClr val="tx1"/>
                    </a:solidFill>
                  </a:rPr>
                  <a:t>Is NEXP </a:t>
                </a:r>
                <a14:m>
                  <m:oMath xmlns:m="http://schemas.openxmlformats.org/officeDocument/2006/math">
                    <m:r>
                      <a:rPr lang="en-US" sz="44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⊂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𝑀𝐴𝐽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∘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𝑀𝐴𝐽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∘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𝑀𝐴𝐽</m:t>
                    </m:r>
                  </m:oMath>
                </a14:m>
                <a:r>
                  <a:rPr lang="en-US" sz="4400" i="1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CBE9C1C-E6F5-44A2-856F-8FCF5526DE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7311" y="2420937"/>
                <a:ext cx="7288727" cy="2123658"/>
              </a:xfrm>
              <a:prstGeom prst="rect">
                <a:avLst/>
              </a:prstGeom>
              <a:blipFill>
                <a:blip r:embed="rId13"/>
                <a:stretch>
                  <a:fillRect l="-3342" t="-5714" b="-12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对话气泡: 矩形 7">
                <a:extLst>
                  <a:ext uri="{FF2B5EF4-FFF2-40B4-BE49-F238E27FC236}">
                    <a16:creationId xmlns:a16="http://schemas.microsoft.com/office/drawing/2014/main" id="{19A9CE4C-1B2C-4055-9F74-ED5A082F3833}"/>
                  </a:ext>
                </a:extLst>
              </p:cNvPr>
              <p:cNvSpPr/>
              <p:nvPr/>
            </p:nvSpPr>
            <p:spPr>
              <a:xfrm>
                <a:off x="8890344" y="4194239"/>
                <a:ext cx="2977244" cy="1178351"/>
              </a:xfrm>
              <a:prstGeom prst="wedgeRectCallout">
                <a:avLst>
                  <a:gd name="adj1" fmla="val -51530"/>
                  <a:gd name="adj2" fmla="val -98606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400" dirty="0"/>
                  <a:t>Note: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𝑇𝐻𝑅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∘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𝑇𝐻𝑅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⊂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𝑀𝐴𝐽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∘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𝑀𝐴𝐽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∘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𝑀𝐴𝐽</m:t>
                    </m:r>
                  </m:oMath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26" name="对话气泡: 矩形 7">
                <a:extLst>
                  <a:ext uri="{FF2B5EF4-FFF2-40B4-BE49-F238E27FC236}">
                    <a16:creationId xmlns:a16="http://schemas.microsoft.com/office/drawing/2014/main" id="{19A9CE4C-1B2C-4055-9F74-ED5A082F38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0344" y="4194239"/>
                <a:ext cx="2977244" cy="1178351"/>
              </a:xfrm>
              <a:prstGeom prst="wedgeRectCallout">
                <a:avLst>
                  <a:gd name="adj1" fmla="val -51530"/>
                  <a:gd name="adj2" fmla="val -98606"/>
                </a:avLst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Speech Bubble: Oval 26">
            <a:extLst>
              <a:ext uri="{FF2B5EF4-FFF2-40B4-BE49-F238E27FC236}">
                <a16:creationId xmlns:a16="http://schemas.microsoft.com/office/drawing/2014/main" id="{20F833A8-CC89-4712-BC8B-1805DF6AD98F}"/>
              </a:ext>
            </a:extLst>
          </p:cNvPr>
          <p:cNvSpPr/>
          <p:nvPr/>
        </p:nvSpPr>
        <p:spPr>
          <a:xfrm>
            <a:off x="7630924" y="1387973"/>
            <a:ext cx="4120917" cy="1601349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Potential Approach in this Talk!</a:t>
            </a:r>
          </a:p>
        </p:txBody>
      </p:sp>
    </p:spTree>
    <p:extLst>
      <p:ext uri="{BB962C8B-B14F-4D97-AF65-F5344CB8AC3E}">
        <p14:creationId xmlns:p14="http://schemas.microsoft.com/office/powerpoint/2010/main" val="3678558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/>
      <p:bldP spid="16" grpId="0" animBg="1"/>
      <p:bldP spid="17" grpId="0" animBg="1"/>
      <p:bldP spid="18" grpId="0" animBg="1"/>
      <p:bldP spid="19" grpId="0" animBg="1"/>
      <p:bldP spid="23" grpId="0" animBg="1"/>
      <p:bldP spid="2" grpId="0" animBg="1"/>
      <p:bldP spid="25" grpId="0" animBg="1"/>
      <p:bldP spid="26" grpId="0" animBg="1"/>
      <p:bldP spid="2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338CFA2-187D-42C0-B18F-61C08E3B76B8}"/>
                  </a:ext>
                </a:extLst>
              </p:cNvPr>
              <p:cNvSpPr txBox="1"/>
              <p:nvPr/>
            </p:nvSpPr>
            <p:spPr>
              <a:xfrm>
                <a:off x="1001519" y="3391469"/>
                <a:ext cx="10038289" cy="3403560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3200" b="1" dirty="0"/>
                  <a:t>Cor</a:t>
                </a:r>
                <a:endParaRPr lang="en-US" sz="3200" b="1" dirty="0"/>
              </a:p>
              <a:p>
                <a:pPr algn="ctr"/>
                <a:r>
                  <a:rPr lang="en-US" sz="2800" b="1" dirty="0"/>
                  <a:t>NQP</a:t>
                </a:r>
                <a:r>
                  <a:rPr lang="en-US" sz="2800" dirty="0"/>
                  <a:t> cannot be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CN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+1/</m:t>
                        </m:r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𝑝𝑜𝑙𝑦</m:t>
                        </m:r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r>
                  <a:rPr lang="en-US" sz="2800" dirty="0"/>
                  <a:t>-approximated by polynomial-size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𝑨𝑪</m:t>
                    </m:r>
                    <m:sSup>
                      <m:sSup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∘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𝑻𝑯𝑹</m:t>
                    </m:r>
                  </m:oMath>
                </a14:m>
                <a:r>
                  <a:rPr lang="en-US" sz="2800" b="1" dirty="0"/>
                  <a:t> </a:t>
                </a:r>
                <a:r>
                  <a:rPr lang="en-US" sz="2800" dirty="0"/>
                  <a:t>circuits. Consequently,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𝑵𝑸𝑷</m:t>
                    </m:r>
                  </m:oMath>
                </a14:m>
                <a:r>
                  <a:rPr lang="en-US" sz="2800" dirty="0"/>
                  <a:t> cannot be computed by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𝑴𝑨𝑱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∘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𝑨𝑪</m:t>
                    </m:r>
                    <m:sSup>
                      <m:sSup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∘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𝑻𝑯𝑹</m:t>
                    </m:r>
                  </m:oMath>
                </a14:m>
                <a:r>
                  <a:rPr lang="en-US" sz="2800" b="1" dirty="0"/>
                  <a:t> </a:t>
                </a:r>
                <a:r>
                  <a:rPr lang="en-US" sz="2800" dirty="0"/>
                  <a:t>circuits </a:t>
                </a:r>
              </a:p>
              <a:p>
                <a:pPr algn="ctr"/>
                <a:r>
                  <a:rPr lang="en-US" sz="2800" dirty="0"/>
                  <a:t>(very close to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𝑻𝑯𝑹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∘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𝑻𝑯𝑹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!</m:t>
                    </m:r>
                  </m:oMath>
                </a14:m>
                <a:r>
                  <a:rPr lang="en-US" sz="2800" dirty="0"/>
                  <a:t>)</a:t>
                </a:r>
              </a:p>
              <a:p>
                <a:pPr algn="ctr"/>
                <a:endParaRPr lang="en-US" sz="2800" dirty="0"/>
              </a:p>
              <a:p>
                <a:pPr algn="ctr"/>
                <a:r>
                  <a:rPr lang="en-US" sz="2800" dirty="0"/>
                  <a:t>The same holds for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𝑵𝑸𝑷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𝒄𝒐𝑵𝑸𝑷</m:t>
                    </m:r>
                  </m:oMath>
                </a14:m>
                <a:r>
                  <a:rPr lang="en-US" sz="2800" b="1" dirty="0"/>
                  <a:t> </a:t>
                </a:r>
                <a:r>
                  <a:rPr lang="en-US" sz="2800" dirty="0"/>
                  <a:t>with one bit of advice.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338CFA2-187D-42C0-B18F-61C08E3B76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1519" y="3391469"/>
                <a:ext cx="10038289" cy="3403560"/>
              </a:xfrm>
              <a:prstGeom prst="rect">
                <a:avLst/>
              </a:prstGeom>
              <a:blipFill>
                <a:blip r:embed="rId3"/>
                <a:stretch>
                  <a:fillRect l="-121" t="-2321" r="-1032" b="-3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itle 1">
                <a:extLst>
                  <a:ext uri="{FF2B5EF4-FFF2-40B4-BE49-F238E27FC236}">
                    <a16:creationId xmlns:a16="http://schemas.microsoft.com/office/drawing/2014/main" id="{A83B6DE9-690C-4519-9AB8-AA11C1DDC52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41141" y="-162152"/>
                <a:ext cx="11909715" cy="1850035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/>
                <a:r>
                  <a:rPr lang="en-US" sz="5400" b="1" dirty="0">
                    <a:solidFill>
                      <a:srgbClr val="FF0000"/>
                    </a:solidFill>
                    <a:latin typeface="+mn-lt"/>
                  </a:rPr>
                  <a:t>Strong Average-Case Lower Bounds for </a:t>
                </a:r>
                <a14:m>
                  <m:oMath xmlns:m="http://schemas.openxmlformats.org/officeDocument/2006/math">
                    <m:r>
                      <a:rPr lang="en-US" sz="5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𝑨𝑪</m:t>
                    </m:r>
                    <m:sSup>
                      <m:sSupPr>
                        <m:ctrlP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en-US" sz="5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∘</m:t>
                    </m:r>
                    <m:r>
                      <a:rPr lang="en-US" sz="5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𝑻𝑯𝑹</m:t>
                    </m:r>
                  </m:oMath>
                </a14:m>
                <a:r>
                  <a:rPr lang="en-US" sz="3600" b="1" i="1" dirty="0">
                    <a:solidFill>
                      <a:srgbClr val="00B0F0"/>
                    </a:solidFill>
                    <a:latin typeface="+mn-lt"/>
                  </a:rPr>
                  <a:t> </a:t>
                </a:r>
              </a:p>
            </p:txBody>
          </p:sp>
        </mc:Choice>
        <mc:Fallback xmlns="">
          <p:sp>
            <p:nvSpPr>
              <p:cNvPr id="13" name="Title 1">
                <a:extLst>
                  <a:ext uri="{FF2B5EF4-FFF2-40B4-BE49-F238E27FC236}">
                    <a16:creationId xmlns:a16="http://schemas.microsoft.com/office/drawing/2014/main" id="{A83B6DE9-690C-4519-9AB8-AA11C1DDC5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141" y="-162152"/>
                <a:ext cx="11909715" cy="1850035"/>
              </a:xfrm>
              <a:prstGeom prst="rect">
                <a:avLst/>
              </a:prstGeom>
              <a:blipFill>
                <a:blip r:embed="rId4"/>
                <a:stretch>
                  <a:fillRect t="-6250" r="-9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94F56D6-9A59-4CEF-BB0E-50B2F05D34DC}"/>
                  </a:ext>
                </a:extLst>
              </p:cNvPr>
              <p:cNvSpPr txBox="1"/>
              <p:nvPr/>
            </p:nvSpPr>
            <p:spPr>
              <a:xfrm>
                <a:off x="1001519" y="1597827"/>
                <a:ext cx="10038289" cy="1631216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b="1" dirty="0"/>
                  <a:t>[Williams’ 14]</a:t>
                </a:r>
              </a:p>
              <a:p>
                <a:pPr algn="ctr"/>
                <a:r>
                  <a:rPr lang="en-US" sz="3200" dirty="0"/>
                  <a:t>Non-trivial derandomization for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𝐴𝐶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∘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𝑇𝐻𝑅</m:t>
                    </m:r>
                  </m:oMath>
                </a14:m>
                <a:r>
                  <a:rPr lang="en-US" sz="3200" dirty="0"/>
                  <a:t> circuits</a:t>
                </a:r>
              </a:p>
              <a:p>
                <a:pPr algn="ctr"/>
                <a:r>
                  <a:rPr lang="en-US" sz="3200" dirty="0"/>
                  <a:t>(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𝐴𝐶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3200" dirty="0"/>
                  <a:t> circuits extended with a bottom layer of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𝑇𝐻𝑅</m:t>
                    </m:r>
                  </m:oMath>
                </a14:m>
                <a:r>
                  <a:rPr lang="en-US" sz="3200" dirty="0"/>
                  <a:t> gates)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94F56D6-9A59-4CEF-BB0E-50B2F05D34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1519" y="1597827"/>
                <a:ext cx="10038289" cy="1631216"/>
              </a:xfrm>
              <a:prstGeom prst="rect">
                <a:avLst/>
              </a:prstGeom>
              <a:blipFill>
                <a:blip r:embed="rId5"/>
                <a:stretch>
                  <a:fillRect l="-971" t="-5576" r="-971" b="-11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Speech Bubble: Oval 1">
                <a:extLst>
                  <a:ext uri="{FF2B5EF4-FFF2-40B4-BE49-F238E27FC236}">
                    <a16:creationId xmlns:a16="http://schemas.microsoft.com/office/drawing/2014/main" id="{2BB94CD8-A1CC-42A6-95FF-AE1BE00DBAC0}"/>
                  </a:ext>
                </a:extLst>
              </p:cNvPr>
              <p:cNvSpPr/>
              <p:nvPr/>
            </p:nvSpPr>
            <p:spPr>
              <a:xfrm>
                <a:off x="6602506" y="2232212"/>
                <a:ext cx="5204012" cy="3027961"/>
              </a:xfrm>
              <a:prstGeom prst="wedgeEllipseCallou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/>
                  <a:t>Does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𝑀𝐴𝐽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∘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𝐴𝐶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400" dirty="0"/>
                  <a:t> contain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𝑇𝐻𝑅</m:t>
                    </m:r>
                  </m:oMath>
                </a14:m>
                <a:r>
                  <a:rPr lang="en-US" sz="2400" dirty="0"/>
                  <a:t>?</a:t>
                </a:r>
              </a:p>
              <a:p>
                <a:pPr algn="ctr"/>
                <a:r>
                  <a:rPr lang="en-US" sz="2400" dirty="0"/>
                  <a:t>If so, we already have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𝑇𝐻𝑅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∘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𝑇𝐻𝑅</m:t>
                    </m:r>
                  </m:oMath>
                </a14:m>
                <a:r>
                  <a:rPr lang="en-US" sz="2400" dirty="0"/>
                  <a:t> lower bounds!</a:t>
                </a:r>
              </a:p>
              <a:p>
                <a:pPr algn="ctr"/>
                <a:endParaRPr lang="en-US" sz="2400" dirty="0"/>
              </a:p>
              <a:p>
                <a:pPr algn="ctr"/>
                <a:r>
                  <a:rPr lang="en-US" sz="2400" dirty="0"/>
                  <a:t>(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∘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𝑀𝐴𝐽</m:t>
                    </m:r>
                  </m:oMath>
                </a14:m>
                <a:r>
                  <a:rPr lang="en-US" sz="2400" dirty="0"/>
                  <a:t> contains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𝑇𝐻𝑅</m:t>
                    </m:r>
                  </m:oMath>
                </a14:m>
                <a:r>
                  <a:rPr lang="en-US" sz="2400" dirty="0"/>
                  <a:t>)</a:t>
                </a:r>
              </a:p>
            </p:txBody>
          </p:sp>
        </mc:Choice>
        <mc:Fallback xmlns="">
          <p:sp>
            <p:nvSpPr>
              <p:cNvPr id="2" name="Speech Bubble: Oval 1">
                <a:extLst>
                  <a:ext uri="{FF2B5EF4-FFF2-40B4-BE49-F238E27FC236}">
                    <a16:creationId xmlns:a16="http://schemas.microsoft.com/office/drawing/2014/main" id="{2BB94CD8-A1CC-42A6-95FF-AE1BE00DBA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2506" y="2232212"/>
                <a:ext cx="5204012" cy="3027961"/>
              </a:xfrm>
              <a:prstGeom prst="wedgeEllipseCallou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71856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338CFA2-187D-42C0-B18F-61C08E3B76B8}"/>
                  </a:ext>
                </a:extLst>
              </p:cNvPr>
              <p:cNvSpPr txBox="1"/>
              <p:nvPr/>
            </p:nvSpPr>
            <p:spPr>
              <a:xfrm>
                <a:off x="888648" y="1921145"/>
                <a:ext cx="10558252" cy="1097736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3200" dirty="0">
                    <a:solidFill>
                      <a:schemeClr val="tx1"/>
                    </a:solidFill>
                  </a:rPr>
                  <a:t>If there is 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zh-CN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altLang="zh-CN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altLang="zh-CN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altLang="zh-CN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en-US" altLang="zh-CN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p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-time derandomization for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𝑴𝑨𝑱</m:t>
                    </m:r>
                    <m:r>
                      <a:rPr lang="en-US" sz="3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∘</m:t>
                    </m:r>
                    <m:r>
                      <a:rPr lang="en-US" sz="3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𝑴𝑨𝑱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,</a:t>
                </a:r>
              </a:p>
              <a:p>
                <a:pPr algn="ctr"/>
                <a:r>
                  <a:rPr lang="en-US" sz="3200" dirty="0">
                    <a:solidFill>
                      <a:schemeClr val="tx1"/>
                    </a:solidFill>
                  </a:rPr>
                  <a:t>Then NEXP not in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𝑴𝑨𝑱</m:t>
                    </m:r>
                    <m:r>
                      <a:rPr lang="en-US" sz="32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∘</m:t>
                    </m:r>
                    <m:r>
                      <a:rPr lang="en-US" sz="32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𝑴𝑨𝑱</m:t>
                    </m:r>
                    <m:r>
                      <a:rPr lang="en-US" sz="3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∘</m:t>
                    </m:r>
                    <m:r>
                      <a:rPr lang="en-US" sz="3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𝑴𝑨𝑱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338CFA2-187D-42C0-B18F-61C08E3B76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648" y="1921145"/>
                <a:ext cx="10558252" cy="1097736"/>
              </a:xfrm>
              <a:prstGeom prst="rect">
                <a:avLst/>
              </a:prstGeom>
              <a:blipFill>
                <a:blip r:embed="rId3"/>
                <a:stretch>
                  <a:fillRect t="-4972" b="-171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itle 1">
                <a:extLst>
                  <a:ext uri="{FF2B5EF4-FFF2-40B4-BE49-F238E27FC236}">
                    <a16:creationId xmlns:a16="http://schemas.microsoft.com/office/drawing/2014/main" id="{A83B6DE9-690C-4519-9AB8-AA11C1DDC52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38570" y="-6614"/>
                <a:ext cx="11714860" cy="1850035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/>
                <a:r>
                  <a:rPr lang="en-US" sz="5400" b="1" dirty="0">
                    <a:solidFill>
                      <a:srgbClr val="FF0000"/>
                    </a:solidFill>
                    <a:latin typeface="+mn-lt"/>
                  </a:rPr>
                  <a:t>Potential Approach to </a:t>
                </a:r>
                <a14:m>
                  <m:oMath xmlns:m="http://schemas.openxmlformats.org/officeDocument/2006/math">
                    <m:r>
                      <a:rPr lang="en-US" sz="5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𝑴𝑨𝑱</m:t>
                    </m:r>
                    <m:r>
                      <a:rPr lang="en-US" sz="5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∘</m:t>
                    </m:r>
                    <m:r>
                      <a:rPr lang="en-US" sz="5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𝑴𝑨𝑱</m:t>
                    </m:r>
                    <m:r>
                      <a:rPr lang="en-US" sz="5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∘</m:t>
                    </m:r>
                    <m:r>
                      <a:rPr lang="en-US" sz="5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𝑴𝑨𝑱</m:t>
                    </m:r>
                  </m:oMath>
                </a14:m>
                <a:r>
                  <a:rPr lang="en-US" sz="5400" b="1" dirty="0">
                    <a:solidFill>
                      <a:srgbClr val="00B0F0"/>
                    </a:solidFill>
                    <a:latin typeface="+mn-lt"/>
                  </a:rPr>
                  <a:t> </a:t>
                </a:r>
                <a:r>
                  <a:rPr lang="en-US" sz="5400" b="1" dirty="0">
                    <a:solidFill>
                      <a:srgbClr val="FF0000"/>
                    </a:solidFill>
                    <a:latin typeface="+mn-lt"/>
                  </a:rPr>
                  <a:t>Lower Bounds </a:t>
                </a:r>
              </a:p>
            </p:txBody>
          </p:sp>
        </mc:Choice>
        <mc:Fallback xmlns="">
          <p:sp>
            <p:nvSpPr>
              <p:cNvPr id="13" name="Title 1">
                <a:extLst>
                  <a:ext uri="{FF2B5EF4-FFF2-40B4-BE49-F238E27FC236}">
                    <a16:creationId xmlns:a16="http://schemas.microsoft.com/office/drawing/2014/main" id="{A83B6DE9-690C-4519-9AB8-AA11C1DDC5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570" y="-6614"/>
                <a:ext cx="11714860" cy="1850035"/>
              </a:xfrm>
              <a:prstGeom prst="rect">
                <a:avLst/>
              </a:prstGeom>
              <a:blipFill>
                <a:blip r:embed="rId4"/>
                <a:stretch>
                  <a:fillRect t="-5941" b="-132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21498F6-2F4E-476F-A83F-3363C6EA15E0}"/>
                  </a:ext>
                </a:extLst>
              </p:cNvPr>
              <p:cNvSpPr txBox="1"/>
              <p:nvPr/>
            </p:nvSpPr>
            <p:spPr>
              <a:xfrm>
                <a:off x="1401333" y="3671031"/>
                <a:ext cx="9532883" cy="2862322"/>
              </a:xfrm>
              <a:prstGeom prst="rect">
                <a:avLst/>
              </a:prstGeom>
              <a:ln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dirty="0">
                    <a:solidFill>
                      <a:schemeClr val="tx1"/>
                    </a:solidFill>
                  </a:rPr>
                  <a:t>Can we “mine” any </a:t>
                </a:r>
                <a:r>
                  <a:rPr lang="en-US" sz="3600" dirty="0">
                    <a:solidFill>
                      <a:srgbClr val="FF0000"/>
                    </a:solidFill>
                  </a:rPr>
                  <a:t>non-trivial derandomization algorithms </a:t>
                </a:r>
                <a:r>
                  <a:rPr lang="en-US" sz="3600" dirty="0">
                    <a:solidFill>
                      <a:schemeClr val="tx1"/>
                    </a:solidFill>
                  </a:rPr>
                  <a:t>from the </a:t>
                </a:r>
                <a:r>
                  <a:rPr lang="en-US" sz="3600" b="1" i="1" dirty="0">
                    <a:solidFill>
                      <a:srgbClr val="FF0000"/>
                    </a:solidFill>
                  </a:rPr>
                  <a:t>exponential</a:t>
                </a:r>
                <a:r>
                  <a:rPr lang="en-US" sz="3600" dirty="0">
                    <a:solidFill>
                      <a:schemeClr val="tx1"/>
                    </a:solidFill>
                  </a:rPr>
                  <a:t> lower bound proofs for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𝑴𝑨𝑱</m:t>
                    </m:r>
                    <m:r>
                      <a:rPr lang="en-US" sz="3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∘</m:t>
                    </m:r>
                    <m:r>
                      <a:rPr lang="en-US" sz="3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𝑴𝑨𝑱</m:t>
                    </m:r>
                  </m:oMath>
                </a14:m>
                <a:r>
                  <a:rPr lang="en-US" sz="3600" b="1" dirty="0">
                    <a:solidFill>
                      <a:srgbClr val="FF0000"/>
                    </a:solidFill>
                  </a:rPr>
                  <a:t> </a:t>
                </a:r>
                <a:r>
                  <a:rPr lang="en-US" sz="3600" dirty="0">
                    <a:solidFill>
                      <a:schemeClr val="tx1"/>
                    </a:solidFill>
                  </a:rPr>
                  <a:t>or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𝑻𝑯𝑹</m:t>
                    </m:r>
                    <m:r>
                      <a:rPr lang="en-US" sz="3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∘</m:t>
                    </m:r>
                    <m:r>
                      <a:rPr lang="en-US" sz="3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𝑴𝑨𝑱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</a:rPr>
                  <a:t>?</a:t>
                </a:r>
              </a:p>
              <a:p>
                <a:endParaRPr lang="en-US" sz="3600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sz="3600" dirty="0">
                    <a:solidFill>
                      <a:schemeClr val="tx1"/>
                    </a:solidFill>
                  </a:rPr>
                  <a:t>Would imply </a:t>
                </a:r>
                <a:r>
                  <a:rPr lang="en-US" sz="3600" b="1" dirty="0">
                    <a:solidFill>
                      <a:srgbClr val="FF0000"/>
                    </a:solidFill>
                  </a:rPr>
                  <a:t>NEXP</a:t>
                </a:r>
                <a:r>
                  <a:rPr lang="en-US" sz="3600" dirty="0">
                    <a:solidFill>
                      <a:schemeClr val="tx1"/>
                    </a:solidFill>
                  </a:rPr>
                  <a:t> not in </a:t>
                </a:r>
                <a14:m>
                  <m:oMath xmlns:m="http://schemas.openxmlformats.org/officeDocument/2006/math">
                    <m:r>
                      <a:rPr lang="en-US" sz="36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𝑴𝑨𝑱</m:t>
                    </m:r>
                    <m:r>
                      <a:rPr lang="en-US" sz="36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∘</m:t>
                    </m:r>
                    <m:r>
                      <a:rPr lang="en-US" sz="36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𝑴𝑨𝑱</m:t>
                    </m:r>
                    <m:r>
                      <a:rPr lang="en-US" sz="36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∘</m:t>
                    </m:r>
                    <m:r>
                      <a:rPr lang="en-US" sz="36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𝑴𝑨𝑱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</a:rPr>
                  <a:t>!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21498F6-2F4E-476F-A83F-3363C6EA15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1333" y="3671031"/>
                <a:ext cx="9532883" cy="2862322"/>
              </a:xfrm>
              <a:prstGeom prst="rect">
                <a:avLst/>
              </a:prstGeom>
              <a:blipFill>
                <a:blip r:embed="rId5"/>
                <a:stretch>
                  <a:fillRect t="-3185" r="-128" b="-6794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92793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759B27-FD34-4EFF-A7F8-05BAD0DD4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842" y="88615"/>
            <a:ext cx="11646389" cy="110795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+mn-lt"/>
              </a:rPr>
              <a:t>(Oversimplified) History and Motivation</a:t>
            </a:r>
            <a:endParaRPr lang="en-US" sz="6000" dirty="0">
              <a:latin typeface="+mn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DAEFD35-44C3-475D-80B3-BAD3CB33C0F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6842" y="1313561"/>
                <a:ext cx="11632704" cy="2320774"/>
              </a:xfr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>
                <a:normAutofit fontScale="92500" lnSpcReduction="10000"/>
              </a:bodyPr>
              <a:lstStyle/>
              <a:p>
                <a:pPr marL="0" indent="0" algn="ctr">
                  <a:buNone/>
                </a:pPr>
                <a:r>
                  <a:rPr lang="en-US" sz="3900" b="1" dirty="0"/>
                  <a:t>The Circuit Lower Bounds Program for </a:t>
                </a:r>
                <a14:m>
                  <m:oMath xmlns:m="http://schemas.openxmlformats.org/officeDocument/2006/math">
                    <m:r>
                      <a:rPr lang="en-US" sz="3900" b="1" i="1" smtClean="0">
                        <a:latin typeface="Cambria Math" panose="02040503050406030204" pitchFamily="18" charset="0"/>
                      </a:rPr>
                      <m:t>𝑵𝑷</m:t>
                    </m:r>
                    <m:r>
                      <a:rPr lang="en-US" sz="3900" b="1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sz="3900" b="1" i="1" smtClean="0">
                        <a:latin typeface="Cambria Math" panose="02040503050406030204" pitchFamily="18" charset="0"/>
                      </a:rPr>
                      <m:t>𝑷</m:t>
                    </m:r>
                  </m:oMath>
                </a14:m>
                <a:endParaRPr lang="en-US" sz="3500" b="1" dirty="0"/>
              </a:p>
              <a:p>
                <a:pPr lvl="1"/>
                <a:r>
                  <a:rPr lang="en-US" sz="3200" dirty="0"/>
                  <a:t>Since 1980s, people wanted to prove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𝑵𝑷</m:t>
                    </m:r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𝑷</m:t>
                    </m:r>
                  </m:oMath>
                </a14:m>
                <a:r>
                  <a:rPr lang="en-US" sz="3200" b="1" dirty="0"/>
                  <a:t> </a:t>
                </a:r>
                <a:r>
                  <a:rPr lang="en-US" sz="3200" dirty="0"/>
                  <a:t>via proving lower bounds for </a:t>
                </a:r>
                <a:r>
                  <a:rPr lang="en-US" sz="3200" i="1" dirty="0"/>
                  <a:t>stronger</a:t>
                </a:r>
                <a:r>
                  <a:rPr lang="en-US" sz="3200" dirty="0"/>
                  <a:t> and </a:t>
                </a:r>
                <a:r>
                  <a:rPr lang="en-US" sz="3200" i="1" dirty="0"/>
                  <a:t>stronger</a:t>
                </a:r>
                <a:r>
                  <a:rPr lang="en-US" sz="3200" dirty="0"/>
                  <a:t> circuit </a:t>
                </a:r>
                <a:r>
                  <a:rPr lang="en-US" altLang="zh-CN" sz="3200" dirty="0"/>
                  <a:t>classes</a:t>
                </a:r>
                <a:endParaRPr lang="en-US" sz="3200" dirty="0"/>
              </a:p>
              <a:p>
                <a:pPr lvl="1"/>
                <a:r>
                  <a:rPr lang="en-US" sz="3200" b="1" dirty="0"/>
                  <a:t>Frontier </a:t>
                </a:r>
                <a:r>
                  <a:rPr lang="en-US" altLang="zh-CN" sz="3200" b="1" dirty="0"/>
                  <a:t>I</a:t>
                </a:r>
                <a:r>
                  <a:rPr lang="en-US" sz="3200" dirty="0"/>
                  <a:t>: </a:t>
                </a:r>
                <a:r>
                  <a:rPr lang="en-US" altLang="zh-CN" sz="3200" dirty="0"/>
                  <a:t>Stronger average-case</a:t>
                </a:r>
                <a:r>
                  <a:rPr lang="en-US" sz="3200" dirty="0"/>
                  <a:t> circuit lower bounds for </a:t>
                </a:r>
                <a14:m>
                  <m:oMath xmlns:m="http://schemas.openxmlformats.org/officeDocument/2006/math">
                    <m:r>
                      <a:rPr lang="en-US" sz="32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𝐀𝐂</m:t>
                    </m:r>
                    <m:sSup>
                      <m:sSupPr>
                        <m:ctrlP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𝐂</m:t>
                        </m:r>
                      </m:e>
                      <m:sup>
                        <m:r>
                          <a:rPr lang="en-US" sz="32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1100" dirty="0">
                    <a:solidFill>
                      <a:srgbClr val="FF0000"/>
                    </a:solidFill>
                  </a:rPr>
                  <a:t> </a:t>
                </a:r>
                <a:endParaRPr lang="en-US" sz="1100" dirty="0"/>
              </a:p>
              <a:p>
                <a:pPr lvl="1"/>
                <a:r>
                  <a:rPr lang="en-US" sz="3200" b="1" dirty="0"/>
                  <a:t>Frontier </a:t>
                </a:r>
                <a:r>
                  <a:rPr lang="en-US" altLang="zh-CN" sz="3200" b="1" dirty="0"/>
                  <a:t>II</a:t>
                </a:r>
                <a:r>
                  <a:rPr lang="en-US" sz="3200" dirty="0"/>
                  <a:t>: Super-polynomial lower bounds for </a:t>
                </a:r>
                <a14:m>
                  <m:oMath xmlns:m="http://schemas.openxmlformats.org/officeDocument/2006/math">
                    <m:r>
                      <a:rPr lang="en-US" sz="32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𝐓𝐇𝐑</m:t>
                    </m:r>
                    <m:r>
                      <a:rPr lang="en-US" sz="32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∘</m:t>
                    </m:r>
                    <m:r>
                      <a:rPr lang="en-US" sz="32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𝐓𝐇𝐑</m:t>
                    </m:r>
                  </m:oMath>
                </a14:m>
                <a:endParaRPr lang="en-US" sz="3200" b="1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DAEFD35-44C3-475D-80B3-BAD3CB33C0F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6842" y="1313561"/>
                <a:ext cx="11632704" cy="2320774"/>
              </a:xfrm>
              <a:blipFill>
                <a:blip r:embed="rId3"/>
                <a:stretch>
                  <a:fillRect t="-8115" b="-28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628260D8-1D35-43E0-9E57-A5FE3A6A0500}"/>
                  </a:ext>
                </a:extLst>
              </p:cNvPr>
              <p:cNvSpPr/>
              <p:nvPr/>
            </p:nvSpPr>
            <p:spPr>
              <a:xfrm>
                <a:off x="143157" y="4091752"/>
                <a:ext cx="11646389" cy="2627835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en-US" sz="3600" b="1" dirty="0"/>
                  <a:t>The Pseudorandom Generator (PRG) Program for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𝑩𝑷𝑷</m:t>
                    </m:r>
                  </m:oMath>
                </a14:m>
                <a:endParaRPr lang="en-US" sz="3600" b="1" dirty="0"/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sz="3200" dirty="0"/>
                  <a:t>Since 1980s, people wanted to prove </a:t>
                </a:r>
                <a14:m>
                  <m:oMath xmlns:m="http://schemas.openxmlformats.org/officeDocument/2006/math">
                    <m:r>
                      <a:rPr lang="en-US" sz="3200" b="1" i="1"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US" sz="32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1" i="1">
                        <a:latin typeface="Cambria Math" panose="02040503050406030204" pitchFamily="18" charset="0"/>
                      </a:rPr>
                      <m:t>𝑩𝑷𝑷</m:t>
                    </m:r>
                  </m:oMath>
                </a14:m>
                <a:r>
                  <a:rPr lang="en-US" sz="3200" b="1" dirty="0"/>
                  <a:t> </a:t>
                </a:r>
                <a:r>
                  <a:rPr lang="en-US" sz="3200" dirty="0"/>
                  <a:t>via constructing PRGs for </a:t>
                </a:r>
                <a:r>
                  <a:rPr lang="en-US" sz="3200" i="1" dirty="0"/>
                  <a:t>stronger</a:t>
                </a:r>
                <a:r>
                  <a:rPr lang="en-US" sz="3200" dirty="0"/>
                  <a:t> and </a:t>
                </a:r>
                <a:r>
                  <a:rPr lang="en-US" sz="3200" i="1" dirty="0"/>
                  <a:t>stronger</a:t>
                </a:r>
                <a:r>
                  <a:rPr lang="en-US" sz="3200" dirty="0"/>
                  <a:t> circuit classes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sz="3200" b="1" dirty="0"/>
                  <a:t>Frontier I</a:t>
                </a:r>
                <a:r>
                  <a:rPr lang="en-US" sz="3200" dirty="0"/>
                  <a:t>: Strong Average-case lower bounds for </a:t>
                </a:r>
                <a14:m>
                  <m:oMath xmlns:m="http://schemas.openxmlformats.org/officeDocument/2006/math">
                    <m:r>
                      <a:rPr lang="en-US" sz="32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𝐀</m:t>
                    </m:r>
                    <m:sSup>
                      <m:sSup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𝐂</m:t>
                        </m:r>
                      </m:e>
                      <m:sup>
                        <m:r>
                          <a:rPr lang="en-US" sz="3200" b="1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1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⊕</m:t>
                        </m:r>
                      </m:e>
                    </m:d>
                  </m:oMath>
                </a14:m>
                <a:endParaRPr lang="en-US" sz="3200" b="1" dirty="0">
                  <a:solidFill>
                    <a:srgbClr val="FF0000"/>
                  </a:solidFill>
                </a:endParaRP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sz="3200" b="1" dirty="0"/>
                  <a:t>Frontier II: Do we really have to use PRGs?</a:t>
                </a:r>
                <a:endParaRPr lang="en-US" sz="32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628260D8-1D35-43E0-9E57-A5FE3A6A05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157" y="4091752"/>
                <a:ext cx="11646389" cy="2627835"/>
              </a:xfrm>
              <a:prstGeom prst="rect">
                <a:avLst/>
              </a:prstGeom>
              <a:blipFill>
                <a:blip r:embed="rId4"/>
                <a:stretch>
                  <a:fillRect l="-628" t="-3472" r="-2040" b="-6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peech Bubble: Oval 4">
            <a:extLst>
              <a:ext uri="{FF2B5EF4-FFF2-40B4-BE49-F238E27FC236}">
                <a16:creationId xmlns:a16="http://schemas.microsoft.com/office/drawing/2014/main" id="{75327DA4-C62A-495A-9D03-83650EC01A5E}"/>
              </a:ext>
            </a:extLst>
          </p:cNvPr>
          <p:cNvSpPr/>
          <p:nvPr/>
        </p:nvSpPr>
        <p:spPr>
          <a:xfrm>
            <a:off x="4208929" y="4329953"/>
            <a:ext cx="5735171" cy="1734671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Is </a:t>
            </a:r>
            <a:r>
              <a:rPr lang="en-US" sz="2800" b="1" dirty="0"/>
              <a:t>Black-box </a:t>
            </a:r>
            <a:r>
              <a:rPr lang="en-US" sz="2800" b="1" dirty="0" err="1"/>
              <a:t>derand</a:t>
            </a:r>
            <a:r>
              <a:rPr lang="en-US" sz="2800" b="1" dirty="0"/>
              <a:t>. </a:t>
            </a:r>
            <a:r>
              <a:rPr lang="en-US" sz="2800" dirty="0"/>
              <a:t>equivalent to </a:t>
            </a:r>
            <a:r>
              <a:rPr lang="en-US" sz="2800" b="1" dirty="0"/>
              <a:t>White-box </a:t>
            </a:r>
            <a:r>
              <a:rPr lang="en-US" sz="2800" b="1" dirty="0" err="1"/>
              <a:t>derand</a:t>
            </a:r>
            <a:r>
              <a:rPr lang="en-US" sz="2800" dirty="0"/>
              <a:t>.?</a:t>
            </a:r>
          </a:p>
        </p:txBody>
      </p:sp>
    </p:spTree>
    <p:extLst>
      <p:ext uri="{BB962C8B-B14F-4D97-AF65-F5344CB8AC3E}">
        <p14:creationId xmlns:p14="http://schemas.microsoft.com/office/powerpoint/2010/main" val="1185557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animBg="1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4986F-B9BF-4223-950C-75DCE1222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0" y="307590"/>
            <a:ext cx="10515600" cy="86994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+mn-lt"/>
              </a:rPr>
              <a:t>Black-box and White-box Derandomization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7542D3E-2AF4-4FB3-8CC6-0C96C74F930A}"/>
              </a:ext>
            </a:extLst>
          </p:cNvPr>
          <p:cNvSpPr/>
          <p:nvPr/>
        </p:nvSpPr>
        <p:spPr>
          <a:xfrm>
            <a:off x="0" y="0"/>
            <a:ext cx="1869141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/>
              <a:t>Application</a:t>
            </a:r>
            <a:endParaRPr lang="en-US" sz="2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BDF7872-9F42-41DE-B070-B9A9D6AE80C9}"/>
              </a:ext>
            </a:extLst>
          </p:cNvPr>
          <p:cNvSpPr txBox="1"/>
          <p:nvPr/>
        </p:nvSpPr>
        <p:spPr>
          <a:xfrm>
            <a:off x="700489" y="1185924"/>
            <a:ext cx="10653301" cy="2062103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Building PRGs seems hard, so why stick to them?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PRG does not ``look at’’ the given circuit (</a:t>
            </a:r>
            <a:r>
              <a:rPr lang="en-US" sz="3200" b="1" dirty="0"/>
              <a:t>Black-box</a:t>
            </a:r>
            <a:r>
              <a:rPr lang="en-US" sz="3200" dirty="0"/>
              <a:t> </a:t>
            </a:r>
            <a:r>
              <a:rPr lang="en-US" sz="3200" dirty="0" err="1"/>
              <a:t>derand</a:t>
            </a:r>
            <a:r>
              <a:rPr lang="en-US" sz="3200" dirty="0"/>
              <a:t>.)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Maybe looking at the given circuit helps? 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3200" dirty="0"/>
              <a:t>What about “</a:t>
            </a:r>
            <a:r>
              <a:rPr lang="en-US" sz="3200" b="1" dirty="0">
                <a:solidFill>
                  <a:schemeClr val="bg1"/>
                </a:solidFill>
              </a:rPr>
              <a:t>White-box</a:t>
            </a:r>
            <a:r>
              <a:rPr lang="en-US" sz="3200" dirty="0"/>
              <a:t>” derandomization?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9B40497-632D-4549-A454-E75902BD6656}"/>
                  </a:ext>
                </a:extLst>
              </p:cNvPr>
              <p:cNvSpPr txBox="1"/>
              <p:nvPr/>
            </p:nvSpPr>
            <p:spPr>
              <a:xfrm>
                <a:off x="726489" y="3331348"/>
                <a:ext cx="10653301" cy="1077218"/>
              </a:xfrm>
              <a:prstGeom prst="rect">
                <a:avLst/>
              </a:prstGeom>
              <a:ln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b="1" dirty="0"/>
                  <a:t>[Impagliazzo-Kabanets-Wigderson’02]</a:t>
                </a:r>
              </a:p>
              <a:p>
                <a:pPr algn="ctr"/>
                <a:r>
                  <a:rPr lang="en-US" sz="2800" dirty="0"/>
                  <a:t>In certain settings, </a:t>
                </a:r>
                <a:r>
                  <a:rPr lang="en-US" sz="2800" b="1" dirty="0"/>
                  <a:t>“Looking into the circuit” </a:t>
                </a:r>
                <a:r>
                  <a:rPr lang="en-US" sz="2800" dirty="0"/>
                  <a:t>does </a:t>
                </a:r>
                <a:r>
                  <a:rPr lang="en-US" sz="2800" b="1" dirty="0"/>
                  <a:t>not</a:t>
                </a:r>
                <a:r>
                  <a:rPr lang="en-US" sz="2800" dirty="0"/>
                  <a:t> help for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𝑝𝑜𝑙𝑦</m:t>
                    </m:r>
                  </m:oMath>
                </a14:m>
                <a:r>
                  <a:rPr lang="en-US" sz="2800" dirty="0"/>
                  <a:t>! 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9B40497-632D-4549-A454-E75902BD66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489" y="3331348"/>
                <a:ext cx="10653301" cy="1077218"/>
              </a:xfrm>
              <a:prstGeom prst="rect">
                <a:avLst/>
              </a:prstGeom>
              <a:blipFill>
                <a:blip r:embed="rId3"/>
                <a:stretch>
                  <a:fillRect l="-400" t="-8427" r="-1029" b="-14607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F9BAB3B-3F57-4693-9E20-AAE79D57B5BA}"/>
                  </a:ext>
                </a:extLst>
              </p:cNvPr>
              <p:cNvSpPr txBox="1"/>
              <p:nvPr/>
            </p:nvSpPr>
            <p:spPr>
              <a:xfrm>
                <a:off x="618557" y="4717969"/>
                <a:ext cx="4421033" cy="954107"/>
              </a:xfrm>
              <a:prstGeom prst="rect">
                <a:avLst/>
              </a:prstGeom>
              <a:ln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/>
                  <a:t>sub-exp-time white-box Derandomization of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𝒑𝒐𝒍𝒚</m:t>
                    </m:r>
                  </m:oMath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F9BAB3B-3F57-4693-9E20-AAE79D57B5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557" y="4717969"/>
                <a:ext cx="4421033" cy="954107"/>
              </a:xfrm>
              <a:prstGeom prst="rect">
                <a:avLst/>
              </a:prstGeom>
              <a:blipFill>
                <a:blip r:embed="rId4"/>
                <a:stretch>
                  <a:fillRect l="-2338" t="-6369" b="-17197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5635E8D-B589-4401-98AB-166E12AA04B0}"/>
                  </a:ext>
                </a:extLst>
              </p:cNvPr>
              <p:cNvSpPr txBox="1"/>
              <p:nvPr/>
            </p:nvSpPr>
            <p:spPr>
              <a:xfrm>
                <a:off x="6872996" y="4717969"/>
                <a:ext cx="4480793" cy="954107"/>
              </a:xfrm>
              <a:prstGeom prst="rect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/>
                  <a:t>sub-exp-time black-box Derandomization of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𝒑𝒐𝒍𝒚</m:t>
                    </m:r>
                  </m:oMath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5635E8D-B589-4401-98AB-166E12AA04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2996" y="4717969"/>
                <a:ext cx="4480793" cy="954107"/>
              </a:xfrm>
              <a:prstGeom prst="rect">
                <a:avLst/>
              </a:prstGeom>
              <a:blipFill>
                <a:blip r:embed="rId5"/>
                <a:stretch>
                  <a:fillRect l="-1630" t="-6369" b="-17197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Arrow: Left-Right 8">
            <a:extLst>
              <a:ext uri="{FF2B5EF4-FFF2-40B4-BE49-F238E27FC236}">
                <a16:creationId xmlns:a16="http://schemas.microsoft.com/office/drawing/2014/main" id="{D4E2A75B-BD71-446F-827A-B1849966F727}"/>
              </a:ext>
            </a:extLst>
          </p:cNvPr>
          <p:cNvSpPr/>
          <p:nvPr/>
        </p:nvSpPr>
        <p:spPr>
          <a:xfrm>
            <a:off x="5270493" y="4977531"/>
            <a:ext cx="1371600" cy="43498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8140FA1-9932-4236-9226-1491C3952412}"/>
              </a:ext>
            </a:extLst>
          </p:cNvPr>
          <p:cNvSpPr txBox="1"/>
          <p:nvPr/>
        </p:nvSpPr>
        <p:spPr>
          <a:xfrm>
            <a:off x="5079803" y="4470121"/>
            <a:ext cx="1752980" cy="52322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800" b="1" dirty="0"/>
              <a:t>Equivalent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BF5D951-B089-460B-977F-06CEE09A033B}"/>
                  </a:ext>
                </a:extLst>
              </p:cNvPr>
              <p:cNvSpPr txBox="1"/>
              <p:nvPr/>
            </p:nvSpPr>
            <p:spPr>
              <a:xfrm>
                <a:off x="618557" y="6027190"/>
                <a:ext cx="10817163" cy="52322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/>
                  <a:t>Conditions apply: Infinite-Often,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𝜺</m:t>
                        </m:r>
                      </m:sup>
                    </m:sSup>
                  </m:oMath>
                </a14:m>
                <a:r>
                  <a:rPr lang="en-US" sz="2800" b="1" dirty="0"/>
                  <a:t> advice, non-deterministic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BF5D951-B089-460B-977F-06CEE09A03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557" y="6027190"/>
                <a:ext cx="10817163" cy="523220"/>
              </a:xfrm>
              <a:prstGeom prst="rect">
                <a:avLst/>
              </a:prstGeom>
              <a:blipFill>
                <a:blip r:embed="rId10"/>
                <a:stretch>
                  <a:fillRect t="-11628" b="-3255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6324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4" grpId="0" animBg="1"/>
      <p:bldP spid="9" grpId="0" animBg="1"/>
      <p:bldP spid="16" grpId="0" animBg="1"/>
      <p:bldP spid="1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4986F-B9BF-4223-950C-75DCE1222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0" y="307589"/>
            <a:ext cx="10515600" cy="132216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+mn-lt"/>
              </a:rPr>
              <a:t>Black-box and White-box </a:t>
            </a:r>
            <a:r>
              <a:rPr lang="en-US" sz="4800" b="1" dirty="0" err="1">
                <a:solidFill>
                  <a:srgbClr val="FF0000"/>
                </a:solidFill>
                <a:latin typeface="+mn-lt"/>
              </a:rPr>
              <a:t>Derand</a:t>
            </a:r>
            <a:r>
              <a:rPr lang="en-US" sz="4800" b="1" dirty="0">
                <a:solidFill>
                  <a:srgbClr val="FF0000"/>
                </a:solidFill>
                <a:latin typeface="+mn-lt"/>
              </a:rPr>
              <a:t> Equivalence</a:t>
            </a:r>
            <a:br>
              <a:rPr lang="en-US" sz="4800" b="1" dirty="0">
                <a:solidFill>
                  <a:srgbClr val="FF0000"/>
                </a:solidFill>
                <a:latin typeface="+mn-lt"/>
              </a:rPr>
            </a:br>
            <a:r>
              <a:rPr lang="en-US" sz="4800" b="1" dirty="0">
                <a:solidFill>
                  <a:srgbClr val="FF0000"/>
                </a:solidFill>
                <a:latin typeface="+mn-lt"/>
              </a:rPr>
              <a:t>for “All” Circuit Classes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BA52326-E2A5-42E6-BAE9-4470449BFDAA}"/>
              </a:ext>
            </a:extLst>
          </p:cNvPr>
          <p:cNvSpPr txBox="1"/>
          <p:nvPr/>
        </p:nvSpPr>
        <p:spPr>
          <a:xfrm>
            <a:off x="150669" y="1629755"/>
            <a:ext cx="11518322" cy="954107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We proved that non-trivial </a:t>
            </a:r>
            <a:r>
              <a:rPr lang="en-US" sz="2800" b="1" dirty="0"/>
              <a:t>white-box </a:t>
            </a:r>
            <a:r>
              <a:rPr lang="en-US" sz="2800" dirty="0"/>
              <a:t>derandomization</a:t>
            </a:r>
          </a:p>
          <a:p>
            <a:pPr algn="ctr"/>
            <a:r>
              <a:rPr lang="en-US" sz="2800" b="1" dirty="0"/>
              <a:t>Implies strong average-case lower bounds, which further implies PRGs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B9DB0A7-A23E-4167-8AFC-1F944A4A7715}"/>
                  </a:ext>
                </a:extLst>
              </p:cNvPr>
              <p:cNvSpPr txBox="1"/>
              <p:nvPr/>
            </p:nvSpPr>
            <p:spPr>
              <a:xfrm>
                <a:off x="700489" y="2844780"/>
                <a:ext cx="10653301" cy="1508105"/>
              </a:xfrm>
              <a:prstGeom prst="rect">
                <a:avLst/>
              </a:prstGeom>
              <a:ln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b="1" dirty="0"/>
                  <a:t>Corollary</a:t>
                </a:r>
              </a:p>
              <a:p>
                <a:pPr algn="ctr"/>
                <a:r>
                  <a:rPr lang="en-US" sz="2800" dirty="0"/>
                  <a:t>In certain settings, </a:t>
                </a:r>
                <a:r>
                  <a:rPr lang="en-US" sz="2800" b="1" dirty="0"/>
                  <a:t>“Looking into the circuit” </a:t>
                </a:r>
                <a:r>
                  <a:rPr lang="en-US" sz="2800" dirty="0"/>
                  <a:t>does </a:t>
                </a:r>
                <a:r>
                  <a:rPr lang="en-US" sz="2800" b="1" dirty="0"/>
                  <a:t>not</a:t>
                </a:r>
                <a:r>
                  <a:rPr lang="en-US" sz="2800" dirty="0"/>
                  <a:t> help for ”all” circuit classes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𝒞</m:t>
                    </m:r>
                  </m:oMath>
                </a14:m>
                <a:r>
                  <a:rPr lang="en-US" sz="2800" dirty="0"/>
                  <a:t>! 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B9DB0A7-A23E-4167-8AFC-1F944A4A77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489" y="2844780"/>
                <a:ext cx="10653301" cy="1508105"/>
              </a:xfrm>
              <a:prstGeom prst="rect">
                <a:avLst/>
              </a:prstGeom>
              <a:blipFill>
                <a:blip r:embed="rId7"/>
                <a:stretch>
                  <a:fillRect t="-6452" b="-10484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870A56E-F7BE-43A3-B763-802386815BBA}"/>
                  </a:ext>
                </a:extLst>
              </p:cNvPr>
              <p:cNvSpPr txBox="1"/>
              <p:nvPr/>
            </p:nvSpPr>
            <p:spPr>
              <a:xfrm>
                <a:off x="912078" y="4717969"/>
                <a:ext cx="4127512" cy="954107"/>
              </a:xfrm>
              <a:prstGeom prst="rect">
                <a:avLst/>
              </a:prstGeom>
              <a:ln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/>
                  <a:t>sub-exp-time white-box Derandomization of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𝒞</m:t>
                    </m:r>
                  </m:oMath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870A56E-F7BE-43A3-B763-802386815B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2078" y="4717969"/>
                <a:ext cx="4127512" cy="954107"/>
              </a:xfrm>
              <a:prstGeom prst="rect">
                <a:avLst/>
              </a:prstGeom>
              <a:blipFill>
                <a:blip r:embed="rId8"/>
                <a:stretch>
                  <a:fillRect t="-6369" b="-17197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84E3838-4B03-4A0D-9B27-D033398F1839}"/>
                  </a:ext>
                </a:extLst>
              </p:cNvPr>
              <p:cNvSpPr txBox="1"/>
              <p:nvPr/>
            </p:nvSpPr>
            <p:spPr>
              <a:xfrm>
                <a:off x="6872997" y="4717969"/>
                <a:ext cx="4127512" cy="954107"/>
              </a:xfrm>
              <a:prstGeom prst="rect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/>
                  <a:t>sub-exp-time black-box Derandomization of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𝒞</m:t>
                    </m:r>
                  </m:oMath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84E3838-4B03-4A0D-9B27-D033398F18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2997" y="4717969"/>
                <a:ext cx="4127512" cy="954107"/>
              </a:xfrm>
              <a:prstGeom prst="rect">
                <a:avLst/>
              </a:prstGeom>
              <a:blipFill>
                <a:blip r:embed="rId9"/>
                <a:stretch>
                  <a:fillRect t="-6369" b="-17197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Arrow: Left-Right 14">
            <a:extLst>
              <a:ext uri="{FF2B5EF4-FFF2-40B4-BE49-F238E27FC236}">
                <a16:creationId xmlns:a16="http://schemas.microsoft.com/office/drawing/2014/main" id="{D4BFD195-A558-4161-8989-6AAD6BAAD8FC}"/>
              </a:ext>
            </a:extLst>
          </p:cNvPr>
          <p:cNvSpPr/>
          <p:nvPr/>
        </p:nvSpPr>
        <p:spPr>
          <a:xfrm>
            <a:off x="5270493" y="4977531"/>
            <a:ext cx="1371600" cy="43498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FB5642D-3530-4222-B519-2A6825B57306}"/>
              </a:ext>
            </a:extLst>
          </p:cNvPr>
          <p:cNvSpPr txBox="1"/>
          <p:nvPr/>
        </p:nvSpPr>
        <p:spPr>
          <a:xfrm>
            <a:off x="5079803" y="4470121"/>
            <a:ext cx="1752980" cy="52322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800" b="1" dirty="0"/>
              <a:t>Equivalent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96F065B-2B06-4CFE-861A-FAE3E93EA09F}"/>
                  </a:ext>
                </a:extLst>
              </p:cNvPr>
              <p:cNvSpPr txBox="1"/>
              <p:nvPr/>
            </p:nvSpPr>
            <p:spPr>
              <a:xfrm>
                <a:off x="618557" y="6027190"/>
                <a:ext cx="10817163" cy="52322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/>
                  <a:t>Conditions apply: Infinite-Often,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𝜺</m:t>
                        </m:r>
                      </m:sup>
                    </m:sSup>
                  </m:oMath>
                </a14:m>
                <a:r>
                  <a:rPr lang="en-US" sz="2800" b="1" dirty="0"/>
                  <a:t> advice, non-deterministic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96F065B-2B06-4CFE-861A-FAE3E93EA0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557" y="6027190"/>
                <a:ext cx="10817163" cy="523220"/>
              </a:xfrm>
              <a:prstGeom prst="rect">
                <a:avLst/>
              </a:prstGeom>
              <a:blipFill>
                <a:blip r:embed="rId10"/>
                <a:stretch>
                  <a:fillRect t="-11628" b="-3255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peech Bubble: Oval 4">
            <a:extLst>
              <a:ext uri="{FF2B5EF4-FFF2-40B4-BE49-F238E27FC236}">
                <a16:creationId xmlns:a16="http://schemas.microsoft.com/office/drawing/2014/main" id="{AF675D4E-0C2F-4526-9FFB-BA6B49726ABA}"/>
              </a:ext>
            </a:extLst>
          </p:cNvPr>
          <p:cNvSpPr/>
          <p:nvPr/>
        </p:nvSpPr>
        <p:spPr>
          <a:xfrm>
            <a:off x="10021198" y="2244432"/>
            <a:ext cx="1767288" cy="1102576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Some small technical conditions</a:t>
            </a:r>
          </a:p>
        </p:txBody>
      </p:sp>
    </p:spTree>
    <p:extLst>
      <p:ext uri="{BB962C8B-B14F-4D97-AF65-F5344CB8AC3E}">
        <p14:creationId xmlns:p14="http://schemas.microsoft.com/office/powerpoint/2010/main" val="4200112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  <p:bldP spid="14" grpId="0" animBg="1"/>
      <p:bldP spid="15" grpId="0" animBg="1"/>
      <p:bldP spid="16" grpId="0" animBg="1"/>
      <p:bldP spid="17" grpId="0" animBg="1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A83B6DE9-690C-4519-9AB8-AA11C1DDC520}"/>
              </a:ext>
            </a:extLst>
          </p:cNvPr>
          <p:cNvSpPr txBox="1">
            <a:spLocks/>
          </p:cNvSpPr>
          <p:nvPr/>
        </p:nvSpPr>
        <p:spPr>
          <a:xfrm>
            <a:off x="-64516" y="147498"/>
            <a:ext cx="11714860" cy="11830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>
                <a:solidFill>
                  <a:srgbClr val="FF0000"/>
                </a:solidFill>
                <a:latin typeface="+mn-lt"/>
              </a:rPr>
              <a:t>How this Work relies on recent works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E07E0FC-CB24-4171-9BEC-1FE7D1CCAEEE}"/>
              </a:ext>
            </a:extLst>
          </p:cNvPr>
          <p:cNvSpPr txBox="1"/>
          <p:nvPr/>
        </p:nvSpPr>
        <p:spPr>
          <a:xfrm>
            <a:off x="342927" y="1674158"/>
            <a:ext cx="4437497" cy="52322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800" b="1" dirty="0"/>
              <a:t>[Murray and Williams 2018]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E637DF1-9BE3-43EA-89D4-178AAD641673}"/>
              </a:ext>
            </a:extLst>
          </p:cNvPr>
          <p:cNvSpPr txBox="1"/>
          <p:nvPr/>
        </p:nvSpPr>
        <p:spPr>
          <a:xfrm>
            <a:off x="747716" y="3167390"/>
            <a:ext cx="3627917" cy="52322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800" b="1" dirty="0"/>
              <a:t>[C. and Williams 2019]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7C5AD37-1FE3-4BCC-847E-6DE718CFFFC7}"/>
              </a:ext>
            </a:extLst>
          </p:cNvPr>
          <p:cNvSpPr txBox="1"/>
          <p:nvPr/>
        </p:nvSpPr>
        <p:spPr>
          <a:xfrm>
            <a:off x="1802491" y="4660622"/>
            <a:ext cx="1518364" cy="52322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800" b="1" dirty="0"/>
              <a:t>[C. 2019]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FE218A1-0D28-4BBC-9432-B41C800D5BA5}"/>
                  </a:ext>
                </a:extLst>
              </p:cNvPr>
              <p:cNvSpPr txBox="1"/>
              <p:nvPr/>
            </p:nvSpPr>
            <p:spPr>
              <a:xfrm>
                <a:off x="5562121" y="1485900"/>
                <a:ext cx="5054331" cy="954107"/>
              </a:xfrm>
              <a:prstGeom prst="rect">
                <a:avLst/>
              </a:prstGeom>
              <a:ln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/>
                  <a:t>``Almost’’ almost everywhere (</a:t>
                </a:r>
                <a:r>
                  <a:rPr lang="en-US" sz="2800" b="1" dirty="0" err="1"/>
                  <a:t>a.a.e</a:t>
                </a:r>
                <a:r>
                  <a:rPr lang="en-US" sz="2800" b="1" dirty="0"/>
                  <a:t>.)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𝑴𝑨</m:t>
                    </m:r>
                  </m:oMath>
                </a14:m>
                <a:r>
                  <a:rPr lang="en-US" sz="2800" b="1" dirty="0"/>
                  <a:t> circuit lower bounds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FE218A1-0D28-4BBC-9432-B41C800D5B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2121" y="1485900"/>
                <a:ext cx="5054331" cy="954107"/>
              </a:xfrm>
              <a:prstGeom prst="rect">
                <a:avLst/>
              </a:prstGeom>
              <a:blipFill>
                <a:blip r:embed="rId3"/>
                <a:stretch>
                  <a:fillRect l="-1322" t="-5696" r="-1202" b="-17089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DCBC76AC-AA57-4A4C-886F-78EAC4F04BBD}"/>
              </a:ext>
            </a:extLst>
          </p:cNvPr>
          <p:cNvSpPr txBox="1"/>
          <p:nvPr/>
        </p:nvSpPr>
        <p:spPr>
          <a:xfrm>
            <a:off x="5646165" y="3034344"/>
            <a:ext cx="4886242" cy="954107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Applying PCP of Proximity to help derandomization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7273C6-67F2-4149-99F8-B5F7C54C714B}"/>
              </a:ext>
            </a:extLst>
          </p:cNvPr>
          <p:cNvSpPr txBox="1"/>
          <p:nvPr/>
        </p:nvSpPr>
        <p:spPr>
          <a:xfrm>
            <a:off x="5562122" y="4641059"/>
            <a:ext cx="5054330" cy="954107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Average-case </a:t>
            </a:r>
            <a:r>
              <a:rPr lang="en-US" sz="2800" b="1" dirty="0" err="1"/>
              <a:t>a.a.e</a:t>
            </a:r>
            <a:r>
              <a:rPr lang="en-US" sz="2800" b="1" dirty="0"/>
              <a:t>. MA circuit lower bounds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DD8F9A2-7409-452A-9680-F5F0063F15DF}"/>
              </a:ext>
            </a:extLst>
          </p:cNvPr>
          <p:cNvSpPr txBox="1"/>
          <p:nvPr/>
        </p:nvSpPr>
        <p:spPr>
          <a:xfrm>
            <a:off x="4412399" y="6313394"/>
            <a:ext cx="184731" cy="52322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447144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3" grpId="0" animBg="1"/>
      <p:bldP spid="8" grpId="0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A83B6DE9-690C-4519-9AB8-AA11C1DDC520}"/>
              </a:ext>
            </a:extLst>
          </p:cNvPr>
          <p:cNvSpPr txBox="1">
            <a:spLocks/>
          </p:cNvSpPr>
          <p:nvPr/>
        </p:nvSpPr>
        <p:spPr>
          <a:xfrm>
            <a:off x="0" y="179798"/>
            <a:ext cx="11909715" cy="9295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>
                <a:solidFill>
                  <a:srgbClr val="FF0000"/>
                </a:solidFill>
                <a:latin typeface="+mn-lt"/>
              </a:rPr>
              <a:t>Line of works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DC3AF72-2C2A-445D-9B53-A9D7CF9C0802}"/>
                  </a:ext>
                </a:extLst>
              </p:cNvPr>
              <p:cNvSpPr txBox="1"/>
              <p:nvPr/>
            </p:nvSpPr>
            <p:spPr>
              <a:xfrm>
                <a:off x="539647" y="1049878"/>
                <a:ext cx="5222418" cy="707886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i="1" dirty="0"/>
                  <a:t>[Wil’10]</a:t>
                </a:r>
              </a:p>
              <a:p>
                <a:pPr algn="ctr"/>
                <a:r>
                  <a:rPr lang="en-US" sz="2000" i="1" dirty="0"/>
                  <a:t>Conditional </a:t>
                </a:r>
                <a:r>
                  <a:rPr lang="en-US" sz="2000" i="1" dirty="0" err="1"/>
                  <a:t>i.o</a:t>
                </a:r>
                <a:r>
                  <a:rPr lang="en-US" sz="2000" i="1" dirty="0"/>
                  <a:t>. NPRG for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𝑝𝑜𝑙𝑦</m:t>
                    </m:r>
                  </m:oMath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DC3AF72-2C2A-445D-9B53-A9D7CF9C08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647" y="1049878"/>
                <a:ext cx="5222418" cy="707886"/>
              </a:xfrm>
              <a:prstGeom prst="rect">
                <a:avLst/>
              </a:prstGeom>
              <a:blipFill>
                <a:blip r:embed="rId3"/>
                <a:stretch>
                  <a:fillRect t="-4274" b="-136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313C124-CF51-4119-A7E9-A5CC9E48167F}"/>
                  </a:ext>
                </a:extLst>
              </p:cNvPr>
              <p:cNvSpPr txBox="1"/>
              <p:nvPr/>
            </p:nvSpPr>
            <p:spPr>
              <a:xfrm>
                <a:off x="6580976" y="1049878"/>
                <a:ext cx="4153377" cy="1112997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i="1" dirty="0"/>
                  <a:t>[Wil’11]</a:t>
                </a:r>
              </a:p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𝜀</m:t>
                            </m:r>
                          </m:sup>
                        </m:sSup>
                      </m:sup>
                    </m:sSup>
                  </m:oMath>
                </a14:m>
                <a:r>
                  <a:rPr lang="en-US" sz="2000" i="1" dirty="0"/>
                  <a:t>-time algorithm for CAPP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𝜀</m:t>
                            </m:r>
                          </m:sup>
                        </m:sSup>
                      </m:sup>
                    </m:sSup>
                  </m:oMath>
                </a14:m>
                <a:r>
                  <a:rPr lang="en-US" sz="2000" i="1" dirty="0"/>
                  <a:t>-size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𝐴𝐶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000" i="1" dirty="0"/>
                  <a:t> circuits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313C124-CF51-4119-A7E9-A5CC9E4816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0976" y="1049878"/>
                <a:ext cx="4153377" cy="1112997"/>
              </a:xfrm>
              <a:prstGeom prst="rect">
                <a:avLst/>
              </a:prstGeom>
              <a:blipFill>
                <a:blip r:embed="rId4"/>
                <a:stretch>
                  <a:fillRect t="-2717" b="-48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513A84A-2BB1-4413-A1DA-060F7E1358B2}"/>
                  </a:ext>
                </a:extLst>
              </p:cNvPr>
              <p:cNvSpPr txBox="1"/>
              <p:nvPr/>
            </p:nvSpPr>
            <p:spPr>
              <a:xfrm>
                <a:off x="897351" y="2353400"/>
                <a:ext cx="4153377" cy="1042017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i="1" dirty="0"/>
                  <a:t>[Wil’13] ([Wil’11])</a:t>
                </a:r>
              </a:p>
              <a:p>
                <a:pPr algn="ctr"/>
                <a:r>
                  <a:rPr lang="en-US" sz="2000" i="1" dirty="0"/>
                  <a:t>Conditional </a:t>
                </a:r>
                <a:r>
                  <a:rPr lang="en-US" sz="2000" i="1" dirty="0" err="1"/>
                  <a:t>a.e.</a:t>
                </a:r>
                <a:r>
                  <a:rPr lang="en-US" sz="2000" i="1" dirty="0"/>
                  <a:t> MA lower bounds, and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𝑁𝐸𝑋𝑃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⊄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𝐴𝐶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000" i="1" dirty="0"/>
                  <a:t>.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513A84A-2BB1-4413-A1DA-060F7E1358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7351" y="2353400"/>
                <a:ext cx="4153377" cy="1042017"/>
              </a:xfrm>
              <a:prstGeom prst="rect">
                <a:avLst/>
              </a:prstGeom>
              <a:blipFill>
                <a:blip r:embed="rId5"/>
                <a:stretch>
                  <a:fillRect t="-2907" b="-6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71C333B-E75A-4D4B-9684-E05BDA456EB8}"/>
                  </a:ext>
                </a:extLst>
              </p:cNvPr>
              <p:cNvSpPr txBox="1"/>
              <p:nvPr/>
            </p:nvSpPr>
            <p:spPr>
              <a:xfrm>
                <a:off x="6495812" y="2352946"/>
                <a:ext cx="4153377" cy="1042017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i="1" dirty="0"/>
                  <a:t>[MW’18]</a:t>
                </a:r>
              </a:p>
              <a:p>
                <a:pPr algn="ctr"/>
                <a:r>
                  <a:rPr lang="en-US" sz="2000" i="1" dirty="0" err="1"/>
                  <a:t>a.a.e</a:t>
                </a:r>
                <a:r>
                  <a:rPr lang="en-US" sz="2000" i="1" dirty="0"/>
                  <a:t>. MA lower bounds, and 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𝑁𝑄𝑃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⊄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𝐴𝐶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000" i="1" dirty="0"/>
                  <a:t>.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71C333B-E75A-4D4B-9684-E05BDA456E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5812" y="2352946"/>
                <a:ext cx="4153377" cy="1042017"/>
              </a:xfrm>
              <a:prstGeom prst="rect">
                <a:avLst/>
              </a:prstGeom>
              <a:blipFill>
                <a:blip r:embed="rId6"/>
                <a:stretch>
                  <a:fillRect t="-3488" b="-6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64ED232-03C7-4328-9734-B89CC1C3C374}"/>
                  </a:ext>
                </a:extLst>
              </p:cNvPr>
              <p:cNvSpPr txBox="1"/>
              <p:nvPr/>
            </p:nvSpPr>
            <p:spPr>
              <a:xfrm>
                <a:off x="259295" y="4468174"/>
                <a:ext cx="4378479" cy="2065822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i="1" dirty="0"/>
                  <a:t>[C.’19]</a:t>
                </a:r>
              </a:p>
              <a:p>
                <a:pPr algn="ctr"/>
                <a:r>
                  <a:rPr lang="en-US" sz="2000" i="1" dirty="0"/>
                  <a:t>Conditional </a:t>
                </a:r>
                <a:r>
                  <a:rPr lang="en-US" sz="2000" i="1" dirty="0" err="1"/>
                  <a:t>i.o</a:t>
                </a:r>
                <a:r>
                  <a:rPr lang="en-US" sz="2000" i="1" dirty="0"/>
                  <a:t>. NPRG for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𝑁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endParaRPr lang="en-US" sz="2000" i="1" dirty="0"/>
              </a:p>
              <a:p>
                <a:pPr algn="ctr"/>
                <a:r>
                  <a:rPr lang="en-US" sz="2000" i="1" dirty="0" err="1"/>
                  <a:t>a.a.e</a:t>
                </a:r>
                <a:r>
                  <a:rPr lang="en-US" sz="2000" i="1" dirty="0"/>
                  <a:t>. MA average-case lower bounds,</a:t>
                </a:r>
              </a:p>
              <a:p>
                <a:pPr algn="ctr"/>
                <a:r>
                  <a:rPr lang="en-US" sz="2000" i="1" dirty="0"/>
                  <a:t>Conditional collapse from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𝑁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sz="2000" i="1" dirty="0"/>
                  <a:t> to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𝐴𝐶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en-US" sz="2000" i="1" dirty="0"/>
              </a:p>
              <a:p>
                <a:pPr algn="ctr"/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𝑁𝑄𝑃</m:t>
                    </m:r>
                  </m:oMath>
                </a14:m>
                <a:r>
                  <a:rPr lang="en-US" sz="2000" i="1" dirty="0"/>
                  <a:t> can’t be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+1/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𝑝𝑜𝑙𝑦𝑙𝑜𝑔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000" i="1" dirty="0"/>
                  <a:t> approximated by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𝐴𝐶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000" i="1" dirty="0"/>
                  <a:t> 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64ED232-03C7-4328-9734-B89CC1C3C3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295" y="4468174"/>
                <a:ext cx="4378479" cy="2065822"/>
              </a:xfrm>
              <a:prstGeom prst="rect">
                <a:avLst/>
              </a:prstGeom>
              <a:blipFill>
                <a:blip r:embed="rId7"/>
                <a:stretch>
                  <a:fillRect l="-278" t="-1765" b="-4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9863532-2F97-4EA2-8741-A3422994DC33}"/>
                  </a:ext>
                </a:extLst>
              </p:cNvPr>
              <p:cNvSpPr txBox="1"/>
              <p:nvPr/>
            </p:nvSpPr>
            <p:spPr>
              <a:xfrm>
                <a:off x="4571369" y="3694792"/>
                <a:ext cx="2916452" cy="1945982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i="1" dirty="0"/>
                  <a:t>[C.W’19]</a:t>
                </a:r>
              </a:p>
              <a:p>
                <a:pPr algn="ctr"/>
                <a:r>
                  <a:rPr lang="en-US" sz="2000" i="1" dirty="0"/>
                  <a:t>CAPP for approximate sum of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𝐴𝐶</m:t>
                    </m:r>
                    <m:sSup>
                      <m:sSup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en-US" sz="2000" i="1" dirty="0"/>
              </a:p>
              <a:p>
                <a:pPr algn="ctr"/>
                <a:endParaRPr lang="en-US" sz="2000" i="1" dirty="0"/>
              </a:p>
              <a:p>
                <a:pPr algn="ctr"/>
                <a:r>
                  <a:rPr lang="en-US" sz="2000" i="1" dirty="0"/>
                  <a:t>PCP of Proximity pushing</a:t>
                </a:r>
              </a:p>
              <a:p>
                <a:pPr algn="ctr"/>
                <a:r>
                  <a:rPr lang="en-US" sz="2000" i="1" dirty="0"/>
                  <a:t>evaluations to oracles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9863532-2F97-4EA2-8741-A3422994DC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369" y="3694792"/>
                <a:ext cx="2916452" cy="1945982"/>
              </a:xfrm>
              <a:prstGeom prst="rect">
                <a:avLst/>
              </a:prstGeom>
              <a:blipFill>
                <a:blip r:embed="rId8"/>
                <a:stretch>
                  <a:fillRect t="-1563" b="-40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245F4DB-3383-4158-8B88-DCF3C1588C23}"/>
                  </a:ext>
                </a:extLst>
              </p:cNvPr>
              <p:cNvSpPr txBox="1"/>
              <p:nvPr/>
            </p:nvSpPr>
            <p:spPr>
              <a:xfrm>
                <a:off x="7421416" y="4465201"/>
                <a:ext cx="4770584" cy="2065822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i="1" dirty="0"/>
                  <a:t>[C.R’20]</a:t>
                </a:r>
              </a:p>
              <a:p>
                <a:pPr algn="ctr"/>
                <a:r>
                  <a:rPr lang="en-US" sz="2000" i="1" u="sng" dirty="0"/>
                  <a:t>Conditional</a:t>
                </a:r>
                <a:r>
                  <a:rPr lang="en-US" sz="2000" i="1" dirty="0"/>
                  <a:t> </a:t>
                </a:r>
                <a:r>
                  <a:rPr lang="en-US" sz="2000" i="1" dirty="0" err="1"/>
                  <a:t>i.o</a:t>
                </a:r>
                <a:r>
                  <a:rPr lang="en-US" sz="2000" i="1" dirty="0"/>
                  <a:t>. NPRG for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𝑁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endParaRPr lang="en-US" sz="2000" i="1" dirty="0"/>
              </a:p>
              <a:p>
                <a:pPr algn="ctr"/>
                <a:r>
                  <a:rPr lang="en-US" sz="2000" i="1" dirty="0"/>
                  <a:t>Conditional collapse from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𝑁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sz="2000" i="1" dirty="0"/>
                  <a:t> to approx. sum of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𝐴𝐶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en-US" sz="2000" i="1" dirty="0"/>
              </a:p>
              <a:p>
                <a:pPr algn="ctr"/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𝑁𝑄𝑃</m:t>
                    </m:r>
                  </m:oMath>
                </a14:m>
                <a:r>
                  <a:rPr lang="en-US" sz="2000" i="1" dirty="0"/>
                  <a:t> can’t be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+1/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𝑝𝑜𝑙𝑦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000" i="1" dirty="0"/>
                  <a:t> </a:t>
                </a:r>
              </a:p>
              <a:p>
                <a:pPr algn="ctr"/>
                <a:r>
                  <a:rPr lang="en-US" sz="2000" i="1" dirty="0"/>
                  <a:t>approximated by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𝐴𝐶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000" i="1" dirty="0"/>
                  <a:t> 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245F4DB-3383-4158-8B88-DCF3C1588C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1416" y="4465201"/>
                <a:ext cx="4770584" cy="2065822"/>
              </a:xfrm>
              <a:prstGeom prst="rect">
                <a:avLst/>
              </a:prstGeom>
              <a:blipFill>
                <a:blip r:embed="rId9"/>
                <a:stretch>
                  <a:fillRect t="-1471" b="-4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360C0DAE-E7F0-4773-929F-F681550970F8}"/>
              </a:ext>
            </a:extLst>
          </p:cNvPr>
          <p:cNvSpPr txBox="1"/>
          <p:nvPr/>
        </p:nvSpPr>
        <p:spPr>
          <a:xfrm>
            <a:off x="2636583" y="1881929"/>
            <a:ext cx="6918834" cy="3231654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Today’s Plan</a:t>
            </a:r>
          </a:p>
          <a:p>
            <a:pPr algn="ctr"/>
            <a:endParaRPr lang="en-US" sz="2800" b="1" dirty="0"/>
          </a:p>
          <a:p>
            <a:pPr algn="ctr"/>
            <a:r>
              <a:rPr lang="en-US" sz="2800" b="1" dirty="0"/>
              <a:t>Give a roadmap and a perspective on all these works</a:t>
            </a:r>
          </a:p>
          <a:p>
            <a:pPr algn="ctr"/>
            <a:endParaRPr lang="en-US" sz="2800" b="1" dirty="0"/>
          </a:p>
          <a:p>
            <a:pPr algn="ctr"/>
            <a:r>
              <a:rPr lang="en-US" sz="2800" b="1" dirty="0"/>
              <a:t>Based on </a:t>
            </a:r>
            <a:r>
              <a:rPr lang="en-US" altLang="zh-CN" sz="2800" b="1" i="1" dirty="0"/>
              <a:t>Circuit Lower Bounds via Derandomization</a:t>
            </a:r>
            <a:endParaRPr lang="en-US" sz="2800" b="1" i="1" dirty="0"/>
          </a:p>
        </p:txBody>
      </p:sp>
    </p:spTree>
    <p:extLst>
      <p:ext uri="{BB962C8B-B14F-4D97-AF65-F5344CB8AC3E}">
        <p14:creationId xmlns:p14="http://schemas.microsoft.com/office/powerpoint/2010/main" val="3064384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7" grpId="0" animBg="1"/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A83B6DE9-690C-4519-9AB8-AA11C1DDC520}"/>
              </a:ext>
            </a:extLst>
          </p:cNvPr>
          <p:cNvSpPr txBox="1">
            <a:spLocks/>
          </p:cNvSpPr>
          <p:nvPr/>
        </p:nvSpPr>
        <p:spPr>
          <a:xfrm>
            <a:off x="-163771" y="126476"/>
            <a:ext cx="12698854" cy="18236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>
                <a:solidFill>
                  <a:srgbClr val="FF0000"/>
                </a:solidFill>
                <a:latin typeface="+mn-lt"/>
              </a:rPr>
              <a:t>Why Average-Case Lower Bounds are Harder?</a:t>
            </a:r>
          </a:p>
          <a:p>
            <a:pPr algn="ctr"/>
            <a:r>
              <a:rPr lang="en-US" b="1" i="1" dirty="0">
                <a:solidFill>
                  <a:srgbClr val="FF0000"/>
                </a:solidFill>
                <a:latin typeface="+mn-lt"/>
              </a:rPr>
              <a:t>[MW’18]’s Worst-</a:t>
            </a:r>
            <a:r>
              <a:rPr lang="en-US" altLang="zh-CN" b="1" i="1" dirty="0">
                <a:solidFill>
                  <a:srgbClr val="FF0000"/>
                </a:solidFill>
                <a:latin typeface="+mn-lt"/>
              </a:rPr>
              <a:t>Case Lower Bound for NQP</a:t>
            </a:r>
            <a:endParaRPr lang="en-US" sz="2800" b="1" i="1" dirty="0">
              <a:solidFill>
                <a:srgbClr val="FF0000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4F3FAE6-3020-4CE9-82AF-61065C72C3FB}"/>
                  </a:ext>
                </a:extLst>
              </p:cNvPr>
              <p:cNvSpPr txBox="1"/>
              <p:nvPr/>
            </p:nvSpPr>
            <p:spPr>
              <a:xfrm>
                <a:off x="1537260" y="1850062"/>
                <a:ext cx="3889696" cy="523220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/>
                  <a:t>Assume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𝑁𝑄𝑃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⊂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𝐴𝐶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4F3FAE6-3020-4CE9-82AF-61065C72C3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7260" y="1850062"/>
                <a:ext cx="3889696" cy="523220"/>
              </a:xfrm>
              <a:prstGeom prst="rect">
                <a:avLst/>
              </a:prstGeom>
              <a:blipFill>
                <a:blip r:embed="rId3"/>
                <a:stretch>
                  <a:fillRect t="-10345" b="-310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4943651-C0FE-4A88-96B0-BA2190D00DEF}"/>
                  </a:ext>
                </a:extLst>
              </p:cNvPr>
              <p:cNvSpPr txBox="1"/>
              <p:nvPr/>
            </p:nvSpPr>
            <p:spPr>
              <a:xfrm>
                <a:off x="4945382" y="2765724"/>
                <a:ext cx="4339969" cy="1815882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/>
                  <a:t>Apply </a:t>
                </a:r>
                <a:r>
                  <a:rPr lang="en-US" sz="2800" b="1" i="1" dirty="0"/>
                  <a:t>Easy-Witness Lemma</a:t>
                </a:r>
                <a:r>
                  <a:rPr lang="en-US" sz="2800" dirty="0"/>
                  <a:t>,</a:t>
                </a:r>
              </a:p>
              <a:p>
                <a:pPr algn="ctr"/>
                <a:r>
                  <a:rPr lang="en-US" sz="2800" dirty="0"/>
                  <a:t>every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𝑁𝑄𝑃</m:t>
                    </m:r>
                  </m:oMath>
                </a14:m>
                <a:r>
                  <a:rPr lang="en-US" sz="2800" dirty="0"/>
                  <a:t> verifier has polynomial-size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𝐴𝐶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800" dirty="0"/>
                  <a:t> witnesses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4943651-C0FE-4A88-96B0-BA2190D00D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5382" y="2765724"/>
                <a:ext cx="4339969" cy="1815882"/>
              </a:xfrm>
              <a:prstGeom prst="rect">
                <a:avLst/>
              </a:prstGeom>
              <a:blipFill>
                <a:blip r:embed="rId4"/>
                <a:stretch>
                  <a:fillRect l="-2104" t="-3344" r="-2104" b="-83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B2A46055-028C-4AAE-8DA2-EE4CB1184D8C}"/>
              </a:ext>
            </a:extLst>
          </p:cNvPr>
          <p:cNvSpPr txBox="1"/>
          <p:nvPr/>
        </p:nvSpPr>
        <p:spPr>
          <a:xfrm>
            <a:off x="7457243" y="4907922"/>
            <a:ext cx="4623263" cy="138499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Use that and a non-trivial algorithm to contradict </a:t>
            </a:r>
            <a:r>
              <a:rPr lang="en-US" sz="2800" b="1" dirty="0"/>
              <a:t>non-deterministic-time hierarchy</a:t>
            </a:r>
            <a:r>
              <a:rPr lang="en-US" sz="2800" dirty="0"/>
              <a:t>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E309F18-0A6B-41E1-8CDB-F8F2F0EE65D6}"/>
                  </a:ext>
                </a:extLst>
              </p:cNvPr>
              <p:cNvSpPr txBox="1"/>
              <p:nvPr/>
            </p:nvSpPr>
            <p:spPr>
              <a:xfrm>
                <a:off x="501572" y="3576778"/>
                <a:ext cx="4056935" cy="1815882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i="1" dirty="0"/>
                  <a:t>Easy Witness Lemma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𝑁𝑄𝑃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⊂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𝐴𝐶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sz="20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en-US" sz="2000" dirty="0"/>
              </a:p>
              <a:p>
                <a:pPr algn="ctr"/>
                <a:r>
                  <a:rPr lang="en-US" sz="2000" dirty="0"/>
                  <a:t>All verifiers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000" dirty="0"/>
                  <a:t> for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𝑁𝑄𝑃</m:t>
                    </m:r>
                  </m:oMath>
                </a14:m>
                <a:r>
                  <a:rPr lang="en-US" sz="2000" dirty="0"/>
                  <a:t> have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𝐴𝐶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000" dirty="0"/>
                  <a:t> succinct witnesses. 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E309F18-0A6B-41E1-8CDB-F8F2F0EE65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572" y="3576778"/>
                <a:ext cx="4056935" cy="1815882"/>
              </a:xfrm>
              <a:prstGeom prst="rect">
                <a:avLst/>
              </a:prstGeom>
              <a:blipFill>
                <a:blip r:embed="rId5"/>
                <a:stretch>
                  <a:fillRect t="-4348" b="-46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Speech Bubble: Oval 2">
                <a:extLst>
                  <a:ext uri="{FF2B5EF4-FFF2-40B4-BE49-F238E27FC236}">
                    <a16:creationId xmlns:a16="http://schemas.microsoft.com/office/drawing/2014/main" id="{7518EA06-3EB2-4C63-B4C8-C7E83C3123A3}"/>
                  </a:ext>
                </a:extLst>
              </p:cNvPr>
              <p:cNvSpPr/>
              <p:nvPr/>
            </p:nvSpPr>
            <p:spPr>
              <a:xfrm>
                <a:off x="2013735" y="5517222"/>
                <a:ext cx="4679878" cy="1078934"/>
              </a:xfrm>
              <a:prstGeom prst="wedgeEllipseCallout">
                <a:avLst>
                  <a:gd name="adj1" fmla="val -33427"/>
                  <a:gd name="adj2" fmla="val -96594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That is, ``something’’ follows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𝑁𝑄𝑃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𝐴𝐶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dirty="0"/>
                  <a:t>, which is crucial for the proof</a:t>
                </a:r>
              </a:p>
            </p:txBody>
          </p:sp>
        </mc:Choice>
        <mc:Fallback>
          <p:sp>
            <p:nvSpPr>
              <p:cNvPr id="3" name="Speech Bubble: Oval 2">
                <a:extLst>
                  <a:ext uri="{FF2B5EF4-FFF2-40B4-BE49-F238E27FC236}">
                    <a16:creationId xmlns:a16="http://schemas.microsoft.com/office/drawing/2014/main" id="{7518EA06-3EB2-4C63-B4C8-C7E83C3123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3735" y="5517222"/>
                <a:ext cx="4679878" cy="1078934"/>
              </a:xfrm>
              <a:prstGeom prst="wedgeEllipseCallout">
                <a:avLst>
                  <a:gd name="adj1" fmla="val -33427"/>
                  <a:gd name="adj2" fmla="val -96594"/>
                </a:avLst>
              </a:prstGeom>
              <a:blipFill>
                <a:blip r:embed="rId6"/>
                <a:stretch>
                  <a:fillRect b="-3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2476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A83B6DE9-690C-4519-9AB8-AA11C1DDC520}"/>
              </a:ext>
            </a:extLst>
          </p:cNvPr>
          <p:cNvSpPr txBox="1">
            <a:spLocks/>
          </p:cNvSpPr>
          <p:nvPr/>
        </p:nvSpPr>
        <p:spPr>
          <a:xfrm>
            <a:off x="-139582" y="95839"/>
            <a:ext cx="12698854" cy="10777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5400" b="1" i="1" dirty="0">
                <a:solidFill>
                  <a:srgbClr val="FF0000"/>
                </a:solidFill>
                <a:latin typeface="+mn-lt"/>
              </a:rPr>
              <a:t>Alternative Plan for Average-case?</a:t>
            </a:r>
            <a:endParaRPr lang="en-US" sz="5400" b="1" i="1" dirty="0">
              <a:solidFill>
                <a:srgbClr val="FF0000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4F3FAE6-3020-4CE9-82AF-61065C72C3FB}"/>
                  </a:ext>
                </a:extLst>
              </p:cNvPr>
              <p:cNvSpPr txBox="1"/>
              <p:nvPr/>
            </p:nvSpPr>
            <p:spPr>
              <a:xfrm>
                <a:off x="395743" y="1612302"/>
                <a:ext cx="3889696" cy="1384995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/>
                  <a:t>Assume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𝑁𝑄𝑃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can be approximated by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𝐴𝐶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800" dirty="0"/>
                  <a:t> circuits  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4F3FAE6-3020-4CE9-82AF-61065C72C3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743" y="1612302"/>
                <a:ext cx="3889696" cy="1384995"/>
              </a:xfrm>
              <a:prstGeom prst="rect">
                <a:avLst/>
              </a:prstGeom>
              <a:blipFill>
                <a:blip r:embed="rId3"/>
                <a:stretch>
                  <a:fillRect t="-3930" b="-109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4943651-C0FE-4A88-96B0-BA2190D00DEF}"/>
                  </a:ext>
                </a:extLst>
              </p:cNvPr>
              <p:cNvSpPr txBox="1"/>
              <p:nvPr/>
            </p:nvSpPr>
            <p:spPr>
              <a:xfrm>
                <a:off x="4491008" y="2826461"/>
                <a:ext cx="5021368" cy="1384995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/>
                  <a:t>Apply </a:t>
                </a:r>
                <a:r>
                  <a:rPr lang="en-US" sz="2800" b="1" i="1" dirty="0"/>
                  <a:t>Easy-Witness Lemma(?)</a:t>
                </a:r>
                <a:r>
                  <a:rPr lang="en-US" sz="2800" dirty="0"/>
                  <a:t>,</a:t>
                </a:r>
              </a:p>
              <a:p>
                <a:pPr algn="ctr"/>
                <a:r>
                  <a:rPr lang="en-US" sz="2800" dirty="0"/>
                  <a:t>every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𝑁𝑄𝑃</m:t>
                    </m:r>
                  </m:oMath>
                </a14:m>
                <a:r>
                  <a:rPr lang="en-US" sz="2800" dirty="0"/>
                  <a:t> verifier has polynomial-size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𝐴𝐶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800" dirty="0"/>
                  <a:t> witnesses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4943651-C0FE-4A88-96B0-BA2190D00D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1008" y="2826461"/>
                <a:ext cx="5021368" cy="1384995"/>
              </a:xfrm>
              <a:prstGeom prst="rect">
                <a:avLst/>
              </a:prstGeom>
              <a:blipFill>
                <a:blip r:embed="rId4"/>
                <a:stretch>
                  <a:fillRect l="-850" t="-4386" r="-607" b="-11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B2A46055-028C-4AAE-8DA2-EE4CB1184D8C}"/>
              </a:ext>
            </a:extLst>
          </p:cNvPr>
          <p:cNvSpPr txBox="1"/>
          <p:nvPr/>
        </p:nvSpPr>
        <p:spPr>
          <a:xfrm>
            <a:off x="7566014" y="4625286"/>
            <a:ext cx="4339969" cy="181588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Use that and a non-trivial algorithm to contradict non-deterministic-time hierarchy!</a:t>
            </a:r>
          </a:p>
        </p:txBody>
      </p:sp>
      <p:sp>
        <p:nvSpPr>
          <p:cNvPr id="3" name="Speech Bubble: Oval 2">
            <a:extLst>
              <a:ext uri="{FF2B5EF4-FFF2-40B4-BE49-F238E27FC236}">
                <a16:creationId xmlns:a16="http://schemas.microsoft.com/office/drawing/2014/main" id="{72A3EFDB-49A7-4401-8B9B-CE8EFB3448D6}"/>
              </a:ext>
            </a:extLst>
          </p:cNvPr>
          <p:cNvSpPr/>
          <p:nvPr/>
        </p:nvSpPr>
        <p:spPr>
          <a:xfrm>
            <a:off x="8406180" y="1370161"/>
            <a:ext cx="2443614" cy="1195469"/>
          </a:xfrm>
          <a:prstGeom prst="wedgeEllipse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i="1" dirty="0"/>
              <a:t>Problematic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75E37CD-CC1F-4CD5-8223-0531679B91EB}"/>
                  </a:ext>
                </a:extLst>
              </p:cNvPr>
              <p:cNvSpPr txBox="1"/>
              <p:nvPr/>
            </p:nvSpPr>
            <p:spPr>
              <a:xfrm>
                <a:off x="197643" y="4408039"/>
                <a:ext cx="4293365" cy="1938992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/>
                  <a:t>Can we show an “</a:t>
                </a:r>
                <a:r>
                  <a:rPr lang="en-US" sz="2000" b="1" i="1" dirty="0"/>
                  <a:t>average-case easy-witness lemma</a:t>
                </a:r>
                <a:r>
                  <a:rPr lang="en-US" sz="2000" dirty="0"/>
                  <a:t>”?</a:t>
                </a:r>
              </a:p>
              <a:p>
                <a:pPr algn="ctr"/>
                <a:r>
                  <a:rPr lang="en-US" sz="2000" dirty="0"/>
                  <a:t>(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𝑁𝑄𝑃</m:t>
                    </m:r>
                  </m:oMath>
                </a14:m>
                <a:r>
                  <a:rPr lang="en-US" sz="2000" dirty="0"/>
                  <a:t> can be approximated by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𝐴𝐶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000" dirty="0"/>
                  <a:t> </a:t>
                </a:r>
                <a:br>
                  <a:rPr lang="en-US" sz="2000" dirty="0"/>
                </a:b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𝑁𝑄𝑃</m:t>
                    </m:r>
                  </m:oMath>
                </a14:m>
                <a:r>
                  <a:rPr lang="en-US" sz="2000" dirty="0"/>
                  <a:t> has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𝐴𝐶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000" dirty="0"/>
                  <a:t> succinct witnesses)</a:t>
                </a:r>
              </a:p>
              <a:p>
                <a:pPr algn="ctr"/>
                <a:endParaRPr lang="en-US" sz="2000" dirty="0"/>
              </a:p>
              <a:p>
                <a:pPr algn="ctr"/>
                <a:r>
                  <a:rPr lang="en-US" sz="2000" dirty="0"/>
                  <a:t>The old proof breaks…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75E37CD-CC1F-4CD5-8223-0531679B91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643" y="4408039"/>
                <a:ext cx="4293365" cy="1938992"/>
              </a:xfrm>
              <a:prstGeom prst="rect">
                <a:avLst/>
              </a:prstGeom>
              <a:blipFill>
                <a:blip r:embed="rId5"/>
                <a:stretch>
                  <a:fillRect t="-1567" b="-4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Graphic 8" descr="Crying Face with No Fill">
            <a:extLst>
              <a:ext uri="{FF2B5EF4-FFF2-40B4-BE49-F238E27FC236}">
                <a16:creationId xmlns:a16="http://schemas.microsoft.com/office/drawing/2014/main" id="{6E7E019E-0D86-46E5-8CF6-8587862F4C9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491008" y="5248257"/>
            <a:ext cx="736734" cy="736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067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3" grpId="0" animBg="1"/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itle 1">
                <a:extLst>
                  <a:ext uri="{FF2B5EF4-FFF2-40B4-BE49-F238E27FC236}">
                    <a16:creationId xmlns:a16="http://schemas.microsoft.com/office/drawing/2014/main" id="{A83B6DE9-690C-4519-9AB8-AA11C1DDC52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2631" y="80149"/>
                <a:ext cx="11909715" cy="1151174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/>
                <a:r>
                  <a:rPr lang="en-US" sz="4800" b="1" dirty="0">
                    <a:solidFill>
                      <a:srgbClr val="FF0000"/>
                    </a:solidFill>
                    <a:latin typeface="+mn-lt"/>
                  </a:rPr>
                  <a:t>Chen-Oliveira-Santhanam’s approach:</a:t>
                </a:r>
              </a:p>
              <a:p>
                <a:pPr algn="ctr"/>
                <a:r>
                  <a:rPr lang="en-US" sz="4000" b="1" dirty="0">
                    <a:solidFill>
                      <a:srgbClr val="FF0000"/>
                    </a:solidFill>
                    <a:latin typeface="+mn-lt"/>
                  </a:rPr>
                  <a:t>NEXP is average-case hard for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𝑨𝑪</m:t>
                    </m:r>
                    <m:sSup>
                      <m:sSupPr>
                        <m:ctrlP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endParaRPr lang="en-US" sz="4000" b="1" i="1" dirty="0">
                  <a:solidFill>
                    <a:srgbClr val="FF0000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13" name="Title 1">
                <a:extLst>
                  <a:ext uri="{FF2B5EF4-FFF2-40B4-BE49-F238E27FC236}">
                    <a16:creationId xmlns:a16="http://schemas.microsoft.com/office/drawing/2014/main" id="{A83B6DE9-690C-4519-9AB8-AA11C1DDC5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31" y="80149"/>
                <a:ext cx="11909715" cy="1151174"/>
              </a:xfrm>
              <a:prstGeom prst="rect">
                <a:avLst/>
              </a:prstGeom>
              <a:blipFill>
                <a:blip r:embed="rId3"/>
                <a:stretch>
                  <a:fillRect t="-24868" b="-301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9B241FA1-A944-44A3-8BDD-6BEC9A2731FE}"/>
              </a:ext>
            </a:extLst>
          </p:cNvPr>
          <p:cNvSpPr txBox="1"/>
          <p:nvPr/>
        </p:nvSpPr>
        <p:spPr>
          <a:xfrm>
            <a:off x="1330357" y="1312578"/>
            <a:ext cx="9210856" cy="107721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800" dirty="0"/>
              <a:t>[COS’18]: Well, let us bypass this issue with a </a:t>
            </a:r>
            <a:r>
              <a:rPr lang="en-US" sz="3600" b="1" dirty="0">
                <a:solidFill>
                  <a:srgbClr val="7030A0"/>
                </a:solidFill>
              </a:rPr>
              <a:t>big weapon</a:t>
            </a:r>
            <a:r>
              <a:rPr lang="en-US" sz="2800" dirty="0"/>
              <a:t>: </a:t>
            </a:r>
          </a:p>
          <a:p>
            <a:pPr algn="ctr"/>
            <a:r>
              <a:rPr lang="en-US" sz="2800" b="1" i="1" dirty="0"/>
              <a:t>Worst-case to Average-case Hardness Amplification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835C2E2-C283-4120-B25F-56A0088B21D9}"/>
                  </a:ext>
                </a:extLst>
              </p:cNvPr>
              <p:cNvSpPr txBox="1"/>
              <p:nvPr/>
            </p:nvSpPr>
            <p:spPr>
              <a:xfrm>
                <a:off x="541392" y="2544087"/>
                <a:ext cx="11356956" cy="561885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 algn="ctr"/>
                <a:r>
                  <a:rPr lang="en-US" sz="2800" dirty="0"/>
                  <a:t>Start with [Wil’14]: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𝑁𝐸𝑋𝑃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∩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𝑐𝑜𝑁𝐸𝑋𝑃</m:t>
                            </m:r>
                          </m:e>
                        </m:d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/1</m:t>
                        </m:r>
                      </m:sub>
                    </m:sSub>
                  </m:oMath>
                </a14:m>
                <a:r>
                  <a:rPr lang="en-US" sz="2800" dirty="0"/>
                  <a:t> is (worst-case) hard for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𝐴𝐶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835C2E2-C283-4120-B25F-56A0088B21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392" y="2544087"/>
                <a:ext cx="11356956" cy="561885"/>
              </a:xfrm>
              <a:prstGeom prst="rect">
                <a:avLst/>
              </a:prstGeom>
              <a:blipFill>
                <a:blip r:embed="rId4"/>
                <a:stretch>
                  <a:fillRect l="-697" t="-8511" r="-590" b="-2234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503013F-FA0E-4029-9D22-AA841F0B50C7}"/>
                  </a:ext>
                </a:extLst>
              </p:cNvPr>
              <p:cNvSpPr txBox="1"/>
              <p:nvPr/>
            </p:nvSpPr>
            <p:spPr>
              <a:xfrm>
                <a:off x="814266" y="3362199"/>
                <a:ext cx="10563468" cy="1400383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 algn="ctr"/>
                <a:r>
                  <a:rPr lang="en-US" sz="2800" dirty="0"/>
                  <a:t>Idea: compute the </a:t>
                </a:r>
                <a:r>
                  <a:rPr lang="en-US" sz="2800" b="1" dirty="0"/>
                  <a:t>error correcting code </a:t>
                </a:r>
                <a:r>
                  <a:rPr lang="en-US" sz="2800" dirty="0"/>
                  <a:t>of the </a:t>
                </a:r>
                <a:r>
                  <a:rPr lang="en-US" sz="2800" b="1" dirty="0"/>
                  <a:t>entire truth-table </a:t>
                </a:r>
                <a:r>
                  <a:rPr lang="en-US" sz="2800" dirty="0"/>
                  <a:t>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2800" dirty="0"/>
                  <a:t>, </a:t>
                </a:r>
              </a:p>
              <a:p>
                <a:pPr algn="ctr"/>
                <a:r>
                  <a:rPr lang="en-US" sz="2800" dirty="0"/>
                  <a:t>and make it the truth-table of new language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acc>
                  </m:oMath>
                </a14:m>
                <a:r>
                  <a:rPr lang="en-US" sz="2800" dirty="0"/>
                  <a:t>. </a:t>
                </a:r>
              </a:p>
              <a:p>
                <a:pPr algn="ctr"/>
                <a:r>
                  <a:rPr lang="en-US" sz="2800" dirty="0"/>
                  <a:t>Then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acc>
                  </m:oMath>
                </a14:m>
                <a:r>
                  <a:rPr lang="en-US" sz="2800" dirty="0"/>
                  <a:t> is avg-case hard for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𝐴𝐶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503013F-FA0E-4029-9D22-AA841F0B50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266" y="3362199"/>
                <a:ext cx="10563468" cy="1400383"/>
              </a:xfrm>
              <a:prstGeom prst="rect">
                <a:avLst/>
              </a:prstGeom>
              <a:blipFill>
                <a:blip r:embed="rId5"/>
                <a:stretch>
                  <a:fillRect l="-635" t="-4348" r="-519" b="-117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 descr="Image result for big cannon">
            <a:extLst>
              <a:ext uri="{FF2B5EF4-FFF2-40B4-BE49-F238E27FC236}">
                <a16:creationId xmlns:a16="http://schemas.microsoft.com/office/drawing/2014/main" id="{A9FE0F0B-DD6A-4264-A1DB-2B2BE97AF9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9658" y="1231323"/>
            <a:ext cx="1212688" cy="1004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Speech Bubble: Oval 2">
                <a:extLst>
                  <a:ext uri="{FF2B5EF4-FFF2-40B4-BE49-F238E27FC236}">
                    <a16:creationId xmlns:a16="http://schemas.microsoft.com/office/drawing/2014/main" id="{A9F96552-1D62-4696-986D-1CA8B8B515F7}"/>
                  </a:ext>
                </a:extLst>
              </p:cNvPr>
              <p:cNvSpPr/>
              <p:nvPr/>
            </p:nvSpPr>
            <p:spPr>
              <a:xfrm>
                <a:off x="2514600" y="5018809"/>
                <a:ext cx="7668491" cy="1759042"/>
              </a:xfrm>
              <a:prstGeom prst="wedgeEllipseCallout">
                <a:avLst>
                  <a:gd name="adj1" fmla="val 33517"/>
                  <a:gd name="adj2" fmla="val -115057"/>
                </a:avLst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/>
                  <a:t>Issue</a:t>
                </a:r>
                <a:r>
                  <a:rPr lang="en-US" sz="2800" dirty="0"/>
                  <a:t>: this requires at least </a:t>
                </a:r>
                <a:r>
                  <a:rPr lang="en-US" sz="2800" b="1" dirty="0"/>
                  <a:t>exponential time</a:t>
                </a:r>
                <a:r>
                  <a:rPr lang="en-US" sz="2800" dirty="0"/>
                  <a:t>! Even if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∈(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𝑁𝑄𝑃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𝑐𝑜𝑁𝑄𝑃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acc>
                  </m:oMath>
                </a14:m>
                <a:r>
                  <a:rPr lang="en-US" sz="2800" dirty="0"/>
                  <a:t> will </a:t>
                </a:r>
                <a:r>
                  <a:rPr lang="en-US" sz="2800" b="1" dirty="0"/>
                  <a:t>not</a:t>
                </a:r>
                <a:r>
                  <a:rPr lang="en-US" sz="2800" dirty="0"/>
                  <a:t> </a:t>
                </a:r>
                <a:r>
                  <a:rPr lang="en-US" sz="2800" b="1" dirty="0"/>
                  <a:t>be</a:t>
                </a:r>
                <a:r>
                  <a:rPr lang="en-US" sz="2800" dirty="0"/>
                  <a:t> in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𝑁𝑄𝑃</m:t>
                    </m:r>
                  </m:oMath>
                </a14:m>
                <a:r>
                  <a:rPr lang="en-US" sz="2800" dirty="0"/>
                  <a:t> anymore</a:t>
                </a:r>
              </a:p>
            </p:txBody>
          </p:sp>
        </mc:Choice>
        <mc:Fallback xmlns="">
          <p:sp>
            <p:nvSpPr>
              <p:cNvPr id="3" name="Speech Bubble: Oval 2">
                <a:extLst>
                  <a:ext uri="{FF2B5EF4-FFF2-40B4-BE49-F238E27FC236}">
                    <a16:creationId xmlns:a16="http://schemas.microsoft.com/office/drawing/2014/main" id="{A9F96552-1D62-4696-986D-1CA8B8B515F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600" y="5018809"/>
                <a:ext cx="7668491" cy="1759042"/>
              </a:xfrm>
              <a:prstGeom prst="wedgeEllipseCallout">
                <a:avLst>
                  <a:gd name="adj1" fmla="val 33517"/>
                  <a:gd name="adj2" fmla="val -115057"/>
                </a:avLst>
              </a:prstGeom>
              <a:blipFill>
                <a:blip r:embed="rId7"/>
                <a:stretch>
                  <a:fillRect b="-62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99392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itle 1">
                <a:extLst>
                  <a:ext uri="{FF2B5EF4-FFF2-40B4-BE49-F238E27FC236}">
                    <a16:creationId xmlns:a16="http://schemas.microsoft.com/office/drawing/2014/main" id="{A83B6DE9-690C-4519-9AB8-AA11C1DDC52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2631" y="80149"/>
                <a:ext cx="11909715" cy="1151174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/>
                <a:r>
                  <a:rPr lang="en-US" sz="4000" b="1" dirty="0">
                    <a:solidFill>
                      <a:srgbClr val="FF0000"/>
                    </a:solidFill>
                    <a:latin typeface="+mn-lt"/>
                  </a:rPr>
                  <a:t>[COS’18]: NEXP is average-case hard for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𝑨𝑪</m:t>
                    </m:r>
                    <m:sSup>
                      <m:sSupPr>
                        <m:ctrlP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endParaRPr lang="en-US" sz="4000" b="1" i="1" dirty="0">
                  <a:solidFill>
                    <a:srgbClr val="FF0000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13" name="Title 1">
                <a:extLst>
                  <a:ext uri="{FF2B5EF4-FFF2-40B4-BE49-F238E27FC236}">
                    <a16:creationId xmlns:a16="http://schemas.microsoft.com/office/drawing/2014/main" id="{A83B6DE9-690C-4519-9AB8-AA11C1DDC5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31" y="80149"/>
                <a:ext cx="11909715" cy="1151174"/>
              </a:xfrm>
              <a:prstGeom prst="rect">
                <a:avLst/>
              </a:prstGeom>
              <a:blipFill>
                <a:blip r:embed="rId3"/>
                <a:stretch>
                  <a:fillRect b="-15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B241FA1-A944-44A3-8BDD-6BEC9A2731FE}"/>
                  </a:ext>
                </a:extLst>
              </p:cNvPr>
              <p:cNvSpPr txBox="1"/>
              <p:nvPr/>
            </p:nvSpPr>
            <p:spPr>
              <a:xfrm>
                <a:off x="2542206" y="1091986"/>
                <a:ext cx="6970563" cy="1143518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 algn="ctr"/>
                <a:r>
                  <a:rPr lang="en-US" sz="2800" dirty="0"/>
                  <a:t>However, even for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𝑁𝐸</m:t>
                    </m:r>
                  </m:oMath>
                </a14:m>
                <a:r>
                  <a:rPr lang="en-US" sz="2800" b="1" i="1" dirty="0"/>
                  <a:t>, [COS’18] can only give </a:t>
                </a:r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𝒐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sz="2800" b="1" i="1" dirty="0"/>
                  <a:t>-inapproximability bounds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B241FA1-A944-44A3-8BDD-6BEC9A2731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2206" y="1091986"/>
                <a:ext cx="6970563" cy="1143518"/>
              </a:xfrm>
              <a:prstGeom prst="rect">
                <a:avLst/>
              </a:prstGeom>
              <a:blipFill>
                <a:blip r:embed="rId4"/>
                <a:stretch>
                  <a:fillRect l="-1311" t="-4762" r="-1224" b="-58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 descr="Image result for big cannon">
            <a:extLst>
              <a:ext uri="{FF2B5EF4-FFF2-40B4-BE49-F238E27FC236}">
                <a16:creationId xmlns:a16="http://schemas.microsoft.com/office/drawing/2014/main" id="{A9FE0F0B-DD6A-4264-A1DB-2B2BE97AF9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9658" y="1231323"/>
            <a:ext cx="1212688" cy="1004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37197FA-EFD3-4B06-ACDC-0A4F5F7BD338}"/>
                  </a:ext>
                </a:extLst>
              </p:cNvPr>
              <p:cNvSpPr txBox="1"/>
              <p:nvPr/>
            </p:nvSpPr>
            <p:spPr>
              <a:xfrm>
                <a:off x="72631" y="2883078"/>
                <a:ext cx="6714532" cy="3905877"/>
              </a:xfrm>
              <a:prstGeom prst="rect">
                <a:avLst/>
              </a:prstGeom>
              <a:ln/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b="1" dirty="0"/>
                  <a:t>The complexity of local-list-decoder </a:t>
                </a:r>
              </a:p>
              <a:p>
                <a:pPr algn="ctr"/>
                <a:br>
                  <a:rPr lang="en-US" sz="3200" b="1" dirty="0"/>
                </a:br>
                <a:r>
                  <a:rPr lang="en-US" sz="2800" dirty="0"/>
                  <a:t>If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𝑳</m:t>
                        </m:r>
                      </m:e>
                    </m:acc>
                  </m:oMath>
                </a14:m>
                <a:r>
                  <a:rPr lang="en-US" sz="2800" dirty="0"/>
                  <a:t> can be approximated by an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𝐴𝐶</m:t>
                    </m:r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800" dirty="0"/>
                  <a:t> circuit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800" dirty="0"/>
                  <a:t>, we can use a local-decoder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2800" dirty="0"/>
                  <a:t> to correct the error. </a:t>
                </a:r>
              </a:p>
              <a:p>
                <a:pPr algn="ctr"/>
                <a:r>
                  <a:rPr lang="en-US" sz="2800" dirty="0"/>
                  <a:t>Now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p>
                    </m:sSup>
                  </m:oMath>
                </a14:m>
                <a:r>
                  <a:rPr lang="en-US" sz="2800" dirty="0"/>
                  <a:t> computes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2800" dirty="0"/>
                  <a:t> in the worst case, contradiction!</a:t>
                </a: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37197FA-EFD3-4B06-ACDC-0A4F5F7BD3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31" y="2883078"/>
                <a:ext cx="6714532" cy="3905877"/>
              </a:xfrm>
              <a:prstGeom prst="rect">
                <a:avLst/>
              </a:prstGeom>
              <a:blipFill>
                <a:blip r:embed="rId6"/>
                <a:stretch>
                  <a:fillRect l="-635" t="-2492" r="-1815" b="-2025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B9E04482-03DD-4215-8A8E-27FFF5AE5C8E}"/>
                  </a:ext>
                </a:extLst>
              </p:cNvPr>
              <p:cNvSpPr/>
              <p:nvPr/>
            </p:nvSpPr>
            <p:spPr>
              <a:xfrm>
                <a:off x="6976623" y="3307310"/>
                <a:ext cx="5072292" cy="2567369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en-US" sz="2400" dirty="0"/>
                  <a:t>To obtain a contradiction,  we need </a:t>
                </a:r>
              </a:p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p>
                    </m:sSup>
                  </m:oMath>
                </a14:m>
                <a:r>
                  <a:rPr lang="en-US" sz="2400" dirty="0"/>
                  <a:t> is still in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𝐴𝐶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400" dirty="0"/>
                  <a:t>!</a:t>
                </a:r>
              </a:p>
              <a:p>
                <a:pPr algn="ctr"/>
                <a:endParaRPr lang="en-US" sz="2400" dirty="0"/>
              </a:p>
              <a:p>
                <a:pPr algn="ctr"/>
                <a:r>
                  <a:rPr lang="en-US" sz="2400" b="1" dirty="0">
                    <a:solidFill>
                      <a:srgbClr val="FF0000"/>
                    </a:solidFill>
                  </a:rPr>
                  <a:t>[SV’10, </a:t>
                </a:r>
                <a:r>
                  <a:rPr lang="en-US" sz="2600" b="1" dirty="0">
                    <a:solidFill>
                      <a:srgbClr val="FF0000"/>
                    </a:solidFill>
                  </a:rPr>
                  <a:t>Grinberg-Shaltiel-Viola</a:t>
                </a:r>
                <a:r>
                  <a:rPr lang="en-US" sz="2400" b="1" dirty="0">
                    <a:solidFill>
                      <a:srgbClr val="FF0000"/>
                    </a:solidFill>
                  </a:rPr>
                  <a:t>’18]</a:t>
                </a:r>
                <a:r>
                  <a:rPr lang="en-US" sz="2400" b="1" dirty="0"/>
                  <a:t> </a:t>
                </a:r>
              </a:p>
              <a:p>
                <a:pPr algn="ctr"/>
                <a:r>
                  <a:rPr lang="en-US" sz="2400" dirty="0"/>
                  <a:t>If D can correct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sz="2400" dirty="0"/>
                  <a:t>-error, then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2400" dirty="0"/>
                  <a:t> is at least as powerful as majority</a:t>
                </a:r>
              </a:p>
            </p:txBody>
          </p:sp>
        </mc:Choice>
        <mc:Fallback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B9E04482-03DD-4215-8A8E-27FFF5AE5C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6623" y="3307310"/>
                <a:ext cx="5072292" cy="2567369"/>
              </a:xfrm>
              <a:prstGeom prst="rect">
                <a:avLst/>
              </a:prstGeom>
              <a:blipFill>
                <a:blip r:embed="rId7"/>
                <a:stretch>
                  <a:fillRect l="-1799" t="-1896" r="-2998" b="-14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3396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A83B6DE9-690C-4519-9AB8-AA11C1DDC520}"/>
              </a:ext>
            </a:extLst>
          </p:cNvPr>
          <p:cNvSpPr txBox="1">
            <a:spLocks/>
          </p:cNvSpPr>
          <p:nvPr/>
        </p:nvSpPr>
        <p:spPr>
          <a:xfrm>
            <a:off x="65808" y="-25346"/>
            <a:ext cx="11909715" cy="12842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i="1" dirty="0">
                <a:solidFill>
                  <a:srgbClr val="FF0000"/>
                </a:solidFill>
                <a:latin typeface="+mn-lt"/>
              </a:rPr>
              <a:t>Difficulties with </a:t>
            </a:r>
            <a:r>
              <a:rPr lang="en-US" altLang="zh-CN" sz="5400" b="1" i="1" dirty="0">
                <a:solidFill>
                  <a:srgbClr val="FF0000"/>
                </a:solidFill>
                <a:latin typeface="+mn-lt"/>
              </a:rPr>
              <a:t>previous approaches</a:t>
            </a:r>
            <a:endParaRPr lang="en-US" sz="5400" b="1" i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ECD131B-4FBD-455C-A6CC-2B3063EFBAE8}"/>
              </a:ext>
            </a:extLst>
          </p:cNvPr>
          <p:cNvSpPr txBox="1"/>
          <p:nvPr/>
        </p:nvSpPr>
        <p:spPr>
          <a:xfrm>
            <a:off x="710519" y="1258943"/>
            <a:ext cx="10770962" cy="107721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3200" dirty="0"/>
              <a:t>That is, we need to prove an average-case lower bound directly,</a:t>
            </a:r>
          </a:p>
          <a:p>
            <a:pPr algn="ctr"/>
            <a:r>
              <a:rPr lang="en-US" altLang="zh-CN" sz="3200" dirty="0"/>
              <a:t>without going through either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0D1C0E-C318-484B-9A88-80FD49388576}"/>
              </a:ext>
            </a:extLst>
          </p:cNvPr>
          <p:cNvSpPr txBox="1"/>
          <p:nvPr/>
        </p:nvSpPr>
        <p:spPr>
          <a:xfrm>
            <a:off x="1707992" y="4496860"/>
            <a:ext cx="8776016" cy="218521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i="1" dirty="0"/>
              <a:t>So use a more direct approach!</a:t>
            </a:r>
          </a:p>
          <a:p>
            <a:pPr algn="ctr"/>
            <a:endParaRPr lang="en-US" sz="3200" b="1" i="1" dirty="0"/>
          </a:p>
          <a:p>
            <a:pPr algn="ctr"/>
            <a:r>
              <a:rPr lang="en-US" altLang="zh-CN" sz="3600" b="1" i="1" dirty="0"/>
              <a:t>Combining</a:t>
            </a:r>
            <a:r>
              <a:rPr lang="en-US" sz="3600" b="1" i="1" dirty="0"/>
              <a:t> MA lower bounds and (nondeterministic) PRGs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8D36795-410D-406E-9A88-872C5E12F77A}"/>
              </a:ext>
            </a:extLst>
          </p:cNvPr>
          <p:cNvSpPr/>
          <p:nvPr/>
        </p:nvSpPr>
        <p:spPr>
          <a:xfrm>
            <a:off x="125002" y="3139786"/>
            <a:ext cx="3578832" cy="67710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CN" sz="2000" b="1" i="1" dirty="0"/>
              <a:t>Easy-witness Lemma</a:t>
            </a:r>
            <a:r>
              <a:rPr lang="en-US" altLang="zh-CN" sz="2000" i="1" dirty="0"/>
              <a:t> </a:t>
            </a:r>
          </a:p>
          <a:p>
            <a:pPr algn="ctr"/>
            <a:r>
              <a:rPr lang="en-US" altLang="zh-CN" i="1" dirty="0"/>
              <a:t>(we </a:t>
            </a:r>
            <a:r>
              <a:rPr lang="en-US" altLang="zh-CN" b="1" i="1" dirty="0"/>
              <a:t>don’t</a:t>
            </a:r>
            <a:r>
              <a:rPr lang="en-US" altLang="zh-CN" i="1" dirty="0"/>
              <a:t> have that in average case)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0FBAC5B-1DCA-4296-8C92-F706E96830B4}"/>
              </a:ext>
            </a:extLst>
          </p:cNvPr>
          <p:cNvSpPr/>
          <p:nvPr/>
        </p:nvSpPr>
        <p:spPr>
          <a:xfrm>
            <a:off x="3929865" y="3136702"/>
            <a:ext cx="3943144" cy="67710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000" b="1" i="1" dirty="0"/>
              <a:t>Hardness Amplification Reason I </a:t>
            </a:r>
          </a:p>
          <a:p>
            <a:pPr algn="ctr"/>
            <a:r>
              <a:rPr lang="en-US" i="1" dirty="0"/>
              <a:t>(requires at least </a:t>
            </a:r>
            <a:r>
              <a:rPr lang="en-US" altLang="zh-CN" b="1" i="1" dirty="0"/>
              <a:t>exp-time</a:t>
            </a:r>
            <a:r>
              <a:rPr lang="en-US" i="1" dirty="0"/>
              <a:t>)</a:t>
            </a:r>
            <a:endParaRPr lang="en-US" altLang="zh-CN" i="1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1BE7E24-9A8C-4256-95B7-D85A41DDE57F}"/>
              </a:ext>
            </a:extLst>
          </p:cNvPr>
          <p:cNvSpPr/>
          <p:nvPr/>
        </p:nvSpPr>
        <p:spPr>
          <a:xfrm>
            <a:off x="8099040" y="3136702"/>
            <a:ext cx="3757338" cy="67710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000" b="1" i="1" dirty="0"/>
              <a:t>Hardness Amplification Reason II </a:t>
            </a:r>
          </a:p>
          <a:p>
            <a:pPr algn="ctr"/>
            <a:r>
              <a:rPr lang="en-US" i="1" dirty="0"/>
              <a:t>(requires majority in decoder)</a:t>
            </a:r>
          </a:p>
        </p:txBody>
      </p:sp>
    </p:spTree>
    <p:extLst>
      <p:ext uri="{BB962C8B-B14F-4D97-AF65-F5344CB8AC3E}">
        <p14:creationId xmlns:p14="http://schemas.microsoft.com/office/powerpoint/2010/main" val="4207236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  <p:bldP spid="3" grpId="0" animBg="1"/>
      <p:bldP spid="4" grpId="0" animBg="1"/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95B816-EC99-422F-B0B6-DAAC80DBD1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1663" y="127255"/>
            <a:ext cx="11188674" cy="1570247"/>
          </a:xfr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Circuit Lower Bounds and Derandomization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DCBB764-5C1C-407A-ACEA-DA765AE03CBC}"/>
                  </a:ext>
                </a:extLst>
              </p:cNvPr>
              <p:cNvSpPr txBox="1"/>
              <p:nvPr/>
            </p:nvSpPr>
            <p:spPr>
              <a:xfrm>
                <a:off x="778638" y="1807364"/>
                <a:ext cx="5571712" cy="584775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[BFT ’98]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𝑀</m:t>
                    </m:r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𝐸𝑋𝑃</m:t>
                        </m:r>
                      </m:sub>
                    </m:sSub>
                  </m:oMath>
                </a14:m>
                <a:r>
                  <a:rPr lang="en-US" sz="3200" dirty="0"/>
                  <a:t> is not in P/poly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DCBB764-5C1C-407A-ACEA-DA765AE03C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638" y="1807364"/>
                <a:ext cx="5571712" cy="584775"/>
              </a:xfrm>
              <a:prstGeom prst="rect">
                <a:avLst/>
              </a:prstGeom>
              <a:blipFill>
                <a:blip r:embed="rId2"/>
                <a:stretch>
                  <a:fillRect l="-2842" t="-12371" r="-1421" b="-329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3444E43-FC7C-44F7-A1E5-63D92D0DB341}"/>
                  </a:ext>
                </a:extLst>
              </p:cNvPr>
              <p:cNvSpPr txBox="1"/>
              <p:nvPr/>
            </p:nvSpPr>
            <p:spPr>
              <a:xfrm>
                <a:off x="7113402" y="1697502"/>
                <a:ext cx="4795076" cy="4891339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b="1" i="1" dirty="0"/>
                  <a:t>MA Algorithm</a:t>
                </a:r>
              </a:p>
              <a:p>
                <a:pPr algn="ctr"/>
                <a:r>
                  <a:rPr lang="en-US" sz="2800" b="1" i="1" dirty="0"/>
                  <a:t>NP with a randomized verifier!</a:t>
                </a:r>
              </a:p>
              <a:p>
                <a:pPr algn="ctr"/>
                <a:endParaRPr lang="en-US" sz="3200" b="1" i="1" dirty="0"/>
              </a:p>
              <a:p>
                <a:pPr algn="ctr"/>
                <a:r>
                  <a:rPr lang="en-US" sz="2400" i="1" dirty="0"/>
                  <a:t>Given an input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i="1" dirty="0"/>
                  <a:t>, guess some witness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 i="1" dirty="0"/>
                  <a:t>, toss some coins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400" i="1" dirty="0"/>
                  <a:t>.</a:t>
                </a:r>
              </a:p>
              <a:p>
                <a:pPr algn="ctr"/>
                <a:endParaRPr lang="en-US" sz="2400" i="1" dirty="0"/>
              </a:p>
              <a:p>
                <a:pPr algn="ctr"/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⇒∃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𝑦</m:t>
                    </m:r>
                    <m:func>
                      <m:func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Pr</m:t>
                            </m:r>
                          </m:e>
                          <m:lim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lim>
                        </m:limLow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d>
                              <m:d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d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</m:d>
                      </m:e>
                    </m:func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≥2/3</m:t>
                    </m:r>
                  </m:oMath>
                </a14:m>
                <a:r>
                  <a:rPr lang="en-US" sz="2000" i="1" dirty="0"/>
                  <a:t>;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∉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⇒∀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𝑦</m:t>
                      </m:r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e>
                            <m:li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d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</m:d>
                        </m:e>
                      </m:func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≤1/3</m:t>
                      </m:r>
                    </m:oMath>
                  </m:oMathPara>
                </a14:m>
                <a:endParaRPr lang="en-US" sz="2000" i="1" dirty="0"/>
              </a:p>
              <a:p>
                <a:pPr algn="ctr"/>
                <a:r>
                  <a:rPr lang="en-US" sz="2000" i="1" dirty="0"/>
                  <a:t>.</a:t>
                </a:r>
              </a:p>
              <a:p>
                <a:pPr algn="ctr"/>
                <a:r>
                  <a:rPr lang="en-US" sz="2400" i="1" dirty="0"/>
                  <a:t>MATIME[T(n)]: A(x, y, r) runs in T(|x|) time.</a:t>
                </a:r>
                <a:br>
                  <a:rPr lang="en-US" sz="2400" i="1" dirty="0"/>
                </a:b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𝑀𝐴</m:t>
                    </m:r>
                  </m:oMath>
                </a14:m>
                <a:r>
                  <a:rPr lang="en-US" sz="2400" i="1" dirty="0"/>
                  <a:t>=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𝑀𝐴𝑇𝐼𝑀𝐸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𝑝𝑜𝑙𝑦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)]</m:t>
                    </m:r>
                  </m:oMath>
                </a14:m>
                <a:endParaRPr lang="en-US" sz="2400" i="1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3444E43-FC7C-44F7-A1E5-63D92D0DB3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3402" y="1697502"/>
                <a:ext cx="4795076" cy="4891339"/>
              </a:xfrm>
              <a:prstGeom prst="rect">
                <a:avLst/>
              </a:prstGeom>
              <a:blipFill>
                <a:blip r:embed="rId3"/>
                <a:stretch>
                  <a:fillRect l="-1906" t="-1866" r="-3304" b="-17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57597FCF-1A88-4CA8-BE92-06C4B798EDA3}"/>
              </a:ext>
            </a:extLst>
          </p:cNvPr>
          <p:cNvSpPr/>
          <p:nvPr/>
        </p:nvSpPr>
        <p:spPr>
          <a:xfrm>
            <a:off x="1380802" y="4702197"/>
            <a:ext cx="3872268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/>
              <a:t>Pessimistic View</a:t>
            </a:r>
          </a:p>
          <a:p>
            <a:pPr algn="ctr"/>
            <a:r>
              <a:rPr lang="en-US" sz="2400" dirty="0"/>
              <a:t>Derandomization is hard…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D3229F6-007A-4CE0-B462-722BF1B4A528}"/>
                  </a:ext>
                </a:extLst>
              </p:cNvPr>
              <p:cNvSpPr txBox="1"/>
              <p:nvPr/>
            </p:nvSpPr>
            <p:spPr>
              <a:xfrm>
                <a:off x="855364" y="2668420"/>
                <a:ext cx="5571712" cy="1754326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dirty="0"/>
                  <a:t>Promise-P = Promise-BPP </a:t>
                </a:r>
              </a:p>
              <a:p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3600" dirty="0"/>
                  <a:t> </a:t>
                </a:r>
                <a14:m>
                  <m:oMath xmlns:m="http://schemas.openxmlformats.org/officeDocument/2006/math">
                    <m:r>
                      <a:rPr lang="en-US" sz="3600" b="0" i="1" dirty="0" smtClean="0">
                        <a:latin typeface="Cambria Math" panose="02040503050406030204" pitchFamily="18" charset="0"/>
                      </a:rPr>
                      <m:t>𝑀</m:t>
                    </m:r>
                    <m:sSub>
                      <m:sSubPr>
                        <m:ctrlPr>
                          <a:rPr lang="en-US" sz="36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3600" b="0" i="1" dirty="0" smtClean="0">
                            <a:latin typeface="Cambria Math" panose="02040503050406030204" pitchFamily="18" charset="0"/>
                          </a:rPr>
                          <m:t>𝐸𝑋𝑃</m:t>
                        </m:r>
                      </m:sub>
                    </m:sSub>
                    <m:r>
                      <a:rPr lang="en-US" sz="3600" b="0" i="0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3600" b="0" i="0" dirty="0" smtClean="0">
                        <a:latin typeface="Cambria Math" panose="02040503050406030204" pitchFamily="18" charset="0"/>
                      </a:rPr>
                      <m:t>NEXP</m:t>
                    </m:r>
                  </m:oMath>
                </a14:m>
                <a:r>
                  <a:rPr lang="en-US" sz="3600" dirty="0"/>
                  <a:t>, so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𝑁𝐸𝑋𝑃</m:t>
                    </m:r>
                  </m:oMath>
                </a14:m>
                <a:r>
                  <a:rPr lang="en-US" sz="3600" dirty="0"/>
                  <a:t> not in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𝑝𝑜𝑙𝑦</m:t>
                    </m:r>
                  </m:oMath>
                </a14:m>
                <a:r>
                  <a:rPr lang="en-US" sz="3600" dirty="0"/>
                  <a:t>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D3229F6-007A-4CE0-B462-722BF1B4A5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364" y="2668420"/>
                <a:ext cx="5571712" cy="1754326"/>
              </a:xfrm>
              <a:prstGeom prst="rect">
                <a:avLst/>
              </a:prstGeom>
              <a:blipFill>
                <a:blip r:embed="rId4"/>
                <a:stretch>
                  <a:fillRect t="-5536" b="-1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C0AF3174-6078-4728-8DC9-F4E12B259009}"/>
              </a:ext>
            </a:extLst>
          </p:cNvPr>
          <p:cNvSpPr/>
          <p:nvPr/>
        </p:nvSpPr>
        <p:spPr>
          <a:xfrm>
            <a:off x="1380802" y="5726816"/>
            <a:ext cx="3872268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/>
              <a:t>Optimistic View</a:t>
            </a:r>
          </a:p>
          <a:p>
            <a:pPr algn="ctr"/>
            <a:r>
              <a:rPr lang="en-US" sz="2400" dirty="0"/>
              <a:t>Let us do derandomization!</a:t>
            </a:r>
          </a:p>
        </p:txBody>
      </p:sp>
    </p:spTree>
    <p:extLst>
      <p:ext uri="{BB962C8B-B14F-4D97-AF65-F5344CB8AC3E}">
        <p14:creationId xmlns:p14="http://schemas.microsoft.com/office/powerpoint/2010/main" val="3517652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3" grpId="0" animBg="1"/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759B27-FD34-4EFF-A7F8-05BAD0DD4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234" y="63903"/>
            <a:ext cx="11532444" cy="110795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+mn-lt"/>
              </a:rPr>
              <a:t>(Oversimplified) History and Motivation</a:t>
            </a:r>
            <a:endParaRPr lang="en-US" sz="6000" dirty="0">
              <a:latin typeface="+mn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DAEFD35-44C3-475D-80B3-BAD3CB33C0F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6842" y="1313561"/>
                <a:ext cx="11632704" cy="2320774"/>
              </a:xfr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>
                <a:normAutofit fontScale="92500" lnSpcReduction="10000"/>
              </a:bodyPr>
              <a:lstStyle/>
              <a:p>
                <a:pPr marL="0" indent="0" algn="ctr">
                  <a:buNone/>
                </a:pPr>
                <a:r>
                  <a:rPr lang="en-US" sz="3900" b="1" dirty="0"/>
                  <a:t>The Circuit Lower Bounds Program for </a:t>
                </a:r>
                <a14:m>
                  <m:oMath xmlns:m="http://schemas.openxmlformats.org/officeDocument/2006/math">
                    <m:r>
                      <a:rPr lang="en-US" sz="3900" b="1" i="1" smtClean="0">
                        <a:latin typeface="Cambria Math" panose="02040503050406030204" pitchFamily="18" charset="0"/>
                      </a:rPr>
                      <m:t>𝑵𝑷</m:t>
                    </m:r>
                    <m:r>
                      <a:rPr lang="en-US" sz="3900" b="1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sz="3900" b="1" i="1" smtClean="0">
                        <a:latin typeface="Cambria Math" panose="02040503050406030204" pitchFamily="18" charset="0"/>
                      </a:rPr>
                      <m:t>𝑷</m:t>
                    </m:r>
                  </m:oMath>
                </a14:m>
                <a:endParaRPr lang="en-US" sz="3500" b="1" dirty="0"/>
              </a:p>
              <a:p>
                <a:pPr lvl="1"/>
                <a:r>
                  <a:rPr lang="en-US" sz="3200" dirty="0"/>
                  <a:t>Since 1980s, people wanted to prove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𝑵𝑷</m:t>
                    </m:r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𝑷</m:t>
                    </m:r>
                  </m:oMath>
                </a14:m>
                <a:r>
                  <a:rPr lang="en-US" sz="3200" b="1" dirty="0"/>
                  <a:t> </a:t>
                </a:r>
                <a:r>
                  <a:rPr lang="en-US" sz="3200" dirty="0"/>
                  <a:t>via proving lower bounds for </a:t>
                </a:r>
                <a:r>
                  <a:rPr lang="en-US" sz="3200" i="1" dirty="0"/>
                  <a:t>stronger</a:t>
                </a:r>
                <a:r>
                  <a:rPr lang="en-US" sz="3200" dirty="0"/>
                  <a:t> and </a:t>
                </a:r>
                <a:r>
                  <a:rPr lang="en-US" sz="3200" i="1" dirty="0"/>
                  <a:t>stronger</a:t>
                </a:r>
                <a:r>
                  <a:rPr lang="en-US" sz="3200" dirty="0"/>
                  <a:t> circuit </a:t>
                </a:r>
                <a:r>
                  <a:rPr lang="en-US" altLang="zh-CN" sz="3200" dirty="0"/>
                  <a:t>classes</a:t>
                </a:r>
                <a:endParaRPr lang="en-US" sz="3200" dirty="0"/>
              </a:p>
              <a:p>
                <a:pPr lvl="1"/>
                <a:r>
                  <a:rPr lang="en-US" sz="3200" b="1" dirty="0"/>
                  <a:t>Frontier </a:t>
                </a:r>
                <a:r>
                  <a:rPr lang="en-US" altLang="zh-CN" sz="3200" b="1" dirty="0"/>
                  <a:t>I</a:t>
                </a:r>
                <a:r>
                  <a:rPr lang="en-US" sz="3200" dirty="0"/>
                  <a:t>: </a:t>
                </a:r>
                <a:r>
                  <a:rPr lang="en-US" altLang="zh-CN" sz="3200" dirty="0"/>
                  <a:t>Stronger average-case</a:t>
                </a:r>
                <a:r>
                  <a:rPr lang="en-US" sz="3200" dirty="0"/>
                  <a:t> circuit lower bounds for </a:t>
                </a:r>
                <a14:m>
                  <m:oMath xmlns:m="http://schemas.openxmlformats.org/officeDocument/2006/math">
                    <m:r>
                      <a:rPr lang="en-US" sz="32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𝐀𝐂</m:t>
                    </m:r>
                    <m:sSup>
                      <m:sSupPr>
                        <m:ctrlP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𝐂</m:t>
                        </m:r>
                      </m:e>
                      <m:sup>
                        <m:r>
                          <a:rPr lang="en-US" sz="32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1100" dirty="0">
                    <a:solidFill>
                      <a:srgbClr val="FF0000"/>
                    </a:solidFill>
                  </a:rPr>
                  <a:t> </a:t>
                </a:r>
                <a:endParaRPr lang="en-US" sz="1100" dirty="0"/>
              </a:p>
              <a:p>
                <a:pPr lvl="1"/>
                <a:r>
                  <a:rPr lang="en-US" sz="3200" b="1" dirty="0"/>
                  <a:t>Frontier </a:t>
                </a:r>
                <a:r>
                  <a:rPr lang="en-US" altLang="zh-CN" sz="3200" b="1" dirty="0"/>
                  <a:t>II</a:t>
                </a:r>
                <a:r>
                  <a:rPr lang="en-US" sz="3200" dirty="0"/>
                  <a:t>: Super-polynomial lower bounds for </a:t>
                </a:r>
                <a14:m>
                  <m:oMath xmlns:m="http://schemas.openxmlformats.org/officeDocument/2006/math">
                    <m:r>
                      <a:rPr lang="en-US" sz="32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𝐓𝐇𝐑</m:t>
                    </m:r>
                    <m:r>
                      <a:rPr lang="en-US" sz="32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∘</m:t>
                    </m:r>
                    <m:r>
                      <a:rPr lang="en-US" sz="32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𝐓𝐇𝐑</m:t>
                    </m:r>
                  </m:oMath>
                </a14:m>
                <a:endParaRPr lang="en-US" sz="3200" b="1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DAEFD35-44C3-475D-80B3-BAD3CB33C0F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6842" y="1313561"/>
                <a:ext cx="11632704" cy="2320774"/>
              </a:xfrm>
              <a:blipFill>
                <a:blip r:embed="rId3"/>
                <a:stretch>
                  <a:fillRect t="-8115" b="-28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628260D8-1D35-43E0-9E57-A5FE3A6A0500}"/>
                  </a:ext>
                </a:extLst>
              </p:cNvPr>
              <p:cNvSpPr/>
              <p:nvPr/>
            </p:nvSpPr>
            <p:spPr>
              <a:xfrm>
                <a:off x="143157" y="4091752"/>
                <a:ext cx="11646389" cy="2627835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en-US" sz="3600" b="1" dirty="0">
                    <a:solidFill>
                      <a:schemeClr val="bg2"/>
                    </a:solidFill>
                  </a:rPr>
                  <a:t>The Pseudorandom Generator (PRG) Program for </a:t>
                </a:r>
                <a14:m>
                  <m:oMath xmlns:m="http://schemas.openxmlformats.org/officeDocument/2006/math">
                    <m:r>
                      <a:rPr lang="en-US" sz="3600" b="1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US" sz="3600" b="1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b="1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𝑩𝑷𝑷</m:t>
                    </m:r>
                  </m:oMath>
                </a14:m>
                <a:endParaRPr lang="en-US" sz="3600" b="1" dirty="0">
                  <a:solidFill>
                    <a:schemeClr val="bg2"/>
                  </a:solidFill>
                </a:endParaRPr>
              </a:p>
              <a:p>
                <a:pPr lvl="1"/>
                <a:r>
                  <a:rPr lang="en-US" sz="3200" dirty="0">
                    <a:solidFill>
                      <a:schemeClr val="bg2"/>
                    </a:solidFill>
                  </a:rPr>
                  <a:t>Since 1980s, people wanted to prove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US" sz="3200" b="1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1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𝑩𝑷𝑷</m:t>
                    </m:r>
                  </m:oMath>
                </a14:m>
                <a:r>
                  <a:rPr lang="en-US" sz="3200" b="1" dirty="0">
                    <a:solidFill>
                      <a:schemeClr val="bg2"/>
                    </a:solidFill>
                  </a:rPr>
                  <a:t> </a:t>
                </a:r>
                <a:r>
                  <a:rPr lang="en-US" sz="3200" dirty="0">
                    <a:solidFill>
                      <a:schemeClr val="bg2"/>
                    </a:solidFill>
                  </a:rPr>
                  <a:t>via constructing PRGs for </a:t>
                </a:r>
                <a:r>
                  <a:rPr lang="en-US" sz="3200" i="1" dirty="0">
                    <a:solidFill>
                      <a:schemeClr val="bg2"/>
                    </a:solidFill>
                  </a:rPr>
                  <a:t>stronger</a:t>
                </a:r>
                <a:r>
                  <a:rPr lang="en-US" sz="3200" dirty="0">
                    <a:solidFill>
                      <a:schemeClr val="bg2"/>
                    </a:solidFill>
                  </a:rPr>
                  <a:t> and </a:t>
                </a:r>
                <a:r>
                  <a:rPr lang="en-US" sz="3200" i="1" dirty="0">
                    <a:solidFill>
                      <a:schemeClr val="bg2"/>
                    </a:solidFill>
                  </a:rPr>
                  <a:t>stronger</a:t>
                </a:r>
                <a:r>
                  <a:rPr lang="en-US" sz="3200" dirty="0">
                    <a:solidFill>
                      <a:schemeClr val="bg2"/>
                    </a:solidFill>
                  </a:rPr>
                  <a:t> circuit classes</a:t>
                </a:r>
              </a:p>
              <a:p>
                <a:pPr lvl="1"/>
                <a:r>
                  <a:rPr lang="en-US" sz="3200" b="1" dirty="0">
                    <a:solidFill>
                      <a:schemeClr val="bg2"/>
                    </a:solidFill>
                  </a:rPr>
                  <a:t>Frontier I</a:t>
                </a:r>
                <a:r>
                  <a:rPr lang="en-US" sz="3200" dirty="0">
                    <a:solidFill>
                      <a:schemeClr val="bg2"/>
                    </a:solidFill>
                  </a:rPr>
                  <a:t>: Strong Average-case lower bounds for </a:t>
                </a:r>
                <a14:m>
                  <m:oMath xmlns:m="http://schemas.openxmlformats.org/officeDocument/2006/math">
                    <m:r>
                      <a:rPr lang="en-US" sz="3200" b="1" i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𝐀</m:t>
                    </m:r>
                    <m:sSup>
                      <m:sSupPr>
                        <m:ctrlPr>
                          <a:rPr lang="en-US" sz="3200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𝐂</m:t>
                        </m:r>
                      </m:e>
                      <m:sup>
                        <m:r>
                          <a:rPr lang="en-US" sz="3200" b="1" i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en-US" sz="3200" b="1" i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[⊕]</m:t>
                    </m:r>
                  </m:oMath>
                </a14:m>
                <a:endParaRPr lang="en-US" sz="3200" b="1" dirty="0"/>
              </a:p>
              <a:p>
                <a:pPr lvl="1"/>
                <a:r>
                  <a:rPr lang="en-US" sz="3200" b="1" dirty="0">
                    <a:solidFill>
                      <a:schemeClr val="bg2"/>
                    </a:solidFill>
                  </a:rPr>
                  <a:t>Frontier II: </a:t>
                </a:r>
                <a:r>
                  <a:rPr lang="en-US" sz="3200" dirty="0">
                    <a:solidFill>
                      <a:schemeClr val="bg2"/>
                    </a:solidFill>
                  </a:rPr>
                  <a:t>Is </a:t>
                </a:r>
                <a:r>
                  <a:rPr lang="en-US" sz="3200" b="1" dirty="0">
                    <a:solidFill>
                      <a:schemeClr val="bg2"/>
                    </a:solidFill>
                  </a:rPr>
                  <a:t>Black-box </a:t>
                </a:r>
                <a:r>
                  <a:rPr lang="en-US" sz="3200" b="1" dirty="0" err="1">
                    <a:solidFill>
                      <a:schemeClr val="bg2"/>
                    </a:solidFill>
                  </a:rPr>
                  <a:t>derand</a:t>
                </a:r>
                <a:r>
                  <a:rPr lang="en-US" sz="3200" b="1" dirty="0">
                    <a:solidFill>
                      <a:schemeClr val="bg2"/>
                    </a:solidFill>
                  </a:rPr>
                  <a:t>. </a:t>
                </a:r>
                <a:r>
                  <a:rPr lang="en-US" sz="3200" dirty="0">
                    <a:solidFill>
                      <a:schemeClr val="bg2"/>
                    </a:solidFill>
                  </a:rPr>
                  <a:t>equivalent to </a:t>
                </a:r>
                <a:r>
                  <a:rPr lang="en-US" sz="3200" b="1" dirty="0">
                    <a:solidFill>
                      <a:schemeClr val="bg2"/>
                    </a:solidFill>
                  </a:rPr>
                  <a:t>White-box </a:t>
                </a:r>
                <a:r>
                  <a:rPr lang="en-US" sz="3200" b="1" dirty="0" err="1">
                    <a:solidFill>
                      <a:schemeClr val="bg2"/>
                    </a:solidFill>
                  </a:rPr>
                  <a:t>derand</a:t>
                </a:r>
                <a:r>
                  <a:rPr lang="en-US" sz="3200" dirty="0">
                    <a:solidFill>
                      <a:schemeClr val="bg2"/>
                    </a:solidFill>
                  </a:rPr>
                  <a:t>.?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628260D8-1D35-43E0-9E57-A5FE3A6A05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157" y="4091752"/>
                <a:ext cx="11646389" cy="2627835"/>
              </a:xfrm>
              <a:prstGeom prst="rect">
                <a:avLst/>
              </a:prstGeom>
              <a:blipFill>
                <a:blip r:embed="rId4"/>
                <a:stretch>
                  <a:fillRect l="-628" t="-3472" r="-941" b="-6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420587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95B816-EC99-422F-B0B6-DAAC80DBD1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1663" y="71920"/>
            <a:ext cx="11188674" cy="816795"/>
          </a:xfr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5200" b="1" dirty="0">
                <a:solidFill>
                  <a:srgbClr val="FF0000"/>
                </a:solidFill>
              </a:rPr>
              <a:t>How to Derandomize Merlin-Arthur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3E00F75-3EBE-4E9E-B977-38392F98145F}"/>
                  </a:ext>
                </a:extLst>
              </p:cNvPr>
              <p:cNvSpPr txBox="1"/>
              <p:nvPr/>
            </p:nvSpPr>
            <p:spPr>
              <a:xfrm>
                <a:off x="1924052" y="986320"/>
                <a:ext cx="8001196" cy="2933111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b="1" i="1" dirty="0"/>
                  <a:t>Merlin-Arthur Algorithm</a:t>
                </a:r>
              </a:p>
              <a:p>
                <a:pPr algn="ctr"/>
                <a:r>
                  <a:rPr lang="en-US" sz="2800" i="1" dirty="0"/>
                  <a:t>Given an input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i="1" dirty="0"/>
                  <a:t>, guess some witness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800" i="1" dirty="0"/>
                  <a:t>, toss some coins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800" i="1" dirty="0"/>
                  <a:t>.</a:t>
                </a:r>
              </a:p>
              <a:p>
                <a:pPr algn="ctr"/>
                <a:r>
                  <a:rPr lang="en-US" sz="1600" i="1" dirty="0"/>
                  <a:t> 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⇒∃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func>
                      <m:func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Pr</m:t>
                            </m:r>
                          </m:e>
                          <m:lim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lim>
                        </m:limLow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d>
                              <m:d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d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</m:d>
                      </m:e>
                    </m:func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≥2/3</m:t>
                    </m:r>
                  </m:oMath>
                </a14:m>
                <a:r>
                  <a:rPr lang="en-US" sz="2800" i="1" dirty="0"/>
                  <a:t>;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⇒∀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func>
                      <m:func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Pr</m:t>
                            </m:r>
                          </m:e>
                          <m:lim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lim>
                        </m:limLow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d>
                              <m:d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d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</m:d>
                      </m:e>
                    </m:func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≤1/3</m:t>
                    </m:r>
                  </m:oMath>
                </a14:m>
                <a:r>
                  <a:rPr lang="en-US" sz="2800" i="1" dirty="0"/>
                  <a:t>.</a:t>
                </a: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3E00F75-3EBE-4E9E-B977-38392F9814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4052" y="986320"/>
                <a:ext cx="8001196" cy="2933111"/>
              </a:xfrm>
              <a:prstGeom prst="rect">
                <a:avLst/>
              </a:prstGeom>
              <a:blipFill>
                <a:blip r:embed="rId2"/>
                <a:stretch>
                  <a:fillRect t="-33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2A6E603-AFF0-4C40-808C-94D7146753EB}"/>
                  </a:ext>
                </a:extLst>
              </p:cNvPr>
              <p:cNvSpPr txBox="1"/>
              <p:nvPr/>
            </p:nvSpPr>
            <p:spPr>
              <a:xfrm>
                <a:off x="1380359" y="3972590"/>
                <a:ext cx="9088581" cy="2866939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i="1" dirty="0"/>
                  <a:t>Derandomization of Merlin-Arthur</a:t>
                </a:r>
              </a:p>
              <a:p>
                <a:pPr algn="ctr"/>
                <a:r>
                  <a:rPr lang="en-US" sz="2800" i="1" dirty="0"/>
                  <a:t>Given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i="1" dirty="0"/>
                  <a:t>, guess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800" i="1" dirty="0"/>
                  <a:t>, estimate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Pr</m:t>
                            </m:r>
                          </m:e>
                          <m:lim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lim>
                        </m:limLow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d>
                              <m:d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d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</m:d>
                      </m:e>
                    </m:func>
                  </m:oMath>
                </a14:m>
                <a:r>
                  <a:rPr lang="en-US" sz="2800" i="1" dirty="0"/>
                  <a:t> </a:t>
                </a:r>
              </a:p>
              <a:p>
                <a:pPr algn="ctr"/>
                <a:r>
                  <a:rPr lang="en-US" sz="2800" i="1" dirty="0"/>
                  <a:t>deterministically, and accept if it’s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&gt;1/2</m:t>
                    </m:r>
                  </m:oMath>
                </a14:m>
                <a:endParaRPr lang="en-US" sz="2800" i="1" dirty="0"/>
              </a:p>
              <a:p>
                <a:pPr algn="ctr"/>
                <a:endParaRPr lang="en-US" sz="2800" i="1" dirty="0"/>
              </a:p>
              <a:p>
                <a:pPr algn="ctr"/>
                <a:r>
                  <a:rPr lang="en-US" sz="2800" i="1" dirty="0"/>
                  <a:t>If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𝑃𝑟𝑜𝑚𝑖𝑠𝑒𝐵𝑃𝑃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𝑃𝑟𝑜𝑚𝑖𝑠𝑒𝑃</m:t>
                    </m:r>
                  </m:oMath>
                </a14:m>
                <a:r>
                  <a:rPr lang="en-US" sz="2800" i="1" dirty="0"/>
                  <a:t>, then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𝑀𝐴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𝑁𝑃</m:t>
                    </m:r>
                  </m:oMath>
                </a14:m>
                <a:r>
                  <a:rPr lang="en-US" sz="2800" i="1" dirty="0"/>
                  <a:t>! (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𝑀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𝐸𝑋𝑃</m:t>
                        </m:r>
                      </m:sub>
                    </m:sSub>
                  </m:oMath>
                </a14:m>
                <a:r>
                  <a:rPr lang="en-US" sz="2800" i="1" dirty="0"/>
                  <a:t>=NEXP as well)</a:t>
                </a: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2A6E603-AFF0-4C40-808C-94D7146753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0359" y="3972590"/>
                <a:ext cx="9088581" cy="2866939"/>
              </a:xfrm>
              <a:prstGeom prst="rect">
                <a:avLst/>
              </a:prstGeom>
              <a:blipFill>
                <a:blip r:embed="rId3"/>
                <a:stretch>
                  <a:fillRect t="-2760" b="-50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4710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95B816-EC99-422F-B0B6-DAAC80DBD1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4689" y="184012"/>
            <a:ext cx="11188674" cy="812370"/>
          </a:xfr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Average-Case?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DCBB764-5C1C-407A-ACEA-DA765AE03CBC}"/>
                  </a:ext>
                </a:extLst>
              </p:cNvPr>
              <p:cNvSpPr txBox="1"/>
              <p:nvPr/>
            </p:nvSpPr>
            <p:spPr>
              <a:xfrm>
                <a:off x="725612" y="996382"/>
                <a:ext cx="10740776" cy="1193147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dirty="0"/>
                  <a:t>[Buhrman-Fortnow-Thierauf’98] (adapted)</a:t>
                </a:r>
                <a:br>
                  <a:rPr lang="en-US" sz="3200" b="1" dirty="0"/>
                </a:b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𝑀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𝐸𝑋𝑃</m:t>
                        </m:r>
                      </m:sub>
                    </m:sSub>
                  </m:oMath>
                </a14:m>
                <a:r>
                  <a:rPr lang="en-US" sz="2800" dirty="0"/>
                  <a:t> cannot be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+1/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𝑝𝑜𝑙𝑦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-approximated by P/poly.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DCBB764-5C1C-407A-ACEA-DA765AE03C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612" y="996382"/>
                <a:ext cx="10740776" cy="1193147"/>
              </a:xfrm>
              <a:prstGeom prst="rect">
                <a:avLst/>
              </a:prstGeom>
              <a:blipFill>
                <a:blip r:embed="rId2"/>
                <a:stretch>
                  <a:fillRect t="-6599" b="-6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3FFACBD3-7428-4301-A33E-977B85905CD3}"/>
                  </a:ext>
                </a:extLst>
              </p:cNvPr>
              <p:cNvSpPr/>
              <p:nvPr/>
            </p:nvSpPr>
            <p:spPr>
              <a:xfrm>
                <a:off x="1791855" y="4582774"/>
                <a:ext cx="8608290" cy="2091214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sz="2400" dirty="0"/>
                  <a:t>If Promise-BPP = Promise-P, then NEXP = MAEXP, </a:t>
                </a:r>
              </a:p>
              <a:p>
                <a:r>
                  <a:rPr lang="en-US" sz="2400" dirty="0"/>
                  <a:t>so NEXP cannot be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𝑝𝑜𝑙𝑦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-approximated by P/poly!</a:t>
                </a:r>
              </a:p>
              <a:p>
                <a:endParaRPr lang="en-US" sz="2400" dirty="0"/>
              </a:p>
              <a:p>
                <a:r>
                  <a:rPr lang="en-US" sz="2400" dirty="0"/>
                  <a:t>Therefore, derandomization directly gives average-case lower bounds!</a:t>
                </a:r>
              </a:p>
            </p:txBody>
          </p:sp>
        </mc:Choice>
        <mc:Fallback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3FFACBD3-7428-4301-A33E-977B85905CD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1855" y="4582774"/>
                <a:ext cx="8608290" cy="2091214"/>
              </a:xfrm>
              <a:prstGeom prst="rect">
                <a:avLst/>
              </a:prstGeom>
              <a:blipFill>
                <a:blip r:embed="rId3"/>
                <a:stretch>
                  <a:fillRect l="-1132" t="-2326" b="-55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D48955C-6C75-4570-9AFE-03C505334643}"/>
                  </a:ext>
                </a:extLst>
              </p:cNvPr>
              <p:cNvSpPr/>
              <p:nvPr/>
            </p:nvSpPr>
            <p:spPr>
              <a:xfrm>
                <a:off x="5379508" y="2400922"/>
                <a:ext cx="6363855" cy="1973361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en-US" sz="2400" b="1" dirty="0"/>
                  <a:t>Case II</a:t>
                </a:r>
              </a:p>
              <a:p>
                <a:pPr algn="ctr"/>
                <a:r>
                  <a:rPr lang="en-US" sz="2400" dirty="0"/>
                  <a:t>Otherwise, using the random-self-reducible EXP-complete language, 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𝐸𝑋𝑃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𝑝𝑜𝑙𝑦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𝑀𝐴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𝐸𝑋𝑃</m:t>
                    </m:r>
                  </m:oMath>
                </a14:m>
                <a:br>
                  <a:rPr lang="en-US" sz="2400" i="1" dirty="0"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𝑀</m:t>
                      </m:r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𝐸𝑋𝑃</m:t>
                          </m:r>
                        </m:sub>
                      </m:sSub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𝑇𝐼𝑀𝐸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[</m:t>
                      </m:r>
                      <m:sSup>
                        <m:sSup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sSup>
                            <m:sSup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sup>
                      </m:sSup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]</m:t>
                      </m:r>
                      <m:r>
                        <a:rPr lang="en-US" sz="24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⊄</m:t>
                      </m:r>
                      <m:r>
                        <a:rPr lang="en-US" sz="24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r>
                        <a:rPr lang="en-US" sz="24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</m:t>
                      </m:r>
                      <m:r>
                        <a:rPr lang="en-US" sz="24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𝑝𝑜𝑙𝑦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D48955C-6C75-4570-9AFE-03C5053346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9508" y="2400922"/>
                <a:ext cx="6363855" cy="1973361"/>
              </a:xfrm>
              <a:prstGeom prst="rect">
                <a:avLst/>
              </a:prstGeom>
              <a:blipFill>
                <a:blip r:embed="rId4"/>
                <a:stretch>
                  <a:fillRect l="-96" t="-2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12F49041-5076-44D4-BCE9-B367EABE42B8}"/>
                  </a:ext>
                </a:extLst>
              </p:cNvPr>
              <p:cNvSpPr/>
              <p:nvPr/>
            </p:nvSpPr>
            <p:spPr>
              <a:xfrm>
                <a:off x="314036" y="2480495"/>
                <a:ext cx="4793673" cy="1352550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en-US" sz="2400" b="1" dirty="0"/>
                  <a:t>Case I</a:t>
                </a:r>
              </a:p>
              <a:p>
                <a:pPr algn="ctr"/>
                <a:r>
                  <a:rPr lang="en-US" sz="2400" dirty="0"/>
                  <a:t>If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𝐸𝑋𝑃</m:t>
                    </m:r>
                  </m:oMath>
                </a14:m>
                <a:r>
                  <a:rPr lang="en-US" sz="2400" dirty="0"/>
                  <a:t> cannot be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+1/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𝑝𝑜𝑙𝑦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-</a:t>
                </a:r>
              </a:p>
              <a:p>
                <a:pPr algn="ctr"/>
                <a:r>
                  <a:rPr lang="en-US" sz="2400" dirty="0"/>
                  <a:t>approximated by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𝑝𝑜𝑙𝑦</m:t>
                    </m:r>
                  </m:oMath>
                </a14:m>
                <a:r>
                  <a:rPr lang="en-US" sz="2400" dirty="0"/>
                  <a:t>. DONE</a:t>
                </a: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12F49041-5076-44D4-BCE9-B367EABE42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036" y="2480495"/>
                <a:ext cx="4793673" cy="1352550"/>
              </a:xfrm>
              <a:prstGeom prst="rect">
                <a:avLst/>
              </a:prstGeom>
              <a:blipFill>
                <a:blip r:embed="rId5"/>
                <a:stretch>
                  <a:fillRect t="-3587" b="-89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13070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95B816-EC99-422F-B0B6-DAAC80DBD1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4689" y="339048"/>
            <a:ext cx="11188674" cy="1546260"/>
          </a:xfr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5200" b="1" dirty="0">
                <a:solidFill>
                  <a:srgbClr val="FF0000"/>
                </a:solidFill>
              </a:rPr>
              <a:t>Circuit Lower Bounds for MA are Known, even for average-case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DA13EDD0-A49C-41D8-B6E0-AA75EFC74CAF}"/>
                  </a:ext>
                </a:extLst>
              </p:cNvPr>
              <p:cNvSpPr/>
              <p:nvPr/>
            </p:nvSpPr>
            <p:spPr>
              <a:xfrm>
                <a:off x="1283313" y="4621635"/>
                <a:ext cx="9307961" cy="1143518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en-US" sz="2800" b="1" dirty="0"/>
                  <a:t>[Santhanam’09]</a:t>
                </a:r>
              </a:p>
              <a:p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𝑴</m:t>
                    </m:r>
                    <m:sSub>
                      <m:sSub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2800" b="1" dirty="0"/>
                  <a:t> can’t be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𝒌</m:t>
                        </m:r>
                      </m:sup>
                    </m:sSup>
                  </m:oMath>
                </a14:m>
                <a:r>
                  <a:rPr lang="en-US" sz="2800" b="1" dirty="0"/>
                  <a:t>-approximated by SIZE[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𝒌</m:t>
                        </m:r>
                      </m:sup>
                    </m:sSup>
                  </m:oMath>
                </a14:m>
                <a:r>
                  <a:rPr lang="en-US" sz="2800" b="1" dirty="0"/>
                  <a:t>] for any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sz="2800" b="1" dirty="0"/>
                  <a:t>.</a:t>
                </a:r>
              </a:p>
            </p:txBody>
          </p:sp>
        </mc:Choice>
        <mc:Fallback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DA13EDD0-A49C-41D8-B6E0-AA75EFC74C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3313" y="4621635"/>
                <a:ext cx="9307961" cy="1143518"/>
              </a:xfrm>
              <a:prstGeom prst="rect">
                <a:avLst/>
              </a:prstGeom>
              <a:blipFill>
                <a:blip r:embed="rId2"/>
                <a:stretch>
                  <a:fillRect t="-4762" b="-58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60D7922F-D822-4F2A-8582-96B2E4B25753}"/>
                  </a:ext>
                </a:extLst>
              </p:cNvPr>
              <p:cNvSpPr/>
              <p:nvPr/>
            </p:nvSpPr>
            <p:spPr>
              <a:xfrm>
                <a:off x="1633306" y="2452158"/>
                <a:ext cx="8801611" cy="1143518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en-US" sz="2800" b="1" dirty="0"/>
                  <a:t>[</a:t>
                </a:r>
                <a:r>
                  <a:rPr lang="en-US" sz="2800" dirty="0"/>
                  <a:t>Buhrman-Fortnow-Thierauf</a:t>
                </a:r>
                <a:r>
                  <a:rPr lang="en-US" sz="2800" b="1" dirty="0"/>
                  <a:t>’98]</a:t>
                </a:r>
              </a:p>
              <a:p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𝑴</m:t>
                    </m:r>
                    <m:sSub>
                      <m:sSub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𝑬𝑿𝑷</m:t>
                        </m:r>
                      </m:sub>
                    </m:sSub>
                  </m:oMath>
                </a14:m>
                <a:r>
                  <a:rPr lang="en-US" sz="2800" b="1" dirty="0"/>
                  <a:t> can’t be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28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800" b="1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800" b="1" i="1">
                        <a:latin typeface="Cambria Math" panose="02040503050406030204" pitchFamily="18" charset="0"/>
                      </a:rPr>
                      <m:t>𝒑𝒐𝒍𝒚</m:t>
                    </m:r>
                    <m:r>
                      <a:rPr lang="en-US" sz="2800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1" i="1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28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b="1" dirty="0"/>
                  <a:t>-approximated by P/poly.</a:t>
                </a:r>
              </a:p>
            </p:txBody>
          </p:sp>
        </mc:Choice>
        <mc:Fallback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60D7922F-D822-4F2A-8582-96B2E4B257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3306" y="2452158"/>
                <a:ext cx="8801611" cy="1143518"/>
              </a:xfrm>
              <a:prstGeom prst="rect">
                <a:avLst/>
              </a:prstGeom>
              <a:blipFill>
                <a:blip r:embed="rId3"/>
                <a:stretch>
                  <a:fillRect t="-4762" b="-58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18535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95B816-EC99-422F-B0B6-DAAC80DBD1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1663" y="71921"/>
            <a:ext cx="11188674" cy="1546260"/>
          </a:xfr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5200" b="1" dirty="0">
                <a:solidFill>
                  <a:srgbClr val="FF0000"/>
                </a:solidFill>
              </a:rPr>
              <a:t>Derandomizing Merlin-Arthur yields Average-Case Circuit Lower Bounds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2A6E603-AFF0-4C40-808C-94D7146753EB}"/>
                  </a:ext>
                </a:extLst>
              </p:cNvPr>
              <p:cNvSpPr txBox="1"/>
              <p:nvPr/>
            </p:nvSpPr>
            <p:spPr>
              <a:xfrm>
                <a:off x="2228908" y="1702802"/>
                <a:ext cx="8001196" cy="1309782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i="1" dirty="0"/>
                  <a:t>Derandomization of Merlin-Arthur</a:t>
                </a:r>
              </a:p>
              <a:p>
                <a:pPr algn="ctr"/>
                <a:r>
                  <a:rPr lang="en-US" sz="2400" i="1" dirty="0"/>
                  <a:t>Given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i="1" dirty="0"/>
                  <a:t>, guess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 i="1" dirty="0"/>
                  <a:t>, estimate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Pr</m:t>
                            </m:r>
                          </m:e>
                          <m:li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lim>
                        </m:limLow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d>
                              <m:d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d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</m:d>
                      </m:e>
                    </m:func>
                  </m:oMath>
                </a14:m>
                <a:r>
                  <a:rPr lang="en-US" sz="2400" i="1" dirty="0"/>
                  <a:t> </a:t>
                </a:r>
              </a:p>
              <a:p>
                <a:pPr algn="ctr"/>
                <a:r>
                  <a:rPr lang="en-US" sz="2400" i="1" dirty="0"/>
                  <a:t>deterministically, and accept if it’s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&gt;1/2</m:t>
                    </m:r>
                  </m:oMath>
                </a14:m>
                <a:endParaRPr lang="en-US" sz="2400" i="1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2A6E603-AFF0-4C40-808C-94D7146753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8908" y="1702802"/>
                <a:ext cx="8001196" cy="1309782"/>
              </a:xfrm>
              <a:prstGeom prst="rect">
                <a:avLst/>
              </a:prstGeom>
              <a:blipFill>
                <a:blip r:embed="rId2"/>
                <a:stretch>
                  <a:fillRect t="-3704" b="-92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C3DA2202-6642-4712-85F7-C27B61C3C143}"/>
                  </a:ext>
                </a:extLst>
              </p:cNvPr>
              <p:cNvSpPr/>
              <p:nvPr/>
            </p:nvSpPr>
            <p:spPr>
              <a:xfrm>
                <a:off x="1148256" y="4661786"/>
                <a:ext cx="10162500" cy="860748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sz="2400" b="1" dirty="0"/>
                  <a:t>If Promise-BPP is in P, then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𝑵𝑷</m:t>
                    </m:r>
                  </m:oMath>
                </a14:m>
                <a:r>
                  <a:rPr lang="en-US" sz="2400" b="1" dirty="0"/>
                  <a:t> can’t be approx. by SIZE[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𝒌</m:t>
                        </m:r>
                      </m:sup>
                    </m:sSup>
                  </m:oMath>
                </a14:m>
                <a:r>
                  <a:rPr lang="en-US" sz="2400" b="1" dirty="0"/>
                  <a:t>].</a:t>
                </a:r>
                <a:br>
                  <a:rPr lang="en-US" sz="2400" b="1" dirty="0"/>
                </a:br>
                <a:r>
                  <a:rPr lang="en-US" sz="2400" b="1" dirty="0"/>
                  <a:t>If Promise-BPP is in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𝑻𝑰𝑴𝑬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[</m:t>
                    </m:r>
                    <m:sSup>
                      <m:sSup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𝒑𝒐𝒍𝒚𝒍𝒐𝒈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400" b="1" dirty="0"/>
                  <a:t>, then NQP can’t be approx. by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𝒑𝒐𝒍𝒚</m:t>
                    </m:r>
                  </m:oMath>
                </a14:m>
                <a:r>
                  <a:rPr lang="en-US" sz="2400" b="1" dirty="0"/>
                  <a:t>.</a:t>
                </a:r>
              </a:p>
            </p:txBody>
          </p:sp>
        </mc:Choice>
        <mc:Fallback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C3DA2202-6642-4712-85F7-C27B61C3C1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8256" y="4661786"/>
                <a:ext cx="10162500" cy="860748"/>
              </a:xfrm>
              <a:prstGeom prst="rect">
                <a:avLst/>
              </a:prstGeom>
              <a:blipFill>
                <a:blip r:embed="rId3"/>
                <a:stretch>
                  <a:fillRect l="-899" t="-4225" r="-240" b="-14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331573AC-DE38-4B1E-8BC5-53C8E59A70DE}"/>
              </a:ext>
            </a:extLst>
          </p:cNvPr>
          <p:cNvSpPr txBox="1"/>
          <p:nvPr/>
        </p:nvSpPr>
        <p:spPr>
          <a:xfrm>
            <a:off x="2095402" y="5874522"/>
            <a:ext cx="8001196" cy="83099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i="1" dirty="0"/>
              <a:t>Sad Reality</a:t>
            </a:r>
            <a:r>
              <a:rPr lang="en-US" sz="2400" i="1" dirty="0"/>
              <a:t>: derandomization is super hard…</a:t>
            </a:r>
          </a:p>
          <a:p>
            <a:pPr algn="ctr"/>
            <a:r>
              <a:rPr lang="en-US" sz="2400" i="1" dirty="0"/>
              <a:t>Can we </a:t>
            </a:r>
            <a:r>
              <a:rPr lang="en-US" sz="2400" b="1" i="1" dirty="0"/>
              <a:t>relax</a:t>
            </a:r>
            <a:r>
              <a:rPr lang="en-US" sz="2400" i="1" dirty="0"/>
              <a:t> our condition?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92AFD68-F25E-4B4A-8F51-F648DFE18F70}"/>
                  </a:ext>
                </a:extLst>
              </p:cNvPr>
              <p:cNvSpPr/>
              <p:nvPr/>
            </p:nvSpPr>
            <p:spPr>
              <a:xfrm>
                <a:off x="1365294" y="3166280"/>
                <a:ext cx="9307961" cy="1143518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en-US" sz="2800" b="1" dirty="0"/>
                  <a:t>[Santhanam’09]</a:t>
                </a:r>
              </a:p>
              <a:p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𝑴</m:t>
                    </m:r>
                    <m:sSub>
                      <m:sSub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2800" b="1" dirty="0"/>
                  <a:t> can’t be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𝒌</m:t>
                        </m:r>
                      </m:sup>
                    </m:sSup>
                  </m:oMath>
                </a14:m>
                <a:r>
                  <a:rPr lang="en-US" sz="2800" b="1" dirty="0"/>
                  <a:t>-approximated by SIZE[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𝒌</m:t>
                        </m:r>
                      </m:sup>
                    </m:sSup>
                  </m:oMath>
                </a14:m>
                <a:r>
                  <a:rPr lang="en-US" sz="2800" b="1" dirty="0"/>
                  <a:t>] for any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sz="2800" b="1" dirty="0"/>
                  <a:t>.</a:t>
                </a:r>
              </a:p>
            </p:txBody>
          </p:sp>
        </mc:Choice>
        <mc:Fallback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92AFD68-F25E-4B4A-8F51-F648DFE18F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5294" y="3166280"/>
                <a:ext cx="9307961" cy="1143518"/>
              </a:xfrm>
              <a:prstGeom prst="rect">
                <a:avLst/>
              </a:prstGeom>
              <a:blipFill>
                <a:blip r:embed="rId4"/>
                <a:stretch>
                  <a:fillRect t="-4762" b="-58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67603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  <p:bldP spid="6" grpId="0" animBg="1"/>
      <p:bldP spid="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A83B6DE9-690C-4519-9AB8-AA11C1DDC520}"/>
              </a:ext>
            </a:extLst>
          </p:cNvPr>
          <p:cNvSpPr txBox="1">
            <a:spLocks/>
          </p:cNvSpPr>
          <p:nvPr/>
        </p:nvSpPr>
        <p:spPr>
          <a:xfrm>
            <a:off x="65808" y="228600"/>
            <a:ext cx="11909715" cy="8312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>
                <a:solidFill>
                  <a:srgbClr val="FF0000"/>
                </a:solidFill>
                <a:latin typeface="+mn-lt"/>
              </a:rPr>
              <a:t>Observation I: NPRG suffices!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A925FF7-CE48-4618-AA7E-3C800D051FFB}"/>
                  </a:ext>
                </a:extLst>
              </p:cNvPr>
              <p:cNvSpPr txBox="1"/>
              <p:nvPr/>
            </p:nvSpPr>
            <p:spPr>
              <a:xfrm>
                <a:off x="516081" y="1059874"/>
                <a:ext cx="5579919" cy="3019673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i="1" dirty="0"/>
                  <a:t>MA Algorithm</a:t>
                </a:r>
              </a:p>
              <a:p>
                <a:pPr algn="ctr"/>
                <a:r>
                  <a:rPr lang="en-US" sz="2400" i="1" dirty="0"/>
                  <a:t>(NP with a randomized verifier!)</a:t>
                </a:r>
              </a:p>
              <a:p>
                <a:pPr algn="ctr"/>
                <a:r>
                  <a:rPr lang="en-US" sz="2400" i="1" dirty="0"/>
                  <a:t>Given an input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i="1" dirty="0"/>
                  <a:t>, guess some witness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 i="1" dirty="0"/>
                  <a:t>, toss some coins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400" i="1" dirty="0"/>
                  <a:t>.</a:t>
                </a:r>
              </a:p>
              <a:p>
                <a:pPr algn="ctr"/>
                <a:endParaRPr lang="en-US" sz="2400" i="1" dirty="0"/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⇒∃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Pr</m:t>
                            </m:r>
                          </m:e>
                          <m:li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lim>
                        </m:limLow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d>
                              <m:d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d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</m:d>
                      </m:e>
                    </m:func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≥2/3</m:t>
                    </m:r>
                  </m:oMath>
                </a14:m>
                <a:r>
                  <a:rPr lang="en-US" sz="2400" i="1" dirty="0"/>
                  <a:t>;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⇒∀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Pr</m:t>
                            </m:r>
                          </m:e>
                          <m:li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lim>
                        </m:limLow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d>
                              <m:d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d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</m:d>
                      </m:e>
                    </m:func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≤1/3</m:t>
                    </m:r>
                  </m:oMath>
                </a14:m>
                <a:r>
                  <a:rPr lang="en-US" sz="2400" i="1" dirty="0"/>
                  <a:t>.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A925FF7-CE48-4618-AA7E-3C800D051F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081" y="1059874"/>
                <a:ext cx="5579919" cy="3019673"/>
              </a:xfrm>
              <a:prstGeom prst="rect">
                <a:avLst/>
              </a:prstGeom>
              <a:blipFill>
                <a:blip r:embed="rId3"/>
                <a:stretch>
                  <a:fillRect t="-262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93348FE-265B-4A16-9CA8-EF26085F36D9}"/>
                  </a:ext>
                </a:extLst>
              </p:cNvPr>
              <p:cNvSpPr txBox="1"/>
              <p:nvPr/>
            </p:nvSpPr>
            <p:spPr>
              <a:xfrm>
                <a:off x="6312476" y="1507881"/>
                <a:ext cx="5579919" cy="2123658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i="1" dirty="0"/>
                  <a:t>Nondeterministic PRG</a:t>
                </a:r>
              </a:p>
              <a:p>
                <a:pPr algn="ctr"/>
                <a:endParaRPr lang="en-US" sz="2800" i="1" dirty="0"/>
              </a:p>
              <a:p>
                <a:pPr algn="ctr"/>
                <a:r>
                  <a:rPr lang="en-US" sz="2400" i="1" dirty="0"/>
                  <a:t>Given input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400" i="1" dirty="0"/>
                  <a:t>, guess a witness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2400" i="1" dirty="0"/>
                  <a:t> first.</a:t>
                </a:r>
              </a:p>
              <a:p>
                <a:pPr algn="ctr"/>
                <a:r>
                  <a:rPr lang="en-US" sz="2400" i="1" dirty="0"/>
                  <a:t>either rejects w and </a:t>
                </a:r>
                <a:r>
                  <a:rPr lang="en-US" sz="2400" b="1" i="1" dirty="0"/>
                  <a:t>STOP</a:t>
                </a:r>
                <a:r>
                  <a:rPr lang="en-US" sz="2400" i="1" dirty="0"/>
                  <a:t>,</a:t>
                </a:r>
              </a:p>
              <a:p>
                <a:pPr algn="ctr"/>
                <a:r>
                  <a:rPr lang="en-US" altLang="zh-CN" sz="2400" i="1" dirty="0"/>
                  <a:t>or takes a seed and computes a PRG</a:t>
                </a:r>
                <a:endParaRPr lang="en-US" sz="2400" i="1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93348FE-265B-4A16-9CA8-EF26085F36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2476" y="1507881"/>
                <a:ext cx="5579919" cy="2123658"/>
              </a:xfrm>
              <a:prstGeom prst="rect">
                <a:avLst/>
              </a:prstGeom>
              <a:blipFill>
                <a:blip r:embed="rId4"/>
                <a:stretch>
                  <a:fillRect t="-3714" b="-5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4C7E384-A1C6-4473-B78F-CABF7C7F140E}"/>
                  </a:ext>
                </a:extLst>
              </p:cNvPr>
              <p:cNvSpPr txBox="1"/>
              <p:nvPr/>
            </p:nvSpPr>
            <p:spPr>
              <a:xfrm>
                <a:off x="1283277" y="4254904"/>
                <a:ext cx="10058399" cy="2374496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i="1" dirty="0"/>
                  <a:t>Derandomization of MA with NPRG</a:t>
                </a:r>
              </a:p>
              <a:p>
                <a:pPr algn="ctr"/>
                <a:r>
                  <a:rPr lang="en-US" sz="2800" b="1" i="1" dirty="0"/>
                  <a:t>We can apply NPRG to derandomize MA to NP!</a:t>
                </a:r>
                <a:br>
                  <a:rPr lang="en-US" sz="2800" b="1" i="1" dirty="0"/>
                </a:br>
                <a:endParaRPr lang="en-US" sz="2800" b="1" i="1" dirty="0"/>
              </a:p>
              <a:p>
                <a:pPr algn="ctr"/>
                <a:r>
                  <a:rPr lang="en-US" sz="2800" i="1" dirty="0"/>
                  <a:t>Given input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i="1" dirty="0"/>
                  <a:t> (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i="1" dirty="0"/>
                  <a:t>), we </a:t>
                </a:r>
                <a:r>
                  <a:rPr lang="en-US" sz="2800" b="1" i="1" dirty="0"/>
                  <a:t>guess</a:t>
                </a:r>
                <a:r>
                  <a:rPr lang="en-US" sz="2800" i="1" dirty="0"/>
                  <a:t> both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800" i="1" dirty="0"/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2800" i="1" dirty="0"/>
                  <a:t>, if NPRG accepts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2800" i="1" dirty="0"/>
                  <a:t>, use it to estimate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Pr</m:t>
                            </m:r>
                          </m:e>
                          <m:lim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r</m:t>
                            </m:r>
                          </m:lim>
                        </m:limLow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=1]</m:t>
                        </m:r>
                      </m:e>
                    </m:func>
                  </m:oMath>
                </a14:m>
                <a:r>
                  <a:rPr lang="en-US" sz="2800" i="1" dirty="0"/>
                  <a:t>! (and accept only if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≥1/2</m:t>
                    </m:r>
                  </m:oMath>
                </a14:m>
                <a:r>
                  <a:rPr lang="en-US" sz="2800" i="1" dirty="0"/>
                  <a:t>).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4C7E384-A1C6-4473-B78F-CABF7C7F14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3277" y="4254904"/>
                <a:ext cx="10058399" cy="2374496"/>
              </a:xfrm>
              <a:prstGeom prst="rect">
                <a:avLst/>
              </a:prstGeom>
              <a:blipFill>
                <a:blip r:embed="rId5"/>
                <a:stretch>
                  <a:fillRect l="-485" t="-2558" r="-1151" b="-7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51708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  <p:bldP spid="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A83B6DE9-690C-4519-9AB8-AA11C1DDC520}"/>
              </a:ext>
            </a:extLst>
          </p:cNvPr>
          <p:cNvSpPr txBox="1">
            <a:spLocks/>
          </p:cNvSpPr>
          <p:nvPr/>
        </p:nvSpPr>
        <p:spPr>
          <a:xfrm>
            <a:off x="65808" y="228599"/>
            <a:ext cx="11909715" cy="17286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>
                <a:solidFill>
                  <a:srgbClr val="FF0000"/>
                </a:solidFill>
                <a:latin typeface="+mn-lt"/>
              </a:rPr>
              <a:t>Observation II: Conditional Construction suffices!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4C7E384-A1C6-4473-B78F-CABF7C7F140E}"/>
                  </a:ext>
                </a:extLst>
              </p:cNvPr>
              <p:cNvSpPr txBox="1"/>
              <p:nvPr/>
            </p:nvSpPr>
            <p:spPr>
              <a:xfrm>
                <a:off x="1066800" y="2980660"/>
                <a:ext cx="10435721" cy="2062103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i="1" dirty="0"/>
                  <a:t>To show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𝑵𝑸𝑷</m:t>
                    </m:r>
                  </m:oMath>
                </a14:m>
                <a:r>
                  <a:rPr lang="en-US" sz="3200" b="1" i="1" dirty="0"/>
                  <a:t> not in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𝓒</m:t>
                    </m:r>
                  </m:oMath>
                </a14:m>
                <a:endParaRPr lang="en-US" sz="3200" b="1" i="1" dirty="0"/>
              </a:p>
              <a:p>
                <a:pPr algn="ctr"/>
                <a:endParaRPr lang="en-US" sz="3200" i="1" dirty="0"/>
              </a:p>
              <a:p>
                <a:pPr algn="ctr"/>
                <a:r>
                  <a:rPr lang="en-US" sz="3200" i="1" dirty="0"/>
                  <a:t>It suffices to prove, </a:t>
                </a:r>
                <a:r>
                  <a:rPr lang="en-US" sz="3200" b="1" i="1" dirty="0"/>
                  <a:t>assuming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𝑵𝑸𝑷</m:t>
                    </m:r>
                  </m:oMath>
                </a14:m>
                <a:r>
                  <a:rPr lang="en-US" sz="3200" b="1" i="1" dirty="0"/>
                  <a:t> in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𝓒</m:t>
                    </m:r>
                  </m:oMath>
                </a14:m>
                <a:r>
                  <a:rPr lang="en-US" sz="3200" i="1" dirty="0"/>
                  <a:t>, one can construct a</a:t>
                </a:r>
              </a:p>
              <a:p>
                <a:pPr algn="ctr"/>
                <a:r>
                  <a:rPr lang="en-US" sz="3200" i="1" dirty="0"/>
                  <a:t>polylog(n) seed length NPRG.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4C7E384-A1C6-4473-B78F-CABF7C7F14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2980660"/>
                <a:ext cx="10435721" cy="2062103"/>
              </a:xfrm>
              <a:prstGeom prst="rect">
                <a:avLst/>
              </a:prstGeom>
              <a:blipFill>
                <a:blip r:embed="rId3"/>
                <a:stretch>
                  <a:fillRect l="-58" t="-3540" r="-58" b="-85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CCF5DE72-7A20-44BC-9096-2C6CDAECCE29}"/>
              </a:ext>
            </a:extLst>
          </p:cNvPr>
          <p:cNvSpPr txBox="1"/>
          <p:nvPr/>
        </p:nvSpPr>
        <p:spPr>
          <a:xfrm>
            <a:off x="1903548" y="5303519"/>
            <a:ext cx="7637743" cy="107205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303513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A83B6DE9-690C-4519-9AB8-AA11C1DDC520}"/>
              </a:ext>
            </a:extLst>
          </p:cNvPr>
          <p:cNvSpPr txBox="1">
            <a:spLocks/>
          </p:cNvSpPr>
          <p:nvPr/>
        </p:nvSpPr>
        <p:spPr>
          <a:xfrm>
            <a:off x="65808" y="228600"/>
            <a:ext cx="11909715" cy="7401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>
                <a:solidFill>
                  <a:srgbClr val="FF0000"/>
                </a:solidFill>
                <a:latin typeface="+mn-lt"/>
              </a:rPr>
              <a:t>Bootstrapping of Derandomization to NPRG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4C7E384-A1C6-4473-B78F-CABF7C7F140E}"/>
                  </a:ext>
                </a:extLst>
              </p:cNvPr>
              <p:cNvSpPr txBox="1"/>
              <p:nvPr/>
            </p:nvSpPr>
            <p:spPr>
              <a:xfrm>
                <a:off x="691797" y="3523919"/>
                <a:ext cx="6986419" cy="1467646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b="1" i="1" dirty="0"/>
                  <a:t>[Wil’10] Bootstrapping</a:t>
                </a:r>
              </a:p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𝜀</m:t>
                            </m:r>
                          </m:sup>
                        </m:sSup>
                      </m:sup>
                    </m:sSup>
                  </m:oMath>
                </a14:m>
                <a:r>
                  <a:rPr lang="en-US" sz="2400" i="1" dirty="0"/>
                  <a:t>-time Algorithm for CAPP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𝜀</m:t>
                            </m:r>
                          </m:sup>
                        </m:sSup>
                      </m:sup>
                    </m:sSup>
                  </m:oMath>
                </a14:m>
                <a:r>
                  <a:rPr lang="en-US" sz="2400" i="1" dirty="0"/>
                  <a:t> circuits 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𝑝𝑜𝑙𝑦𝑙𝑜𝑔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i="1" dirty="0"/>
                  <a:t> seed-length NPRG!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4C7E384-A1C6-4473-B78F-CABF7C7F14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797" y="3523919"/>
                <a:ext cx="6986419" cy="1467646"/>
              </a:xfrm>
              <a:prstGeom prst="rect">
                <a:avLst/>
              </a:prstGeom>
              <a:blipFill>
                <a:blip r:embed="rId3"/>
                <a:stretch>
                  <a:fillRect t="-6198" b="-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BCB6926A-CB7B-4AC9-9B8D-5333FC430D41}"/>
              </a:ext>
            </a:extLst>
          </p:cNvPr>
          <p:cNvSpPr txBox="1"/>
          <p:nvPr/>
        </p:nvSpPr>
        <p:spPr>
          <a:xfrm>
            <a:off x="1967510" y="1938467"/>
            <a:ext cx="2535122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/>
              <a:t>conditional NPRG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83530F4-F3FA-44A3-8875-02DD1592F09C}"/>
              </a:ext>
            </a:extLst>
          </p:cNvPr>
          <p:cNvSpPr txBox="1"/>
          <p:nvPr/>
        </p:nvSpPr>
        <p:spPr>
          <a:xfrm>
            <a:off x="691797" y="5367762"/>
            <a:ext cx="6986419" cy="132343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i="1" dirty="0"/>
              <a:t>Caveat</a:t>
            </a:r>
          </a:p>
          <a:p>
            <a:pPr algn="ctr"/>
            <a:r>
              <a:rPr lang="en-US" sz="2400" i="1" dirty="0"/>
              <a:t>1. The resulting NPRG only works infinite-often</a:t>
            </a:r>
          </a:p>
          <a:p>
            <a:pPr algn="ctr"/>
            <a:r>
              <a:rPr lang="en-US" sz="2400" i="1" dirty="0"/>
              <a:t>2. Bootstrapping only works for general circuits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EDDE1CC-450E-4FC0-BB36-6E345B770952}"/>
                  </a:ext>
                </a:extLst>
              </p:cNvPr>
              <p:cNvSpPr txBox="1"/>
              <p:nvPr/>
            </p:nvSpPr>
            <p:spPr>
              <a:xfrm>
                <a:off x="7875142" y="3994496"/>
                <a:ext cx="4196430" cy="1894749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i="1" dirty="0"/>
                  <a:t>[Wil’11]</a:t>
                </a:r>
              </a:p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𝜀</m:t>
                            </m:r>
                          </m:sup>
                        </m:sSup>
                      </m:sup>
                    </m:sSup>
                  </m:oMath>
                </a14:m>
                <a:r>
                  <a:rPr lang="en-US" sz="2800" i="1" dirty="0"/>
                  <a:t>-time algorithm for</a:t>
                </a:r>
              </a:p>
              <a:p>
                <a:pPr algn="ctr"/>
                <a:r>
                  <a:rPr lang="en-US" sz="2800" i="1" dirty="0"/>
                  <a:t>CAPP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sSup>
                          <m:sSup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𝜀</m:t>
                            </m:r>
                          </m:sup>
                        </m:sSup>
                      </m:sup>
                    </m:sSup>
                  </m:oMath>
                </a14:m>
                <a:r>
                  <a:rPr lang="en-US" sz="2800" i="1" dirty="0"/>
                  <a:t>-size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𝐴𝐶</m:t>
                    </m:r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800" i="1" dirty="0"/>
                  <a:t> circuits!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EDDE1CC-450E-4FC0-BB36-6E345B7709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5142" y="3994496"/>
                <a:ext cx="4196430" cy="1894749"/>
              </a:xfrm>
              <a:prstGeom prst="rect">
                <a:avLst/>
              </a:prstGeom>
              <a:blipFill>
                <a:blip r:embed="rId4"/>
                <a:stretch>
                  <a:fillRect t="-2885"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740F9C73-8D1A-420D-A273-03232A2C6EED}"/>
              </a:ext>
            </a:extLst>
          </p:cNvPr>
          <p:cNvSpPr txBox="1"/>
          <p:nvPr/>
        </p:nvSpPr>
        <p:spPr>
          <a:xfrm>
            <a:off x="5872103" y="1931827"/>
            <a:ext cx="2994424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/>
              <a:t>Circuit Lower Bounds!</a:t>
            </a: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2C6ED4C5-E92A-41B7-A865-4620EC04523D}"/>
              </a:ext>
            </a:extLst>
          </p:cNvPr>
          <p:cNvSpPr/>
          <p:nvPr/>
        </p:nvSpPr>
        <p:spPr>
          <a:xfrm>
            <a:off x="4806394" y="1977412"/>
            <a:ext cx="750439" cy="370494"/>
          </a:xfrm>
          <a:prstGeom prst="rightArrow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peech Bubble: Oval 2">
            <a:extLst>
              <a:ext uri="{FF2B5EF4-FFF2-40B4-BE49-F238E27FC236}">
                <a16:creationId xmlns:a16="http://schemas.microsoft.com/office/drawing/2014/main" id="{9A6BCEB4-3470-4277-B011-2CCC73544201}"/>
              </a:ext>
            </a:extLst>
          </p:cNvPr>
          <p:cNvSpPr/>
          <p:nvPr/>
        </p:nvSpPr>
        <p:spPr>
          <a:xfrm>
            <a:off x="2497258" y="968755"/>
            <a:ext cx="1671145" cy="802358"/>
          </a:xfrm>
          <a:prstGeom prst="wedgeEllipseCallou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How to get it?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Speech Bubble: Oval 8">
                <a:extLst>
                  <a:ext uri="{FF2B5EF4-FFF2-40B4-BE49-F238E27FC236}">
                    <a16:creationId xmlns:a16="http://schemas.microsoft.com/office/drawing/2014/main" id="{1FEAC0AA-C245-4A08-82D0-162A3F3FF259}"/>
                  </a:ext>
                </a:extLst>
              </p:cNvPr>
              <p:cNvSpPr/>
              <p:nvPr/>
            </p:nvSpPr>
            <p:spPr>
              <a:xfrm>
                <a:off x="3839135" y="828518"/>
                <a:ext cx="6385355" cy="2528047"/>
              </a:xfrm>
              <a:prstGeom prst="wedgeEllipseCallou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dirty="0"/>
                  <a:t>So, looks like we should have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𝑁𝑄𝑃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⊄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𝐴𝐶</m:t>
                    </m:r>
                    <m:sSup>
                      <m:sSupPr>
                        <m:ctrlP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3600" dirty="0"/>
                  <a:t> back in 2011?</a:t>
                </a:r>
              </a:p>
            </p:txBody>
          </p:sp>
        </mc:Choice>
        <mc:Fallback xmlns="">
          <p:sp>
            <p:nvSpPr>
              <p:cNvPr id="9" name="Speech Bubble: Oval 8">
                <a:extLst>
                  <a:ext uri="{FF2B5EF4-FFF2-40B4-BE49-F238E27FC236}">
                    <a16:creationId xmlns:a16="http://schemas.microsoft.com/office/drawing/2014/main" id="{1FEAC0AA-C245-4A08-82D0-162A3F3FF2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9135" y="828518"/>
                <a:ext cx="6385355" cy="2528047"/>
              </a:xfrm>
              <a:prstGeom prst="wedgeEllipseCallou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41908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 animBg="1"/>
      <p:bldP spid="8" grpId="0" animBg="1"/>
      <p:bldP spid="5" grpId="0" animBg="1"/>
      <p:bldP spid="10" grpId="0" animBg="1"/>
      <p:bldP spid="2" grpId="0" animBg="1"/>
      <p:bldP spid="3" grpId="0" animBg="1"/>
      <p:bldP spid="9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A83B6DE9-690C-4519-9AB8-AA11C1DDC520}"/>
              </a:ext>
            </a:extLst>
          </p:cNvPr>
          <p:cNvSpPr txBox="1">
            <a:spLocks/>
          </p:cNvSpPr>
          <p:nvPr/>
        </p:nvSpPr>
        <p:spPr>
          <a:xfrm>
            <a:off x="0" y="136132"/>
            <a:ext cx="11909715" cy="9426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>
                <a:solidFill>
                  <a:srgbClr val="FF0000"/>
                </a:solidFill>
                <a:latin typeface="+mn-lt"/>
              </a:rPr>
              <a:t>Conditional Construction of NPRG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4696257-DE32-4174-B8F4-76C3CDD3E358}"/>
                  </a:ext>
                </a:extLst>
              </p:cNvPr>
              <p:cNvSpPr txBox="1"/>
              <p:nvPr/>
            </p:nvSpPr>
            <p:spPr>
              <a:xfrm>
                <a:off x="2064124" y="1151535"/>
                <a:ext cx="8552329" cy="1855316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/>
                  <a:t>W</a:t>
                </a:r>
                <a:r>
                  <a:rPr lang="en-US" sz="2800" b="0" dirty="0"/>
                  <a:t>e only have a</a:t>
                </a:r>
              </a:p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𝜀</m:t>
                            </m:r>
                          </m:sup>
                        </m:sSup>
                      </m:sup>
                    </m:sSup>
                  </m:oMath>
                </a14:m>
                <a:r>
                  <a:rPr lang="en-US" sz="2800" i="1" dirty="0"/>
                  <a:t>-time Algorithm for CAPP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𝜀</m:t>
                            </m:r>
                          </m:sup>
                        </m:sSup>
                      </m:sup>
                    </m:sSup>
                  </m:oMath>
                </a14:m>
                <a:r>
                  <a:rPr lang="en-US" sz="2800" i="1" dirty="0"/>
                  <a:t>-size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𝑨𝑪</m:t>
                    </m:r>
                    <m:sSup>
                      <m:sSup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2800" b="1" i="1" dirty="0"/>
                  <a:t> circuits</a:t>
                </a:r>
              </a:p>
              <a:p>
                <a:pPr algn="ctr"/>
                <a:r>
                  <a:rPr lang="en-US" sz="2800" i="1" dirty="0"/>
                  <a:t>(the bootstrapping theorem requires such an algorithm for </a:t>
                </a:r>
                <a:r>
                  <a:rPr lang="en-US" sz="2800" b="1" i="1" dirty="0"/>
                  <a:t>general circuits</a:t>
                </a:r>
                <a:r>
                  <a:rPr lang="en-US" sz="2800" i="1" dirty="0"/>
                  <a:t>)</a:t>
                </a:r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4696257-DE32-4174-B8F4-76C3CDD3E3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4124" y="1151535"/>
                <a:ext cx="8552329" cy="1855316"/>
              </a:xfrm>
              <a:prstGeom prst="rect">
                <a:avLst/>
              </a:prstGeom>
              <a:blipFill>
                <a:blip r:embed="rId3"/>
                <a:stretch>
                  <a:fillRect t="-3279"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CE9C2B0-0AD3-4ECC-9392-A3B844648E91}"/>
                  </a:ext>
                </a:extLst>
              </p:cNvPr>
              <p:cNvSpPr txBox="1"/>
              <p:nvPr/>
            </p:nvSpPr>
            <p:spPr>
              <a:xfrm>
                <a:off x="1380388" y="3477491"/>
                <a:ext cx="9570376" cy="963854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/>
                  <a:t>Since we can assume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𝑁𝑄𝑃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⊂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𝐴𝐶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800" dirty="0"/>
                  <a:t> (for proving worst-case lower bound),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𝒑𝒐𝒍𝒚</m:t>
                    </m:r>
                  </m:oMath>
                </a14:m>
                <a:r>
                  <a:rPr lang="en-US" sz="2800" b="1" dirty="0"/>
                  <a:t> collapses to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𝑨𝑪</m:t>
                    </m:r>
                    <m:sSup>
                      <m:sSup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CE9C2B0-0AD3-4ECC-9392-A3B844648E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0388" y="3477491"/>
                <a:ext cx="9570376" cy="963854"/>
              </a:xfrm>
              <a:prstGeom prst="rect">
                <a:avLst/>
              </a:prstGeom>
              <a:blipFill>
                <a:blip r:embed="rId4"/>
                <a:stretch>
                  <a:fillRect t="-5625" b="-1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C86D31D-DAE8-432C-8CA1-8DF5FF302BBC}"/>
                  </a:ext>
                </a:extLst>
              </p:cNvPr>
              <p:cNvSpPr txBox="1"/>
              <p:nvPr/>
            </p:nvSpPr>
            <p:spPr>
              <a:xfrm>
                <a:off x="1380388" y="5007751"/>
                <a:ext cx="9570376" cy="1525418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dirty="0"/>
                  <a:t>Intuition</a:t>
                </a:r>
                <a:endParaRPr lang="en-US" sz="2800" b="1" dirty="0"/>
              </a:p>
              <a:p>
                <a:pPr algn="ctr"/>
                <a:r>
                  <a:rPr lang="en-US" sz="2800" dirty="0"/>
                  <a:t>Due to the collapse, we can then </a:t>
                </a:r>
                <a:r>
                  <a:rPr lang="en-US" sz="2800" i="1" u="sng" dirty="0"/>
                  <a:t>pretend</a:t>
                </a:r>
                <a:r>
                  <a:rPr lang="en-US" sz="2800" dirty="0"/>
                  <a:t>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𝜀</m:t>
                            </m:r>
                          </m:sup>
                        </m:sSup>
                      </m:sup>
                    </m:sSup>
                  </m:oMath>
                </a14:m>
                <a:r>
                  <a:rPr lang="en-US" sz="2800" dirty="0"/>
                  <a:t>-time CAPP algorithm works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𝜀</m:t>
                            </m:r>
                          </m:sup>
                        </m:sSup>
                      </m:sup>
                    </m:sSup>
                  </m:oMath>
                </a14:m>
                <a:r>
                  <a:rPr lang="en-US" sz="2800" dirty="0"/>
                  <a:t>-size g</a:t>
                </a:r>
                <a:r>
                  <a:rPr lang="en-US" sz="2800" b="1" dirty="0"/>
                  <a:t>eneral circuits!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C86D31D-DAE8-432C-8CA1-8DF5FF302B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0388" y="5007751"/>
                <a:ext cx="9570376" cy="1525418"/>
              </a:xfrm>
              <a:prstGeom prst="rect">
                <a:avLst/>
              </a:prstGeom>
              <a:blipFill>
                <a:blip r:embed="rId5"/>
                <a:stretch>
                  <a:fillRect t="-5159" r="-382" b="-99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5414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A83B6DE9-690C-4519-9AB8-AA11C1DDC520}"/>
              </a:ext>
            </a:extLst>
          </p:cNvPr>
          <p:cNvSpPr txBox="1">
            <a:spLocks/>
          </p:cNvSpPr>
          <p:nvPr/>
        </p:nvSpPr>
        <p:spPr>
          <a:xfrm>
            <a:off x="65808" y="228600"/>
            <a:ext cx="11909715" cy="10042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>
                <a:solidFill>
                  <a:srgbClr val="FF0000"/>
                </a:solidFill>
                <a:latin typeface="+mn-lt"/>
              </a:rPr>
              <a:t>Issue: </a:t>
            </a:r>
            <a:r>
              <a:rPr lang="en-US" sz="5400" b="1" dirty="0" err="1">
                <a:solidFill>
                  <a:srgbClr val="FF0000"/>
                </a:solidFill>
                <a:latin typeface="+mn-lt"/>
              </a:rPr>
              <a:t>i.o</a:t>
            </a:r>
            <a:r>
              <a:rPr lang="en-US" sz="5400" b="1" dirty="0">
                <a:solidFill>
                  <a:srgbClr val="FF0000"/>
                </a:solidFill>
                <a:latin typeface="+mn-lt"/>
              </a:rPr>
              <a:t>. NPRG vs MA lower bounds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A749A87-4F9B-4F5B-BC26-6598BAF4678D}"/>
                  </a:ext>
                </a:extLst>
              </p:cNvPr>
              <p:cNvSpPr txBox="1"/>
              <p:nvPr/>
            </p:nvSpPr>
            <p:spPr>
              <a:xfrm>
                <a:off x="904134" y="1232899"/>
                <a:ext cx="10551551" cy="1831271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𝑀𝐴</m:t>
                    </m:r>
                  </m:oMath>
                </a14:m>
                <a:r>
                  <a:rPr lang="en-US" sz="2800" i="1" dirty="0"/>
                  <a:t> not in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𝑆𝐼𝑍𝐸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i="1" dirty="0"/>
                  <a:t> says that there the hard language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2800" i="1" dirty="0"/>
                  <a:t> is not in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𝑆𝐼𝑍𝐸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i="1" dirty="0"/>
                  <a:t> </a:t>
                </a:r>
                <a:r>
                  <a:rPr lang="en-US" sz="2800" b="1" i="1" dirty="0"/>
                  <a:t>on an infinite number of input lengths</a:t>
                </a:r>
              </a:p>
              <a:p>
                <a:pPr algn="ctr"/>
                <a:endParaRPr lang="en-US" sz="2800" i="1" dirty="0"/>
              </a:p>
              <a:p>
                <a:pPr algn="ctr"/>
                <a:r>
                  <a:rPr lang="en-US" sz="2800" i="1" dirty="0"/>
                  <a:t>What if our infinite-often NPRG does not work for these input lengths?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A749A87-4F9B-4F5B-BC26-6598BAF467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134" y="1232899"/>
                <a:ext cx="10551551" cy="1831271"/>
              </a:xfrm>
              <a:prstGeom prst="rect">
                <a:avLst/>
              </a:prstGeom>
              <a:blipFill>
                <a:blip r:embed="rId3"/>
                <a:stretch>
                  <a:fillRect t="-2649" b="-7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0D7D961-DB63-4DA7-8D75-531AF0834F64}"/>
                  </a:ext>
                </a:extLst>
              </p:cNvPr>
              <p:cNvSpPr txBox="1"/>
              <p:nvPr/>
            </p:nvSpPr>
            <p:spPr>
              <a:xfrm>
                <a:off x="319298" y="3916733"/>
                <a:ext cx="1246560" cy="461665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𝑀𝐴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0D7D961-DB63-4DA7-8D75-531AF0834F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298" y="3916733"/>
                <a:ext cx="1246560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D82C743-0E3B-413D-B2E4-94003F3DCB78}"/>
                  </a:ext>
                </a:extLst>
              </p:cNvPr>
              <p:cNvSpPr txBox="1"/>
              <p:nvPr/>
            </p:nvSpPr>
            <p:spPr>
              <a:xfrm>
                <a:off x="260335" y="4771752"/>
                <a:ext cx="1367103" cy="461665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𝑁𝑃𝑅𝐺</m:t>
                    </m:r>
                  </m:oMath>
                </a14:m>
                <a:r>
                  <a:rPr lang="en-US" sz="2400" dirty="0"/>
                  <a:t> G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D82C743-0E3B-413D-B2E4-94003F3DCB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335" y="4771752"/>
                <a:ext cx="1367103" cy="461665"/>
              </a:xfrm>
              <a:prstGeom prst="rect">
                <a:avLst/>
              </a:prstGeom>
              <a:blipFill>
                <a:blip r:embed="rId5"/>
                <a:stretch>
                  <a:fillRect l="-1333" t="-10390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EFF793B-1149-4B3E-B648-3B2461E23A44}"/>
              </a:ext>
            </a:extLst>
          </p:cNvPr>
          <p:cNvCxnSpPr/>
          <p:nvPr/>
        </p:nvCxnSpPr>
        <p:spPr>
          <a:xfrm>
            <a:off x="1750889" y="4155955"/>
            <a:ext cx="4756557" cy="0"/>
          </a:xfrm>
          <a:prstGeom prst="line">
            <a:avLst/>
          </a:prstGeom>
          <a:ln w="762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E372D0C-A117-461A-83CD-AD13A55C2B6C}"/>
              </a:ext>
            </a:extLst>
          </p:cNvPr>
          <p:cNvCxnSpPr/>
          <p:nvPr/>
        </p:nvCxnSpPr>
        <p:spPr>
          <a:xfrm>
            <a:off x="1750889" y="5013031"/>
            <a:ext cx="4756557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9B7AE20-B75B-4EF2-A9B0-C31E895B7527}"/>
              </a:ext>
            </a:extLst>
          </p:cNvPr>
          <p:cNvCxnSpPr/>
          <p:nvPr/>
        </p:nvCxnSpPr>
        <p:spPr>
          <a:xfrm>
            <a:off x="1935446" y="4147566"/>
            <a:ext cx="75501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47268CC-30C3-4DCA-BA53-4110A08B7B6E}"/>
              </a:ext>
            </a:extLst>
          </p:cNvPr>
          <p:cNvCxnSpPr/>
          <p:nvPr/>
        </p:nvCxnSpPr>
        <p:spPr>
          <a:xfrm>
            <a:off x="2783064" y="5013031"/>
            <a:ext cx="75501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0D9761B-A988-4B9F-88B3-2B67A3A53271}"/>
              </a:ext>
            </a:extLst>
          </p:cNvPr>
          <p:cNvCxnSpPr/>
          <p:nvPr/>
        </p:nvCxnSpPr>
        <p:spPr>
          <a:xfrm>
            <a:off x="3772384" y="4147566"/>
            <a:ext cx="75501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95B3317-5EFA-42E6-BBF1-B7D5A389961A}"/>
              </a:ext>
            </a:extLst>
          </p:cNvPr>
          <p:cNvCxnSpPr/>
          <p:nvPr/>
        </p:nvCxnSpPr>
        <p:spPr>
          <a:xfrm>
            <a:off x="4650211" y="5013031"/>
            <a:ext cx="75501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666E8D9-8112-477D-A678-75F61921222C}"/>
              </a:ext>
            </a:extLst>
          </p:cNvPr>
          <p:cNvCxnSpPr/>
          <p:nvPr/>
        </p:nvCxnSpPr>
        <p:spPr>
          <a:xfrm>
            <a:off x="5667919" y="4149751"/>
            <a:ext cx="75501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5C63499-D0F4-4B68-A11C-78282077AFA4}"/>
              </a:ext>
            </a:extLst>
          </p:cNvPr>
          <p:cNvCxnSpPr/>
          <p:nvPr/>
        </p:nvCxnSpPr>
        <p:spPr>
          <a:xfrm>
            <a:off x="1750889" y="5997638"/>
            <a:ext cx="4756557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Arrow: Down 1">
            <a:extLst>
              <a:ext uri="{FF2B5EF4-FFF2-40B4-BE49-F238E27FC236}">
                <a16:creationId xmlns:a16="http://schemas.microsoft.com/office/drawing/2014/main" id="{EF039173-554E-462B-A8E1-226A14C19AB1}"/>
              </a:ext>
            </a:extLst>
          </p:cNvPr>
          <p:cNvSpPr/>
          <p:nvPr/>
        </p:nvSpPr>
        <p:spPr>
          <a:xfrm>
            <a:off x="3959032" y="5205249"/>
            <a:ext cx="472611" cy="600172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904249D-8754-4DC0-8094-30C1729D5A6C}"/>
              </a:ext>
            </a:extLst>
          </p:cNvPr>
          <p:cNvSpPr txBox="1"/>
          <p:nvPr/>
        </p:nvSpPr>
        <p:spPr>
          <a:xfrm>
            <a:off x="3986861" y="6249698"/>
            <a:ext cx="4443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ym typeface="Wingdings" panose="05000000000000000000" pitchFamily="2" charset="2"/>
              </a:rPr>
              <a:t></a:t>
            </a:r>
            <a:endParaRPr lang="en-US" sz="2400"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646B5EA-F266-400D-BDC5-EA81407D670A}"/>
              </a:ext>
            </a:extLst>
          </p:cNvPr>
          <p:cNvCxnSpPr/>
          <p:nvPr/>
        </p:nvCxnSpPr>
        <p:spPr>
          <a:xfrm>
            <a:off x="6963312" y="4164344"/>
            <a:ext cx="4756557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3C19BA3A-DB44-40D0-A86B-52926E7D8638}"/>
              </a:ext>
            </a:extLst>
          </p:cNvPr>
          <p:cNvCxnSpPr/>
          <p:nvPr/>
        </p:nvCxnSpPr>
        <p:spPr>
          <a:xfrm>
            <a:off x="6963312" y="5021420"/>
            <a:ext cx="4756557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5DDD67D-F212-4308-B333-65A0ADD634F1}"/>
              </a:ext>
            </a:extLst>
          </p:cNvPr>
          <p:cNvCxnSpPr/>
          <p:nvPr/>
        </p:nvCxnSpPr>
        <p:spPr>
          <a:xfrm>
            <a:off x="7995487" y="5021420"/>
            <a:ext cx="75501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CD7B5B4A-C652-4DE2-978D-ABFFB0BF46AA}"/>
              </a:ext>
            </a:extLst>
          </p:cNvPr>
          <p:cNvCxnSpPr/>
          <p:nvPr/>
        </p:nvCxnSpPr>
        <p:spPr>
          <a:xfrm>
            <a:off x="9862634" y="5021420"/>
            <a:ext cx="75501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0AB39C87-CBCE-40E4-A8D0-94DF5094CB82}"/>
              </a:ext>
            </a:extLst>
          </p:cNvPr>
          <p:cNvCxnSpPr/>
          <p:nvPr/>
        </p:nvCxnSpPr>
        <p:spPr>
          <a:xfrm>
            <a:off x="6963312" y="6006027"/>
            <a:ext cx="4756557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Arrow: Down 33">
            <a:extLst>
              <a:ext uri="{FF2B5EF4-FFF2-40B4-BE49-F238E27FC236}">
                <a16:creationId xmlns:a16="http://schemas.microsoft.com/office/drawing/2014/main" id="{FFDDCB5E-59D5-4982-87E0-26A0DF3885CB}"/>
              </a:ext>
            </a:extLst>
          </p:cNvPr>
          <p:cNvSpPr/>
          <p:nvPr/>
        </p:nvSpPr>
        <p:spPr>
          <a:xfrm>
            <a:off x="9171455" y="5213638"/>
            <a:ext cx="472611" cy="600172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B03968C-BF51-4D77-B0F5-4B2D2D92865F}"/>
              </a:ext>
            </a:extLst>
          </p:cNvPr>
          <p:cNvSpPr txBox="1"/>
          <p:nvPr/>
        </p:nvSpPr>
        <p:spPr>
          <a:xfrm>
            <a:off x="9199284" y="6258087"/>
            <a:ext cx="4443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ym typeface="Wingdings" panose="05000000000000000000" pitchFamily="2" charset="2"/>
              </a:rPr>
              <a:t></a:t>
            </a:r>
            <a:endParaRPr lang="en-US" sz="2400" dirty="0"/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86A49CE5-712D-4E55-AA96-41F24E41EE4A}"/>
              </a:ext>
            </a:extLst>
          </p:cNvPr>
          <p:cNvCxnSpPr/>
          <p:nvPr/>
        </p:nvCxnSpPr>
        <p:spPr>
          <a:xfrm>
            <a:off x="7995487" y="5997638"/>
            <a:ext cx="75501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489B6AA0-8CBD-432E-83E9-738E79C5933B}"/>
              </a:ext>
            </a:extLst>
          </p:cNvPr>
          <p:cNvCxnSpPr/>
          <p:nvPr/>
        </p:nvCxnSpPr>
        <p:spPr>
          <a:xfrm>
            <a:off x="9862634" y="5997638"/>
            <a:ext cx="75501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903C7B48-474C-4873-987A-50C47D4A1B5C}"/>
                  </a:ext>
                </a:extLst>
              </p:cNvPr>
              <p:cNvSpPr/>
              <p:nvPr/>
            </p:nvSpPr>
            <p:spPr>
              <a:xfrm>
                <a:off x="2658211" y="2438157"/>
                <a:ext cx="6774426" cy="1815882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en-US" sz="2800" i="1" dirty="0"/>
                  <a:t>we need an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𝑀𝐴</m:t>
                    </m:r>
                  </m:oMath>
                </a14:m>
                <a:r>
                  <a:rPr lang="en-US" sz="2800" i="1" dirty="0"/>
                  <a:t> hard language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2800" i="1" dirty="0"/>
                  <a:t> which is hard on all input lengths (</a:t>
                </a:r>
                <a:r>
                  <a:rPr lang="en-US" sz="2800" i="1" dirty="0" err="1"/>
                  <a:t>a.e.</a:t>
                </a:r>
                <a:r>
                  <a:rPr lang="en-US" sz="2800" i="1" dirty="0"/>
                  <a:t>)!</a:t>
                </a:r>
              </a:p>
              <a:p>
                <a:pPr algn="ctr"/>
                <a:endParaRPr lang="en-US" sz="2800" i="1" dirty="0"/>
              </a:p>
              <a:p>
                <a:pPr algn="ctr"/>
                <a:r>
                  <a:rPr lang="en-US" sz="2800" i="1" dirty="0"/>
                  <a:t>However, this is an annoying open question.</a:t>
                </a: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903C7B48-474C-4873-987A-50C47D4A1B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8211" y="2438157"/>
                <a:ext cx="6774426" cy="1815882"/>
              </a:xfrm>
              <a:prstGeom prst="rect">
                <a:avLst/>
              </a:prstGeom>
              <a:blipFill>
                <a:blip r:embed="rId6"/>
                <a:stretch>
                  <a:fillRect t="-3000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65934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2" grpId="0" animBg="1"/>
      <p:bldP spid="3" grpId="0"/>
      <p:bldP spid="34" grpId="0" animBg="1"/>
      <p:bldP spid="35" grpId="0"/>
      <p:bldP spid="2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A83B6DE9-690C-4519-9AB8-AA11C1DDC520}"/>
              </a:ext>
            </a:extLst>
          </p:cNvPr>
          <p:cNvSpPr txBox="1">
            <a:spLocks/>
          </p:cNvSpPr>
          <p:nvPr/>
        </p:nvSpPr>
        <p:spPr>
          <a:xfrm>
            <a:off x="65808" y="144317"/>
            <a:ext cx="11909715" cy="16875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5400" b="1" dirty="0">
                <a:solidFill>
                  <a:srgbClr val="FF0000"/>
                </a:solidFill>
                <a:latin typeface="+mn-lt"/>
              </a:rPr>
              <a:t>Partial Solution: Conditional A.E. MA Lower Bounds </a:t>
            </a:r>
            <a:r>
              <a:rPr lang="en-US" sz="5400" b="1" dirty="0">
                <a:solidFill>
                  <a:srgbClr val="FF0000"/>
                </a:solidFill>
                <a:latin typeface="+mn-lt"/>
              </a:rPr>
              <a:t>[</a:t>
            </a:r>
            <a:r>
              <a:rPr lang="en-US" altLang="zh-CN" sz="5400" b="1" dirty="0">
                <a:solidFill>
                  <a:srgbClr val="FF0000"/>
                </a:solidFill>
                <a:latin typeface="+mn-lt"/>
              </a:rPr>
              <a:t>Williams 2013</a:t>
            </a:r>
            <a:r>
              <a:rPr lang="en-US" sz="5400" b="1" dirty="0">
                <a:solidFill>
                  <a:srgbClr val="FF0000"/>
                </a:solidFill>
                <a:latin typeface="+mn-lt"/>
              </a:rPr>
              <a:t>], [IKW’02]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3B7DFEC-0BA1-405A-B50F-0CD0FFEDD073}"/>
                  </a:ext>
                </a:extLst>
              </p:cNvPr>
              <p:cNvSpPr txBox="1"/>
              <p:nvPr/>
            </p:nvSpPr>
            <p:spPr>
              <a:xfrm>
                <a:off x="1782851" y="3592469"/>
                <a:ext cx="8626284" cy="1384995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i="1" dirty="0"/>
                  <a:t>Under the assumption we want to disprove</a:t>
                </a:r>
              </a:p>
              <a:p>
                <a:pPr algn="ctr"/>
                <a:r>
                  <a:rPr lang="en-US" sz="2800" i="1" dirty="0"/>
                  <a:t>(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𝑁𝐸𝑋𝑃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⊂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𝐴𝐶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𝑀𝐴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𝐸𝑋𝑃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𝑁𝐸𝑋𝑃</m:t>
                    </m:r>
                  </m:oMath>
                </a14:m>
                <a:r>
                  <a:rPr lang="en-US" sz="2800" i="1" dirty="0"/>
                  <a:t>),</a:t>
                </a:r>
              </a:p>
              <a:p>
                <a:pPr algn="ctr"/>
                <a:r>
                  <a:rPr lang="en-US" sz="2800" i="1" dirty="0"/>
                  <a:t>We have </a:t>
                </a:r>
                <a:r>
                  <a:rPr lang="en-US" sz="2800" i="1" dirty="0" err="1"/>
                  <a:t>a.e.</a:t>
                </a:r>
                <a:r>
                  <a:rPr lang="en-US" sz="2800" i="1" dirty="0"/>
                  <a:t> MA lower bounds </a:t>
                </a:r>
                <a:r>
                  <a:rPr lang="en-US" sz="2800" i="1" dirty="0">
                    <a:sym typeface="Wingdings" panose="05000000000000000000" pitchFamily="2" charset="2"/>
                  </a:rPr>
                  <a:t></a:t>
                </a:r>
                <a:endParaRPr lang="en-US" sz="2800" i="1" dirty="0"/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3B7DFEC-0BA1-405A-B50F-0CD0FFEDD0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2851" y="3592469"/>
                <a:ext cx="8626284" cy="1384995"/>
              </a:xfrm>
              <a:prstGeom prst="rect">
                <a:avLst/>
              </a:prstGeom>
              <a:blipFill>
                <a:blip r:embed="rId3"/>
                <a:stretch>
                  <a:fillRect t="-3930" b="-109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7455455-0FF3-4BAD-AAEE-8B449FAF9838}"/>
                  </a:ext>
                </a:extLst>
              </p:cNvPr>
              <p:cNvSpPr txBox="1"/>
              <p:nvPr/>
            </p:nvSpPr>
            <p:spPr>
              <a:xfrm>
                <a:off x="1318114" y="5325345"/>
                <a:ext cx="9555757" cy="52322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 algn="ctr"/>
                <a:r>
                  <a:rPr lang="en-US" sz="2800" i="1" dirty="0"/>
                  <a:t>Unfortunately, this only works for lower bounds against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𝑁𝐸𝑋𝑃</m:t>
                    </m:r>
                  </m:oMath>
                </a14:m>
                <a:r>
                  <a:rPr lang="en-US" sz="2800" i="1" dirty="0">
                    <a:sym typeface="Wingdings" panose="05000000000000000000" pitchFamily="2" charset="2"/>
                  </a:rPr>
                  <a:t></a:t>
                </a:r>
                <a:endParaRPr lang="en-US" sz="2800" i="1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7455455-0FF3-4BAD-AAEE-8B449FAF98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8114" y="5325345"/>
                <a:ext cx="9555757" cy="523220"/>
              </a:xfrm>
              <a:prstGeom prst="rect">
                <a:avLst/>
              </a:prstGeom>
              <a:blipFill>
                <a:blip r:embed="rId5"/>
                <a:stretch>
                  <a:fillRect l="-765" t="-15116" r="-7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75E2708F-FE2F-4629-B46D-ED2322B7C52A}"/>
              </a:ext>
            </a:extLst>
          </p:cNvPr>
          <p:cNvSpPr txBox="1"/>
          <p:nvPr/>
        </p:nvSpPr>
        <p:spPr>
          <a:xfrm>
            <a:off x="1080702" y="6123398"/>
            <a:ext cx="10028883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i="1" dirty="0"/>
              <a:t>This is the major reason why previous proof only works for NEXP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7629B4D-08F8-4A5E-A9EC-ECA5918F6582}"/>
                  </a:ext>
                </a:extLst>
              </p:cNvPr>
              <p:cNvSpPr txBox="1"/>
              <p:nvPr/>
            </p:nvSpPr>
            <p:spPr>
              <a:xfrm>
                <a:off x="820218" y="1875896"/>
                <a:ext cx="10551551" cy="1466299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i="1" dirty="0"/>
                  <a:t>Assuming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𝑁𝐸𝑋𝑃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⊂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𝑝𝑜𝑙𝑦</m:t>
                    </m:r>
                  </m:oMath>
                </a14:m>
                <a:r>
                  <a:rPr lang="en-US" sz="2800" i="1" dirty="0"/>
                  <a:t>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𝑀𝐴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𝐸𝑋𝑃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𝑁𝐸𝑋𝑃</m:t>
                    </m:r>
                  </m:oMath>
                </a14:m>
                <a:r>
                  <a:rPr lang="en-US" sz="2800" i="1" dirty="0"/>
                  <a:t> [IKW’02], and</a:t>
                </a:r>
              </a:p>
              <a:p>
                <a:pPr algn="ctr"/>
                <a:endParaRPr lang="en-US" sz="2800" i="1" dirty="0"/>
              </a:p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𝑄𝑢𝑎𝑠𝑖𝑀𝐴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𝑇𝐼𝑀𝐸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[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𝑝𝑜𝑙𝑦𝑙𝑜𝑔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800" i="1" dirty="0"/>
                  <a:t> not in P/poly, </a:t>
                </a:r>
                <a:r>
                  <a:rPr lang="en-US" sz="2800" i="1" dirty="0" err="1"/>
                  <a:t>a.e.</a:t>
                </a:r>
                <a:endParaRPr lang="en-US" sz="2800" i="1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7629B4D-08F8-4A5E-A9EC-ECA5918F65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218" y="1875896"/>
                <a:ext cx="10551551" cy="1466299"/>
              </a:xfrm>
              <a:prstGeom prst="rect">
                <a:avLst/>
              </a:prstGeom>
              <a:blipFill>
                <a:blip r:embed="rId6"/>
                <a:stretch>
                  <a:fillRect t="-4149" b="-107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8D1F7C58-740F-4A36-86B6-3F0673C53375}"/>
              </a:ext>
            </a:extLst>
          </p:cNvPr>
          <p:cNvSpPr txBox="1"/>
          <p:nvPr/>
        </p:nvSpPr>
        <p:spPr>
          <a:xfrm>
            <a:off x="3160058" y="1875897"/>
            <a:ext cx="6219265" cy="200054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i="1" dirty="0"/>
              <a:t>This is viewpoint is mostly from</a:t>
            </a:r>
          </a:p>
          <a:p>
            <a:pPr algn="ctr"/>
            <a:r>
              <a:rPr lang="en-US" sz="2000" dirty="0"/>
              <a:t>Natural Proofs versus Derandomization [STOC, 2013]</a:t>
            </a:r>
            <a:br>
              <a:rPr lang="en-US" sz="3200" i="1" dirty="0"/>
            </a:br>
            <a:br>
              <a:rPr lang="en-US" sz="2800" i="1" dirty="0"/>
            </a:br>
            <a:r>
              <a:rPr lang="en-US" sz="2800" b="1" i="1" dirty="0"/>
              <a:t>which is very different from the famous</a:t>
            </a:r>
          </a:p>
          <a:p>
            <a:pPr algn="ctr"/>
            <a:r>
              <a:rPr lang="en-US" sz="2000" dirty="0"/>
              <a:t>Non-Uniform ACC Circuit Lower Bounds [CCC, 2011]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0990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  <p:bldP spid="4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BD7471-D98E-47A1-BC7C-58EC829E15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806" y="279069"/>
            <a:ext cx="11909715" cy="956432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+mn-lt"/>
              </a:rPr>
              <a:t>(Oversimplified) History: Part 1</a:t>
            </a:r>
            <a:endParaRPr lang="en-US" sz="3600" b="1" i="1" dirty="0">
              <a:solidFill>
                <a:srgbClr val="00B0F0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88C8110-E5AA-4785-92ED-65EB13053460}"/>
                  </a:ext>
                </a:extLst>
              </p:cNvPr>
              <p:cNvSpPr txBox="1"/>
              <p:nvPr/>
            </p:nvSpPr>
            <p:spPr>
              <a:xfrm>
                <a:off x="112859" y="1439430"/>
                <a:ext cx="12079141" cy="52322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People wanted circuit lower bound</a:t>
                </a:r>
                <a:r>
                  <a:rPr lang="en-US" altLang="zh-CN" sz="2800" dirty="0"/>
                  <a:t>s</a:t>
                </a:r>
                <a:r>
                  <a:rPr lang="en-US" sz="2800" dirty="0"/>
                  <a:t> (and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𝑁𝑃</m:t>
                    </m:r>
                  </m:oMath>
                </a14:m>
                <a:r>
                  <a:rPr lang="en-US" sz="2800" dirty="0"/>
                  <a:t>), but now we know it is HARD…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88C8110-E5AA-4785-92ED-65EB130534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859" y="1439430"/>
                <a:ext cx="12079141" cy="523220"/>
              </a:xfrm>
              <a:prstGeom prst="rect">
                <a:avLst/>
              </a:prstGeom>
              <a:blipFill>
                <a:blip r:embed="rId3"/>
                <a:stretch>
                  <a:fillRect l="-1060" t="-10345" b="-310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8ACF4B6D-1466-484F-9DD4-4CB31575F517}"/>
              </a:ext>
            </a:extLst>
          </p:cNvPr>
          <p:cNvSpPr txBox="1"/>
          <p:nvPr/>
        </p:nvSpPr>
        <p:spPr>
          <a:xfrm>
            <a:off x="1306042" y="2370508"/>
            <a:ext cx="9429248" cy="9541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800" dirty="0"/>
              <a:t>But it </a:t>
            </a:r>
            <a:r>
              <a:rPr lang="en-US" sz="2800" b="1" dirty="0"/>
              <a:t>seemed</a:t>
            </a:r>
            <a:r>
              <a:rPr lang="en-US" sz="2800" dirty="0"/>
              <a:t> not that hard in 1980s</a:t>
            </a:r>
          </a:p>
          <a:p>
            <a:pPr algn="ctr"/>
            <a:r>
              <a:rPr lang="en-US" sz="2800" i="1" dirty="0"/>
              <a:t>Quest at that time: understand the </a:t>
            </a:r>
            <a:r>
              <a:rPr lang="en-US" sz="2800" b="1" i="1" dirty="0"/>
              <a:t>constant depth </a:t>
            </a:r>
            <a:r>
              <a:rPr lang="en-US" sz="2800" i="1" dirty="0"/>
              <a:t>circuits first!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F7C6296-BE53-4B93-AC57-3EF3E8D51636}"/>
                  </a:ext>
                </a:extLst>
              </p:cNvPr>
              <p:cNvSpPr txBox="1"/>
              <p:nvPr/>
            </p:nvSpPr>
            <p:spPr>
              <a:xfrm>
                <a:off x="471576" y="4179212"/>
                <a:ext cx="6551469" cy="963854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𝑨</m:t>
                    </m:r>
                    <m:sSup>
                      <m:sSup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2800" dirty="0"/>
                  <a:t>: constant depth, AND/OR/NOT circuits</a:t>
                </a:r>
              </a:p>
              <a:p>
                <a:pPr algn="ctr"/>
                <a:r>
                  <a:rPr lang="en-US" sz="2800" dirty="0"/>
                  <a:t>(</a:t>
                </a:r>
                <a:r>
                  <a:rPr lang="en-US" sz="2800" b="1" dirty="0"/>
                  <a:t>unbounded fan-in</a:t>
                </a:r>
                <a:r>
                  <a:rPr lang="en-US" sz="2800" dirty="0"/>
                  <a:t>)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F7C6296-BE53-4B93-AC57-3EF3E8D516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576" y="4179212"/>
                <a:ext cx="6551469" cy="963854"/>
              </a:xfrm>
              <a:prstGeom prst="rect">
                <a:avLst/>
              </a:prstGeom>
              <a:blipFill>
                <a:blip r:embed="rId4"/>
                <a:stretch>
                  <a:fillRect t="-5031" b="-163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1F6E751-4AD3-4FBD-A804-942D3F50C824}"/>
                  </a:ext>
                </a:extLst>
              </p:cNvPr>
              <p:cNvSpPr txBox="1"/>
              <p:nvPr/>
            </p:nvSpPr>
            <p:spPr>
              <a:xfrm>
                <a:off x="7376983" y="4179213"/>
                <a:ext cx="4397229" cy="954107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 algn="ctr"/>
                <a:r>
                  <a:rPr lang="en-US" sz="2800" b="1" dirty="0"/>
                  <a:t>[Ajt83,FSS84,Yao85,Has89]</a:t>
                </a:r>
              </a:p>
              <a:p>
                <a:pPr algn="ctr"/>
                <a:r>
                  <a:rPr lang="en-US" sz="2800" dirty="0"/>
                  <a:t>Strong lower bounds for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1F6E751-4AD3-4FBD-A804-942D3F50C8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6983" y="4179213"/>
                <a:ext cx="4397229" cy="954107"/>
              </a:xfrm>
              <a:prstGeom prst="rect">
                <a:avLst/>
              </a:prstGeom>
              <a:blipFill>
                <a:blip r:embed="rId5"/>
                <a:stretch>
                  <a:fillRect l="-2632" t="-6369" b="-17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2C1E18E-6532-4128-B23C-EC2D36D8AF2F}"/>
                  </a:ext>
                </a:extLst>
              </p:cNvPr>
              <p:cNvSpPr txBox="1"/>
              <p:nvPr/>
            </p:nvSpPr>
            <p:spPr>
              <a:xfrm>
                <a:off x="2262105" y="5394277"/>
                <a:ext cx="7667805" cy="954107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 algn="ctr"/>
                <a:r>
                  <a:rPr lang="en-US" sz="2800" dirty="0"/>
                  <a:t>The hard function: </a:t>
                </a:r>
                <a:r>
                  <a:rPr lang="en-US" sz="2800" b="1" i="1" dirty="0"/>
                  <a:t>Parity!</a:t>
                </a:r>
              </a:p>
              <a:p>
                <a:pPr algn="ctr"/>
                <a:r>
                  <a:rPr lang="en-US" sz="2800" dirty="0"/>
                  <a:t>Parity: outputs 1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en-US" sz="2800" dirty="0"/>
                  <a:t> number of 1 in the input is odd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2C1E18E-6532-4128-B23C-EC2D36D8AF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2105" y="5394277"/>
                <a:ext cx="7667805" cy="954107"/>
              </a:xfrm>
              <a:prstGeom prst="rect">
                <a:avLst/>
              </a:prstGeom>
              <a:blipFill>
                <a:blip r:embed="rId6"/>
                <a:stretch>
                  <a:fillRect l="-1033" t="-6369" r="-1033" b="-17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106C34BD-7F9D-4982-AC01-A4034EE41182}"/>
                  </a:ext>
                </a:extLst>
              </p:cNvPr>
              <p:cNvSpPr/>
              <p:nvPr/>
            </p:nvSpPr>
            <p:spPr>
              <a:xfrm>
                <a:off x="0" y="0"/>
                <a:ext cx="4563685" cy="369332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r>
                  <a:rPr lang="en-US" dirty="0"/>
                  <a:t>The Circuit Lower Bounds Program 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𝑁𝑃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106C34BD-7F9D-4982-AC01-A4034EE4118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4563685" cy="369332"/>
              </a:xfrm>
              <a:prstGeom prst="rect">
                <a:avLst/>
              </a:prstGeom>
              <a:blipFill>
                <a:blip r:embed="rId7"/>
                <a:stretch>
                  <a:fillRect l="-1067" t="-8065" b="-22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7031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14" grpId="0" animBg="1"/>
      <p:bldP spid="16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A83B6DE9-690C-4519-9AB8-AA11C1DDC520}"/>
              </a:ext>
            </a:extLst>
          </p:cNvPr>
          <p:cNvSpPr txBox="1">
            <a:spLocks/>
          </p:cNvSpPr>
          <p:nvPr/>
        </p:nvSpPr>
        <p:spPr>
          <a:xfrm>
            <a:off x="65808" y="228600"/>
            <a:ext cx="11909715" cy="16875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5400" b="1" dirty="0">
                <a:solidFill>
                  <a:srgbClr val="FF0000"/>
                </a:solidFill>
                <a:latin typeface="+mn-lt"/>
              </a:rPr>
              <a:t>Full Solution: </a:t>
            </a:r>
            <a:r>
              <a:rPr lang="en-US" altLang="zh-CN" sz="5400" b="1" dirty="0" err="1">
                <a:solidFill>
                  <a:srgbClr val="FF0000"/>
                </a:solidFill>
                <a:latin typeface="+mn-lt"/>
              </a:rPr>
              <a:t>a.a.e</a:t>
            </a:r>
            <a:r>
              <a:rPr lang="en-US" altLang="zh-CN" sz="5400" b="1" dirty="0">
                <a:solidFill>
                  <a:srgbClr val="FF0000"/>
                </a:solidFill>
                <a:latin typeface="+mn-lt"/>
              </a:rPr>
              <a:t>. MA Lower Bounds</a:t>
            </a:r>
          </a:p>
          <a:p>
            <a:pPr algn="ctr"/>
            <a:r>
              <a:rPr lang="en-US" sz="5400" b="1" dirty="0">
                <a:solidFill>
                  <a:srgbClr val="FF0000"/>
                </a:solidFill>
                <a:latin typeface="+mn-lt"/>
              </a:rPr>
              <a:t>[Murray-</a:t>
            </a:r>
            <a:r>
              <a:rPr lang="en-US" altLang="zh-CN" sz="5400" b="1" dirty="0">
                <a:solidFill>
                  <a:srgbClr val="FF0000"/>
                </a:solidFill>
                <a:latin typeface="+mn-lt"/>
              </a:rPr>
              <a:t>Williams 2018</a:t>
            </a:r>
            <a:r>
              <a:rPr lang="en-US" sz="5400" b="1" dirty="0">
                <a:solidFill>
                  <a:srgbClr val="FF0000"/>
                </a:solidFill>
                <a:latin typeface="+mn-lt"/>
              </a:rPr>
              <a:t>]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4C7E384-A1C6-4473-B78F-CABF7C7F140E}"/>
                  </a:ext>
                </a:extLst>
              </p:cNvPr>
              <p:cNvSpPr txBox="1"/>
              <p:nvPr/>
            </p:nvSpPr>
            <p:spPr>
              <a:xfrm>
                <a:off x="820224" y="2020889"/>
                <a:ext cx="10551551" cy="2800767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b="1" i="1" dirty="0"/>
                  <a:t>Key Observation</a:t>
                </a:r>
              </a:p>
              <a:p>
                <a:pPr algn="ctr"/>
                <a:r>
                  <a:rPr lang="en-US" sz="2800" i="1" dirty="0"/>
                  <a:t>Each ``good length’’ of the NPRG can be used to derandomize an interval of input lengths of the MA language</a:t>
                </a:r>
              </a:p>
              <a:p>
                <a:pPr algn="ctr"/>
                <a:endParaRPr lang="en-US" sz="2800" i="1" dirty="0"/>
              </a:p>
              <a:p>
                <a:pPr algn="ctr"/>
                <a:r>
                  <a:rPr lang="en-US" sz="2800" i="1" dirty="0"/>
                  <a:t>For a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𝑝𝑜𝑙𝑦𝑙𝑜𝑔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i="1" dirty="0"/>
                  <a:t>-seed length NPRG G, the interval could be of quasi-polynomial stretch.</a:t>
                </a: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4C7E384-A1C6-4473-B78F-CABF7C7F14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224" y="2020889"/>
                <a:ext cx="10551551" cy="2800767"/>
              </a:xfrm>
              <a:prstGeom prst="rect">
                <a:avLst/>
              </a:prstGeom>
              <a:blipFill>
                <a:blip r:embed="rId3"/>
                <a:stretch>
                  <a:fillRect t="-3478" b="-5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0C8AA14-0BA7-4097-9B14-C0B09C37950A}"/>
                  </a:ext>
                </a:extLst>
              </p:cNvPr>
              <p:cNvSpPr txBox="1"/>
              <p:nvPr/>
            </p:nvSpPr>
            <p:spPr>
              <a:xfrm>
                <a:off x="820224" y="5188753"/>
                <a:ext cx="10551551" cy="1403398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i="1" dirty="0"/>
                  <a:t>Almost Almost-Everywhere MA lower bounds</a:t>
                </a:r>
              </a:p>
              <a:p>
                <a:pPr algn="ctr"/>
                <a:r>
                  <a:rPr lang="en-US" sz="2800" i="1" dirty="0"/>
                  <a:t>Informally, for all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i="1" dirty="0"/>
                  <a:t>, there is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∈[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𝑝𝑜𝑙𝑦𝑙𝑜𝑔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800" i="1" dirty="0"/>
                  <a:t> such that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2800" i="1" dirty="0"/>
                  <a:t> is hard on input length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800" i="1" dirty="0"/>
                  <a:t>.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0C8AA14-0BA7-4097-9B14-C0B09C3795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224" y="5188753"/>
                <a:ext cx="10551551" cy="1403398"/>
              </a:xfrm>
              <a:prstGeom prst="rect">
                <a:avLst/>
              </a:prstGeom>
              <a:blipFill>
                <a:blip r:embed="rId4"/>
                <a:stretch>
                  <a:fillRect l="-289" t="-3896" r="-924" b="-11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peech Bubble: Oval 2">
            <a:extLst>
              <a:ext uri="{FF2B5EF4-FFF2-40B4-BE49-F238E27FC236}">
                <a16:creationId xmlns:a16="http://schemas.microsoft.com/office/drawing/2014/main" id="{C6659F5F-EE73-4CFD-8E36-9945972D0089}"/>
              </a:ext>
            </a:extLst>
          </p:cNvPr>
          <p:cNvSpPr/>
          <p:nvPr/>
        </p:nvSpPr>
        <p:spPr>
          <a:xfrm>
            <a:off x="4911047" y="3617259"/>
            <a:ext cx="3765479" cy="1828044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[MW’18] proved such a lower bound</a:t>
            </a:r>
          </a:p>
        </p:txBody>
      </p:sp>
    </p:spTree>
    <p:extLst>
      <p:ext uri="{BB962C8B-B14F-4D97-AF65-F5344CB8AC3E}">
        <p14:creationId xmlns:p14="http://schemas.microsoft.com/office/powerpoint/2010/main" val="3651592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3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A83B6DE9-690C-4519-9AB8-AA11C1DDC520}"/>
              </a:ext>
            </a:extLst>
          </p:cNvPr>
          <p:cNvSpPr txBox="1">
            <a:spLocks/>
          </p:cNvSpPr>
          <p:nvPr/>
        </p:nvSpPr>
        <p:spPr>
          <a:xfrm>
            <a:off x="0" y="211017"/>
            <a:ext cx="11909715" cy="9426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>
                <a:solidFill>
                  <a:srgbClr val="FF0000"/>
                </a:solidFill>
                <a:latin typeface="+mn-lt"/>
              </a:rPr>
              <a:t>[MW’18]: Apply conditional NPRG to derandomize circuit lower bounds for MA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8320805-5C49-46EB-B0B4-D72CD2DDC565}"/>
                  </a:ext>
                </a:extLst>
              </p:cNvPr>
              <p:cNvSpPr txBox="1"/>
              <p:nvPr/>
            </p:nvSpPr>
            <p:spPr>
              <a:xfrm>
                <a:off x="2344023" y="1298749"/>
                <a:ext cx="6986419" cy="1467646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b="1" i="1" dirty="0"/>
                  <a:t>[Wil’10]</a:t>
                </a:r>
              </a:p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𝜀</m:t>
                            </m:r>
                          </m:sup>
                        </m:sSup>
                      </m:sup>
                    </m:sSup>
                  </m:oMath>
                </a14:m>
                <a:r>
                  <a:rPr lang="en-US" sz="2400" i="1" dirty="0"/>
                  <a:t>-time Algorithm for CAPP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𝜀</m:t>
                            </m:r>
                          </m:sup>
                        </m:sSup>
                      </m:sup>
                    </m:sSup>
                  </m:oMath>
                </a14:m>
                <a:r>
                  <a:rPr lang="en-US" sz="2400" i="1" dirty="0"/>
                  <a:t> circuits 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𝑝𝑜𝑙𝑦𝑙𝑜𝑔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i="1" dirty="0"/>
                  <a:t> seed-length NPRG!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8320805-5C49-46EB-B0B4-D72CD2DDC5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4023" y="1298749"/>
                <a:ext cx="6986419" cy="1467646"/>
              </a:xfrm>
              <a:prstGeom prst="rect">
                <a:avLst/>
              </a:prstGeom>
              <a:blipFill>
                <a:blip r:embed="rId3"/>
                <a:stretch>
                  <a:fillRect t="-6198" b="-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D7E33B9-C782-41D4-90A0-B4B7F0FC2D31}"/>
                  </a:ext>
                </a:extLst>
              </p:cNvPr>
              <p:cNvSpPr txBox="1"/>
              <p:nvPr/>
            </p:nvSpPr>
            <p:spPr>
              <a:xfrm>
                <a:off x="1575241" y="3086402"/>
                <a:ext cx="4196430" cy="1894749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i="1" dirty="0"/>
                  <a:t>[Wil’11]</a:t>
                </a:r>
              </a:p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𝜀</m:t>
                            </m:r>
                          </m:sup>
                        </m:sSup>
                      </m:sup>
                    </m:sSup>
                  </m:oMath>
                </a14:m>
                <a:r>
                  <a:rPr lang="en-US" sz="2800" i="1" dirty="0"/>
                  <a:t>-time algorithm for</a:t>
                </a:r>
              </a:p>
              <a:p>
                <a:pPr algn="ctr"/>
                <a:r>
                  <a:rPr lang="en-US" sz="2800" i="1" dirty="0"/>
                  <a:t>CAPP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sSup>
                          <m:sSup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𝜀</m:t>
                            </m:r>
                          </m:sup>
                        </m:sSup>
                      </m:sup>
                    </m:sSup>
                  </m:oMath>
                </a14:m>
                <a:r>
                  <a:rPr lang="en-US" sz="2800" i="1" dirty="0"/>
                  <a:t>-size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𝐴𝐶</m:t>
                    </m:r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800" i="1" dirty="0"/>
                  <a:t> circuits! 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D7E33B9-C782-41D4-90A0-B4B7F0FC2D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5241" y="3086402"/>
                <a:ext cx="4196430" cy="1894749"/>
              </a:xfrm>
              <a:prstGeom prst="rect">
                <a:avLst/>
              </a:prstGeom>
              <a:blipFill>
                <a:blip r:embed="rId4"/>
                <a:stretch>
                  <a:fillRect t="-2885"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822F1F69-62C8-4171-8A81-B27443A6FC50}"/>
              </a:ext>
            </a:extLst>
          </p:cNvPr>
          <p:cNvSpPr txBox="1"/>
          <p:nvPr/>
        </p:nvSpPr>
        <p:spPr>
          <a:xfrm>
            <a:off x="6345538" y="3056549"/>
            <a:ext cx="5564177" cy="175432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i="1" dirty="0"/>
              <a:t>[MW’18]</a:t>
            </a:r>
          </a:p>
          <a:p>
            <a:pPr algn="ctr"/>
            <a:r>
              <a:rPr lang="en-US" sz="3600" i="1" dirty="0"/>
              <a:t>Almost almost-everywhere</a:t>
            </a:r>
          </a:p>
          <a:p>
            <a:pPr algn="ctr"/>
            <a:r>
              <a:rPr lang="en-US" sz="3600" i="1" dirty="0"/>
              <a:t>MA circuit lower bounds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06E3A97-DB44-41CE-8810-4DC7513C604C}"/>
                  </a:ext>
                </a:extLst>
              </p:cNvPr>
              <p:cNvSpPr txBox="1"/>
              <p:nvPr/>
            </p:nvSpPr>
            <p:spPr>
              <a:xfrm>
                <a:off x="332343" y="5414819"/>
                <a:ext cx="5835127" cy="1261884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i="1" dirty="0"/>
                  <a:t>Conditional </a:t>
                </a:r>
                <a:r>
                  <a:rPr lang="en-US" sz="2800" b="1" i="1" dirty="0" err="1"/>
                  <a:t>i.o</a:t>
                </a:r>
                <a:r>
                  <a:rPr lang="en-US" sz="2800" b="1" i="1" dirty="0"/>
                  <a:t>. NPRG</a:t>
                </a:r>
              </a:p>
              <a:p>
                <a:pPr algn="ctr"/>
                <a:r>
                  <a:rPr lang="en-US" sz="2400" i="1" dirty="0"/>
                  <a:t>Assuming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𝑁𝑄𝑃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⊂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𝐴𝐶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400" i="1" dirty="0"/>
                  <a:t>, polylog(n) seed NPRG for general circuits.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06E3A97-DB44-41CE-8810-4DC7513C60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343" y="5414819"/>
                <a:ext cx="5835127" cy="1261884"/>
              </a:xfrm>
              <a:prstGeom prst="rect">
                <a:avLst/>
              </a:prstGeom>
              <a:blipFill>
                <a:blip r:embed="rId5"/>
                <a:stretch>
                  <a:fillRect t="-4327" b="-9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B351974-038F-431D-8A6A-DE547E3383F3}"/>
                  </a:ext>
                </a:extLst>
              </p:cNvPr>
              <p:cNvSpPr txBox="1"/>
              <p:nvPr/>
            </p:nvSpPr>
            <p:spPr>
              <a:xfrm>
                <a:off x="7622193" y="5669279"/>
                <a:ext cx="2873352" cy="532966"/>
              </a:xfrm>
              <a:prstGeom prst="rect">
                <a:avLst/>
              </a:prstGeom>
              <a:ln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 algn="ctr"/>
                <a:r>
                  <a:rPr lang="en-US" sz="2800" b="1" dirty="0"/>
                  <a:t>NQP not in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𝑨𝑪</m:t>
                    </m:r>
                    <m:sSup>
                      <m:sSup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2800" b="1" dirty="0"/>
                  <a:t>!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B351974-038F-431D-8A6A-DE547E3383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2193" y="5669279"/>
                <a:ext cx="2873352" cy="532966"/>
              </a:xfrm>
              <a:prstGeom prst="rect">
                <a:avLst/>
              </a:prstGeom>
              <a:blipFill>
                <a:blip r:embed="rId6"/>
                <a:stretch>
                  <a:fillRect l="-3805" t="-7955" r="-3594" b="-31818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9484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2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A83B6DE9-690C-4519-9AB8-AA11C1DDC520}"/>
              </a:ext>
            </a:extLst>
          </p:cNvPr>
          <p:cNvSpPr txBox="1">
            <a:spLocks/>
          </p:cNvSpPr>
          <p:nvPr/>
        </p:nvSpPr>
        <p:spPr>
          <a:xfrm>
            <a:off x="0" y="211017"/>
            <a:ext cx="11909715" cy="9426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>
                <a:solidFill>
                  <a:srgbClr val="FF0000"/>
                </a:solidFill>
                <a:latin typeface="+mn-lt"/>
              </a:rPr>
              <a:t>Adaptation to the Average-Case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06E3A97-DB44-41CE-8810-4DC7513C604C}"/>
              </a:ext>
            </a:extLst>
          </p:cNvPr>
          <p:cNvSpPr txBox="1"/>
          <p:nvPr/>
        </p:nvSpPr>
        <p:spPr>
          <a:xfrm>
            <a:off x="2866279" y="1391459"/>
            <a:ext cx="6459442" cy="138499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i="1" dirty="0"/>
              <a:t>Worst-Case Lower Bounds</a:t>
            </a:r>
          </a:p>
          <a:p>
            <a:pPr algn="ctr"/>
            <a:r>
              <a:rPr lang="en-US" sz="2800" i="1" dirty="0" err="1"/>
              <a:t>a.a.e</a:t>
            </a:r>
            <a:r>
              <a:rPr lang="en-US" sz="2800" i="1" dirty="0"/>
              <a:t>. MA lower bounds + conditional </a:t>
            </a:r>
            <a:r>
              <a:rPr lang="en-US" sz="2800" i="1" dirty="0" err="1"/>
              <a:t>i.o</a:t>
            </a:r>
            <a:r>
              <a:rPr lang="en-US" sz="2800" i="1" dirty="0"/>
              <a:t>. NPRG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74605B4-6196-4237-B296-36849FD0671B}"/>
              </a:ext>
            </a:extLst>
          </p:cNvPr>
          <p:cNvSpPr txBox="1"/>
          <p:nvPr/>
        </p:nvSpPr>
        <p:spPr>
          <a:xfrm>
            <a:off x="626053" y="4236609"/>
            <a:ext cx="4480452" cy="107721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i="1" dirty="0" err="1"/>
              <a:t>a.a.e</a:t>
            </a:r>
            <a:r>
              <a:rPr lang="en-US" sz="3200" i="1" dirty="0"/>
              <a:t> average-case </a:t>
            </a:r>
          </a:p>
          <a:p>
            <a:pPr algn="ctr"/>
            <a:r>
              <a:rPr lang="en-US" sz="3200" i="1" dirty="0"/>
              <a:t>MA circuit lower bounds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8E77095-F6C2-4906-970A-093200BCE112}"/>
              </a:ext>
            </a:extLst>
          </p:cNvPr>
          <p:cNvSpPr txBox="1"/>
          <p:nvPr/>
        </p:nvSpPr>
        <p:spPr>
          <a:xfrm>
            <a:off x="4004442" y="2844659"/>
            <a:ext cx="3708208" cy="64633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Two New Pieces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D32F5D0-2F58-4606-BDA9-4A7F588855A1}"/>
              </a:ext>
            </a:extLst>
          </p:cNvPr>
          <p:cNvSpPr txBox="1"/>
          <p:nvPr/>
        </p:nvSpPr>
        <p:spPr>
          <a:xfrm>
            <a:off x="6832412" y="4236609"/>
            <a:ext cx="4480452" cy="107721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i="1" dirty="0"/>
              <a:t>Polylog(n) seed-length conditional NPRG</a:t>
            </a:r>
          </a:p>
        </p:txBody>
      </p:sp>
      <p:sp>
        <p:nvSpPr>
          <p:cNvPr id="4" name="Plus Sign 3">
            <a:extLst>
              <a:ext uri="{FF2B5EF4-FFF2-40B4-BE49-F238E27FC236}">
                <a16:creationId xmlns:a16="http://schemas.microsoft.com/office/drawing/2014/main" id="{D831A4FB-2189-410C-B38F-E29BD2E42AEC}"/>
              </a:ext>
            </a:extLst>
          </p:cNvPr>
          <p:cNvSpPr/>
          <p:nvPr/>
        </p:nvSpPr>
        <p:spPr>
          <a:xfrm>
            <a:off x="5437218" y="4236609"/>
            <a:ext cx="964849" cy="909256"/>
          </a:xfrm>
          <a:prstGeom prst="mathPlu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 descr="Checkmark">
            <a:extLst>
              <a:ext uri="{FF2B5EF4-FFF2-40B4-BE49-F238E27FC236}">
                <a16:creationId xmlns:a16="http://schemas.microsoft.com/office/drawing/2014/main" id="{7F4A567E-5418-41CF-ABC3-C1FE3C5E30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479389" y="5402191"/>
            <a:ext cx="914400" cy="914400"/>
          </a:xfrm>
          <a:prstGeom prst="rect">
            <a:avLst/>
          </a:prstGeom>
        </p:spPr>
      </p:pic>
      <p:pic>
        <p:nvPicPr>
          <p:cNvPr id="15" name="Graphic 14" descr="Question mark">
            <a:extLst>
              <a:ext uri="{FF2B5EF4-FFF2-40B4-BE49-F238E27FC236}">
                <a16:creationId xmlns:a16="http://schemas.microsoft.com/office/drawing/2014/main" id="{9ED98C59-A252-4683-8907-0D0B6D63CF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798212" y="5457586"/>
            <a:ext cx="914400" cy="9144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AA68B34-4AB3-4D6E-9677-65CF4F084D97}"/>
              </a:ext>
            </a:extLst>
          </p:cNvPr>
          <p:cNvSpPr txBox="1"/>
          <p:nvPr/>
        </p:nvSpPr>
        <p:spPr>
          <a:xfrm>
            <a:off x="2060609" y="6250762"/>
            <a:ext cx="1611339" cy="52322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800" b="1" dirty="0"/>
              <a:t>[C., 2019]</a:t>
            </a:r>
          </a:p>
        </p:txBody>
      </p:sp>
    </p:spTree>
    <p:extLst>
      <p:ext uri="{BB962C8B-B14F-4D97-AF65-F5344CB8AC3E}">
        <p14:creationId xmlns:p14="http://schemas.microsoft.com/office/powerpoint/2010/main" val="4037778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3" grpId="0" animBg="1"/>
      <p:bldP spid="12" grpId="0" animBg="1"/>
      <p:bldP spid="4" grpId="0" animBg="1"/>
      <p:bldP spid="16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A83B6DE9-690C-4519-9AB8-AA11C1DDC520}"/>
              </a:ext>
            </a:extLst>
          </p:cNvPr>
          <p:cNvSpPr txBox="1">
            <a:spLocks/>
          </p:cNvSpPr>
          <p:nvPr/>
        </p:nvSpPr>
        <p:spPr>
          <a:xfrm>
            <a:off x="0" y="136132"/>
            <a:ext cx="11909715" cy="10935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>
                <a:solidFill>
                  <a:srgbClr val="FF0000"/>
                </a:solidFill>
                <a:latin typeface="+mn-lt"/>
              </a:rPr>
              <a:t>Conditional Construction of NPRG: Adapted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C86D31D-DAE8-432C-8CA1-8DF5FF302BBC}"/>
                  </a:ext>
                </a:extLst>
              </p:cNvPr>
              <p:cNvSpPr txBox="1"/>
              <p:nvPr/>
            </p:nvSpPr>
            <p:spPr>
              <a:xfrm>
                <a:off x="1310812" y="2821686"/>
                <a:ext cx="9570376" cy="1815882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/>
                  <a:t>Bootstrapping only works with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𝒑𝒐𝒍𝒚</m:t>
                    </m:r>
                  </m:oMath>
                </a14:m>
                <a:endParaRPr lang="en-US" sz="2800" dirty="0"/>
              </a:p>
              <a:p>
                <a:pPr algn="ctr"/>
                <a:r>
                  <a:rPr lang="en-US" sz="2800" dirty="0"/>
                  <a:t>In the worst-case lower bound, we use the assumption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𝑁𝑄𝑃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⊂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𝐴𝐶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800" dirty="0"/>
                  <a:t>, which implies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𝑝𝑜𝑙𝑦</m:t>
                    </m:r>
                  </m:oMath>
                </a14:m>
                <a:r>
                  <a:rPr lang="en-US" sz="2800" dirty="0"/>
                  <a:t> collapses to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𝐴𝐶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800" dirty="0"/>
                  <a:t>, and then we can pretend we have algorithms for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2800" dirty="0"/>
                  <a:t>/poly. 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C86D31D-DAE8-432C-8CA1-8DF5FF302B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0812" y="2821686"/>
                <a:ext cx="9570376" cy="1815882"/>
              </a:xfrm>
              <a:prstGeom prst="rect">
                <a:avLst/>
              </a:prstGeom>
              <a:blipFill>
                <a:blip r:embed="rId3"/>
                <a:stretch>
                  <a:fillRect t="-3344" b="-83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0999EBA-C174-4410-994B-DA35AB33CD52}"/>
                  </a:ext>
                </a:extLst>
              </p:cNvPr>
              <p:cNvSpPr txBox="1"/>
              <p:nvPr/>
            </p:nvSpPr>
            <p:spPr>
              <a:xfrm>
                <a:off x="2514290" y="1085622"/>
                <a:ext cx="6986419" cy="1467646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b="1" i="1" dirty="0"/>
                  <a:t>[Wil’10]</a:t>
                </a:r>
              </a:p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𝜀</m:t>
                            </m:r>
                          </m:sup>
                        </m:sSup>
                      </m:sup>
                    </m:sSup>
                  </m:oMath>
                </a14:m>
                <a:r>
                  <a:rPr lang="en-US" sz="2400" i="1" dirty="0"/>
                  <a:t>-time Algorithm for CAPP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𝜀</m:t>
                            </m:r>
                          </m:sup>
                        </m:sSup>
                      </m:sup>
                    </m:sSup>
                  </m:oMath>
                </a14:m>
                <a:r>
                  <a:rPr lang="en-US" sz="2400" i="1" dirty="0"/>
                  <a:t> circuits 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𝑝𝑜𝑙𝑦𝑙𝑜𝑔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i="1" dirty="0"/>
                  <a:t> seed-length NPRG!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0999EBA-C174-4410-994B-DA35AB33CD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290" y="1085622"/>
                <a:ext cx="6986419" cy="1467646"/>
              </a:xfrm>
              <a:prstGeom prst="rect">
                <a:avLst/>
              </a:prstGeom>
              <a:blipFill>
                <a:blip r:embed="rId4"/>
                <a:stretch>
                  <a:fillRect t="-6198" b="-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F8D340B-6859-4357-980B-375EAFA08DE7}"/>
                  </a:ext>
                </a:extLst>
              </p:cNvPr>
              <p:cNvSpPr txBox="1"/>
              <p:nvPr/>
            </p:nvSpPr>
            <p:spPr>
              <a:xfrm>
                <a:off x="796625" y="4976189"/>
                <a:ext cx="10421747" cy="1446550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dirty="0"/>
                  <a:t>Solution</a:t>
                </a:r>
                <a:endParaRPr lang="en-US" sz="2800" b="1" dirty="0"/>
              </a:p>
              <a:p>
                <a:pPr algn="ctr"/>
                <a:r>
                  <a:rPr lang="en-US" sz="2800" dirty="0"/>
                  <a:t>Indeed, bootstrapping also works for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𝑁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sz="2800" dirty="0"/>
                  <a:t> (circuits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depth)!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𝑁𝑄𝑃</m:t>
                    </m:r>
                  </m:oMath>
                </a14:m>
                <a:r>
                  <a:rPr lang="en-US" sz="2800" dirty="0"/>
                  <a:t> can be approximated by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𝐴𝐶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𝑁</m:t>
                    </m:r>
                    <m:sSup>
                      <m:sSup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sz="2800" dirty="0"/>
                  <a:t> collapses to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𝐴𝐶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en-US" sz="2800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F8D340B-6859-4357-980B-375EAFA08D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625" y="4976189"/>
                <a:ext cx="10421747" cy="1446550"/>
              </a:xfrm>
              <a:prstGeom prst="rect">
                <a:avLst/>
              </a:prstGeom>
              <a:blipFill>
                <a:blip r:embed="rId5"/>
                <a:stretch>
                  <a:fillRect l="-760" t="-5439" r="-585" b="-104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39961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8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A83B6DE9-690C-4519-9AB8-AA11C1DDC520}"/>
              </a:ext>
            </a:extLst>
          </p:cNvPr>
          <p:cNvSpPr txBox="1">
            <a:spLocks/>
          </p:cNvSpPr>
          <p:nvPr/>
        </p:nvSpPr>
        <p:spPr>
          <a:xfrm>
            <a:off x="-274086" y="159798"/>
            <a:ext cx="11909715" cy="9676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>
                <a:solidFill>
                  <a:srgbClr val="FF0000"/>
                </a:solidFill>
                <a:latin typeface="+mn-lt"/>
              </a:rPr>
              <a:t>[C.’19]’s Approach in Three Steps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0DD8B54-D9EC-433C-93ED-F7A6BA181491}"/>
                  </a:ext>
                </a:extLst>
              </p:cNvPr>
              <p:cNvSpPr txBox="1"/>
              <p:nvPr/>
            </p:nvSpPr>
            <p:spPr>
              <a:xfrm>
                <a:off x="1303148" y="1213355"/>
                <a:ext cx="8755252" cy="1404487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/>
                  <a:t>Step I: (Conditional Simulation)</a:t>
                </a:r>
              </a:p>
              <a:p>
                <a:r>
                  <a:rPr lang="en-US" sz="2800" dirty="0"/>
                  <a:t>Assuming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𝑁𝑄𝑃</m:t>
                    </m:r>
                  </m:oMath>
                </a14:m>
                <a:r>
                  <a:rPr lang="en-US" sz="2800" dirty="0"/>
                  <a:t> can be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0.99</m:t>
                    </m:r>
                  </m:oMath>
                </a14:m>
                <a:r>
                  <a:rPr lang="en-US" sz="2800" dirty="0"/>
                  <a:t>-approximated by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𝐴𝐶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800" dirty="0"/>
                  <a:t>, </a:t>
                </a:r>
                <a:br>
                  <a:rPr lang="en-US" sz="2800" dirty="0"/>
                </a:b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𝑵</m:t>
                    </m:r>
                    <m:sSup>
                      <m:sSup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</m:oMath>
                </a14:m>
                <a:r>
                  <a:rPr lang="en-US" sz="2800" b="1" dirty="0"/>
                  <a:t> can be simulated by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𝑨𝑪</m:t>
                    </m:r>
                    <m:sSup>
                      <m:sSup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2800" dirty="0"/>
                  <a:t>. 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0DD8B54-D9EC-433C-93ED-F7A6BA1814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3148" y="1213355"/>
                <a:ext cx="8755252" cy="1404487"/>
              </a:xfrm>
              <a:prstGeom prst="rect">
                <a:avLst/>
              </a:prstGeom>
              <a:blipFill>
                <a:blip r:embed="rId3"/>
                <a:stretch>
                  <a:fillRect l="-1461" t="-3896" b="-108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34C55A5-A371-4451-9BE5-2D49A5122766}"/>
                  </a:ext>
                </a:extLst>
              </p:cNvPr>
              <p:cNvSpPr txBox="1"/>
              <p:nvPr/>
            </p:nvSpPr>
            <p:spPr>
              <a:xfrm>
                <a:off x="1303147" y="2738549"/>
                <a:ext cx="8755252" cy="1872244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/>
                  <a:t>Step II: (An NPRG for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𝑵</m:t>
                    </m:r>
                    <m:sSup>
                      <m:sSup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</m:oMath>
                </a14:m>
                <a:r>
                  <a:rPr lang="en-US" sz="2800" b="1" dirty="0"/>
                  <a:t>)</a:t>
                </a:r>
              </a:p>
              <a:p>
                <a:r>
                  <a:rPr lang="en-US" sz="2800" dirty="0"/>
                  <a:t>Since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𝑁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𝐴𝐶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800" dirty="0"/>
                  <a:t>, now we can </a:t>
                </a:r>
                <a:r>
                  <a:rPr lang="en-US" sz="2800" i="1" u="sng" dirty="0"/>
                  <a:t>pretend</a:t>
                </a:r>
                <a:r>
                  <a:rPr lang="en-US" sz="2800" dirty="0"/>
                  <a:t> we have non-trivial algorithms for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𝑁</m:t>
                    </m:r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sz="2800" dirty="0"/>
                  <a:t>, use bootstrapping to get polylog(n) seed length NPRG for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𝑁</m:t>
                    </m:r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sz="2800" b="1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34C55A5-A371-4451-9BE5-2D49A51227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3147" y="2738549"/>
                <a:ext cx="8755252" cy="1872244"/>
              </a:xfrm>
              <a:prstGeom prst="rect">
                <a:avLst/>
              </a:prstGeom>
              <a:blipFill>
                <a:blip r:embed="rId4"/>
                <a:stretch>
                  <a:fillRect l="-1461" t="-2273" b="-58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4EF6F55-78CE-47BC-B426-FD8A90EC5DE0}"/>
                  </a:ext>
                </a:extLst>
              </p:cNvPr>
              <p:cNvSpPr/>
              <p:nvPr/>
            </p:nvSpPr>
            <p:spPr>
              <a:xfrm>
                <a:off x="845943" y="4731500"/>
                <a:ext cx="9669656" cy="2067233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en-US" sz="2800" b="1" dirty="0"/>
                  <a:t>Step III: (The Lower Bound)</a:t>
                </a:r>
              </a:p>
              <a:p>
                <a:r>
                  <a:rPr lang="en-US" sz="2800" dirty="0"/>
                  <a:t>Prove that there is a language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2800" dirty="0"/>
                  <a:t> in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𝑀𝐴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𝑇𝐼𝑀𝐸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[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𝑝𝑜𝑙𝑦𝑙𝑜𝑔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800" dirty="0"/>
                  <a:t> such that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2800" dirty="0"/>
                  <a:t> cannot </a:t>
                </a:r>
                <a:r>
                  <a:rPr lang="en-US" altLang="zh-CN" sz="2800" dirty="0"/>
                  <a:t>be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CN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altLang="zh-CN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altLang="zh-CN" sz="28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CN" sz="28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zh-CN" sz="2800" dirty="0"/>
                  <a:t>-approximated</a:t>
                </a:r>
                <a:r>
                  <a:rPr lang="en-US" sz="2800" dirty="0"/>
                  <a:t> by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𝑁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sz="2800" dirty="0"/>
                  <a:t>. Apply NPRG of </a:t>
                </a:r>
                <a:r>
                  <a:rPr lang="en-US" sz="2800" b="1" dirty="0"/>
                  <a:t>Step II</a:t>
                </a:r>
                <a:r>
                  <a:rPr lang="en-US" sz="2800" dirty="0"/>
                  <a:t> to derandomize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2800" dirty="0"/>
                  <a:t> in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𝑁𝑄𝑃</m:t>
                    </m:r>
                  </m:oMath>
                </a14:m>
                <a:r>
                  <a:rPr lang="en-US" sz="2800" dirty="0"/>
                  <a:t>. </a:t>
                </a:r>
                <a:r>
                  <a:rPr lang="en-US" sz="2800" b="1" dirty="0"/>
                  <a:t>Contradiction</a:t>
                </a:r>
                <a:r>
                  <a:rPr lang="en-US" sz="2800" dirty="0"/>
                  <a:t>!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4EF6F55-78CE-47BC-B426-FD8A90EC5D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943" y="4731500"/>
                <a:ext cx="9669656" cy="2067233"/>
              </a:xfrm>
              <a:prstGeom prst="rect">
                <a:avLst/>
              </a:prstGeom>
              <a:blipFill>
                <a:blip r:embed="rId5"/>
                <a:stretch>
                  <a:fillRect l="-1323" t="-2647" b="-6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371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A83B6DE9-690C-4519-9AB8-AA11C1DDC520}"/>
              </a:ext>
            </a:extLst>
          </p:cNvPr>
          <p:cNvSpPr txBox="1">
            <a:spLocks/>
          </p:cNvSpPr>
          <p:nvPr/>
        </p:nvSpPr>
        <p:spPr>
          <a:xfrm>
            <a:off x="65808" y="0"/>
            <a:ext cx="11909715" cy="15180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>
                <a:solidFill>
                  <a:srgbClr val="FF0000"/>
                </a:solidFill>
                <a:latin typeface="+mn-lt"/>
              </a:rPr>
              <a:t>The Bottleneck of [C.’19]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0DD8B54-D9EC-433C-93ED-F7A6BA181491}"/>
                  </a:ext>
                </a:extLst>
              </p:cNvPr>
              <p:cNvSpPr txBox="1"/>
              <p:nvPr/>
            </p:nvSpPr>
            <p:spPr>
              <a:xfrm>
                <a:off x="1067883" y="1215900"/>
                <a:ext cx="10353233" cy="1321772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Now, suppose we want to prove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𝑁𝑄𝑃</m:t>
                    </m:r>
                  </m:oMath>
                </a14:m>
                <a:r>
                  <a:rPr lang="en-US" sz="3200" dirty="0"/>
                  <a:t> cannot be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3200" dirty="0"/>
                  <a:t>-approximated by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𝐴𝐶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3200" dirty="0"/>
                  <a:t> instead, which steps break?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0DD8B54-D9EC-433C-93ED-F7A6BA1814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7883" y="1215900"/>
                <a:ext cx="10353233" cy="1321772"/>
              </a:xfrm>
              <a:prstGeom prst="rect">
                <a:avLst/>
              </a:prstGeom>
              <a:blipFill>
                <a:blip r:embed="rId7"/>
                <a:stretch>
                  <a:fillRect l="-1471" b="-1422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2">
                <a:extLst>
                  <a:ext uri="{FF2B5EF4-FFF2-40B4-BE49-F238E27FC236}">
                    <a16:creationId xmlns:a16="http://schemas.microsoft.com/office/drawing/2014/main" id="{7D8A9675-9EB8-48AD-9179-D797226FAE7B}"/>
                  </a:ext>
                </a:extLst>
              </p:cNvPr>
              <p:cNvSpPr txBox="1"/>
              <p:nvPr/>
            </p:nvSpPr>
            <p:spPr>
              <a:xfrm>
                <a:off x="1303147" y="2738549"/>
                <a:ext cx="8755252" cy="1825628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/>
                  <a:t>Step II: (An NPRG for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𝑵</m:t>
                    </m:r>
                    <m:sSup>
                      <m:sSup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</m:oMath>
                </a14:m>
                <a:r>
                  <a:rPr lang="en-US" sz="2800" b="1" dirty="0"/>
                  <a:t>)</a:t>
                </a:r>
              </a:p>
              <a:p>
                <a:r>
                  <a:rPr lang="en-US" sz="2800" dirty="0"/>
                  <a:t>Since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𝑁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𝐴𝐶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800" dirty="0"/>
                  <a:t>, now we can </a:t>
                </a:r>
                <a:r>
                  <a:rPr lang="en-US" sz="2800" i="1" u="sng" dirty="0"/>
                  <a:t>pretend</a:t>
                </a:r>
                <a:r>
                  <a:rPr lang="en-US" sz="2800" dirty="0"/>
                  <a:t> we have non-trivial algorithms for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𝑁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sz="2800" dirty="0"/>
                  <a:t>, use bootstrapping to get polylog(n) seed length NPRG for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𝑁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sz="2800" b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5" name="TextBox 2">
                <a:extLst>
                  <a:ext uri="{FF2B5EF4-FFF2-40B4-BE49-F238E27FC236}">
                    <a16:creationId xmlns:a16="http://schemas.microsoft.com/office/drawing/2014/main" id="{7D8A9675-9EB8-48AD-9179-D797226FAE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3147" y="2738549"/>
                <a:ext cx="8755252" cy="1825628"/>
              </a:xfrm>
              <a:prstGeom prst="rect">
                <a:avLst/>
              </a:prstGeom>
              <a:blipFill>
                <a:blip r:embed="rId8"/>
                <a:stretch>
                  <a:fillRect l="-1461" t="-2326" b="-83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对话气泡: 椭圆形 6">
            <a:extLst>
              <a:ext uri="{FF2B5EF4-FFF2-40B4-BE49-F238E27FC236}">
                <a16:creationId xmlns:a16="http://schemas.microsoft.com/office/drawing/2014/main" id="{E38E3615-FC24-4615-94E5-667EB331889C}"/>
              </a:ext>
            </a:extLst>
          </p:cNvPr>
          <p:cNvSpPr/>
          <p:nvPr/>
        </p:nvSpPr>
        <p:spPr>
          <a:xfrm>
            <a:off x="9030878" y="2557698"/>
            <a:ext cx="2111604" cy="713403"/>
          </a:xfrm>
          <a:prstGeom prst="wedgeEllipseCallout">
            <a:avLst>
              <a:gd name="adj1" fmla="val -49851"/>
              <a:gd name="adj2" fmla="val 5589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not affected!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61419AC-BF1D-470B-90F8-7C2C3856CFD5}"/>
                  </a:ext>
                </a:extLst>
              </p:cNvPr>
              <p:cNvSpPr txBox="1"/>
              <p:nvPr/>
            </p:nvSpPr>
            <p:spPr>
              <a:xfrm>
                <a:off x="1303146" y="1019118"/>
                <a:ext cx="8755252" cy="1572225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/>
                  <a:t>Step I (?): (Conditional Simulation)</a:t>
                </a:r>
              </a:p>
              <a:p>
                <a:r>
                  <a:rPr lang="en-US" sz="2800" dirty="0"/>
                  <a:t>Assuming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𝑁𝑄𝑃</m:t>
                    </m:r>
                  </m:oMath>
                </a14:m>
                <a:r>
                  <a:rPr lang="en-US" sz="2800" dirty="0"/>
                  <a:t> can be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-approximated by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𝐴𝐶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𝑵</m:t>
                    </m:r>
                    <m:sSup>
                      <m:sSup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</m:oMath>
                </a14:m>
                <a:r>
                  <a:rPr lang="en-US" sz="2800" b="1" dirty="0"/>
                  <a:t> can be simulated by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𝑨𝑪</m:t>
                    </m:r>
                    <m:sSup>
                      <m:sSup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2800" dirty="0"/>
                  <a:t>?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61419AC-BF1D-470B-90F8-7C2C3856CF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3146" y="1019118"/>
                <a:ext cx="8755252" cy="1572225"/>
              </a:xfrm>
              <a:prstGeom prst="rect">
                <a:avLst/>
              </a:prstGeom>
              <a:blipFill>
                <a:blip r:embed="rId9"/>
                <a:stretch>
                  <a:fillRect l="-1461" t="-3475" b="-100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624ADA46-ECA7-430E-8F3E-1F88D74E276D}"/>
                  </a:ext>
                </a:extLst>
              </p:cNvPr>
              <p:cNvSpPr/>
              <p:nvPr/>
            </p:nvSpPr>
            <p:spPr>
              <a:xfrm>
                <a:off x="845943" y="4731500"/>
                <a:ext cx="9669656" cy="2029851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en-US" sz="2800" b="1" dirty="0"/>
                  <a:t>Step III: (The Lower Bound)</a:t>
                </a:r>
              </a:p>
              <a:p>
                <a:r>
                  <a:rPr lang="en-US" sz="2800" dirty="0"/>
                  <a:t>Prove that there is a language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2800" dirty="0"/>
                  <a:t> in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𝑀𝐴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𝑄𝑃</m:t>
                    </m:r>
                  </m:oMath>
                </a14:m>
                <a:r>
                  <a:rPr lang="en-US" sz="2800" dirty="0"/>
                  <a:t> such that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2800" dirty="0"/>
                  <a:t> cannot </a:t>
                </a:r>
                <a:r>
                  <a:rPr lang="en-US" altLang="zh-CN" sz="2800" dirty="0"/>
                  <a:t>be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CN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altLang="zh-CN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altLang="zh-CN" sz="28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CN" sz="28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zh-CN" sz="2800" dirty="0"/>
                  <a:t>-approximated</a:t>
                </a:r>
                <a:r>
                  <a:rPr lang="en-US" sz="2800" dirty="0"/>
                  <a:t> by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𝑁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sz="2800" dirty="0"/>
                  <a:t>. Apply NPRG of </a:t>
                </a:r>
                <a:r>
                  <a:rPr lang="en-US" sz="2800" b="1" dirty="0"/>
                  <a:t>Step II</a:t>
                </a:r>
                <a:r>
                  <a:rPr lang="en-US" sz="2800" dirty="0"/>
                  <a:t> to derandomize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2800" dirty="0"/>
                  <a:t> in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𝑁𝑄𝑃</m:t>
                    </m:r>
                  </m:oMath>
                </a14:m>
                <a:r>
                  <a:rPr lang="en-US" sz="2800" dirty="0"/>
                  <a:t>. </a:t>
                </a:r>
                <a:r>
                  <a:rPr lang="en-US" sz="2800" b="1" dirty="0"/>
                  <a:t>Contradiction</a:t>
                </a:r>
                <a:r>
                  <a:rPr lang="en-US" sz="2800" dirty="0"/>
                  <a:t>!</a:t>
                </a: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624ADA46-ECA7-430E-8F3E-1F88D74E27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943" y="4731500"/>
                <a:ext cx="9669656" cy="2029851"/>
              </a:xfrm>
              <a:prstGeom prst="rect">
                <a:avLst/>
              </a:prstGeom>
              <a:blipFill>
                <a:blip r:embed="rId10"/>
                <a:stretch>
                  <a:fillRect l="-1323" t="-2695" b="-74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矩形 7">
            <a:extLst>
              <a:ext uri="{FF2B5EF4-FFF2-40B4-BE49-F238E27FC236}">
                <a16:creationId xmlns:a16="http://schemas.microsoft.com/office/drawing/2014/main" id="{757D2EE7-2D2B-4730-837E-CC563FAC1B66}"/>
              </a:ext>
            </a:extLst>
          </p:cNvPr>
          <p:cNvSpPr/>
          <p:nvPr/>
        </p:nvSpPr>
        <p:spPr>
          <a:xfrm>
            <a:off x="3695306" y="4073859"/>
            <a:ext cx="6363092" cy="9144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dirty="0"/>
              <a:t>The problem is </a:t>
            </a:r>
            <a:r>
              <a:rPr lang="en-US" altLang="zh-CN" sz="4000" b="1" dirty="0"/>
              <a:t>Step I</a:t>
            </a:r>
            <a:r>
              <a:rPr lang="en-US" altLang="zh-CN" sz="4000" dirty="0"/>
              <a:t>!</a:t>
            </a:r>
            <a:endParaRPr lang="zh-CN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840486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7" grpId="0" animBg="1"/>
      <p:bldP spid="10" grpId="0" animBg="1"/>
      <p:bldP spid="11" grpId="0" animBg="1"/>
      <p:bldP spid="8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A83B6DE9-690C-4519-9AB8-AA11C1DDC520}"/>
              </a:ext>
            </a:extLst>
          </p:cNvPr>
          <p:cNvSpPr txBox="1">
            <a:spLocks/>
          </p:cNvSpPr>
          <p:nvPr/>
        </p:nvSpPr>
        <p:spPr>
          <a:xfrm>
            <a:off x="65808" y="142043"/>
            <a:ext cx="11909715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>
                <a:solidFill>
                  <a:srgbClr val="FF0000"/>
                </a:solidFill>
                <a:latin typeface="+mn-lt"/>
              </a:rPr>
              <a:t>Collapse Theorem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0DD8B54-D9EC-433C-93ED-F7A6BA181491}"/>
                  </a:ext>
                </a:extLst>
              </p:cNvPr>
              <p:cNvSpPr txBox="1"/>
              <p:nvPr/>
            </p:nvSpPr>
            <p:spPr>
              <a:xfrm>
                <a:off x="1234541" y="1267110"/>
                <a:ext cx="9971491" cy="187577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b="1" dirty="0"/>
                  <a:t>The Question</a:t>
                </a:r>
              </a:p>
              <a:p>
                <a:r>
                  <a:rPr lang="en-US" sz="3200" dirty="0"/>
                  <a:t>Assuming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𝑁𝑄𝑃</m:t>
                    </m:r>
                  </m:oMath>
                </a14:m>
                <a:r>
                  <a:rPr lang="en-US" sz="3200" dirty="0"/>
                  <a:t> can be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</m:d>
                  </m:oMath>
                </a14:m>
                <a:r>
                  <a:rPr lang="en-US" sz="3200" dirty="0"/>
                  <a:t>-approximated by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𝐴𝐶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3200" dirty="0"/>
                  <a:t>, how do we show a collapse from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𝑁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sz="3200" dirty="0"/>
                  <a:t> to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𝐴𝐶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3200" dirty="0"/>
                  <a:t>?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0DD8B54-D9EC-433C-93ED-F7A6BA1814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4541" y="1267110"/>
                <a:ext cx="9971491" cy="1875770"/>
              </a:xfrm>
              <a:prstGeom prst="rect">
                <a:avLst/>
              </a:prstGeom>
              <a:blipFill>
                <a:blip r:embed="rId3"/>
                <a:stretch>
                  <a:fillRect l="-1589" t="-5178" b="-970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5AEFA56-EEF6-47BF-B96A-7AAA9E687539}"/>
                  </a:ext>
                </a:extLst>
              </p:cNvPr>
              <p:cNvSpPr txBox="1"/>
              <p:nvPr/>
            </p:nvSpPr>
            <p:spPr>
              <a:xfrm>
                <a:off x="1875065" y="3540036"/>
                <a:ext cx="8291200" cy="2862322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b="1" dirty="0"/>
                  <a:t>Idea: Random Self-Reducibility</a:t>
                </a:r>
              </a:p>
              <a:p>
                <a:pPr algn="ctr"/>
                <a:r>
                  <a:rPr lang="en-US" sz="3200" dirty="0"/>
                  <a:t>Consider a random self-reducible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𝑁</m:t>
                    </m:r>
                    <m:sSup>
                      <m:sSup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sz="3200" dirty="0"/>
                  <a:t>-complete language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3200" dirty="0"/>
                  <a:t>. That is, there is an error corrector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3200" dirty="0"/>
                  <a:t> such that, if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3200" dirty="0"/>
                  <a:t> computes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3200" dirty="0"/>
                  <a:t> on 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</m:d>
                  </m:oMath>
                </a14:m>
                <a:r>
                  <a:rPr lang="en-US" sz="3200" dirty="0"/>
                  <a:t>-fraction of inputs,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p>
                    </m:sSup>
                  </m:oMath>
                </a14:m>
                <a:r>
                  <a:rPr lang="en-US" sz="3200" dirty="0"/>
                  <a:t> computes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3200" dirty="0"/>
                  <a:t> exactly.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5AEFA56-EEF6-47BF-B96A-7AAA9E6875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5065" y="3540036"/>
                <a:ext cx="8291200" cy="2862322"/>
              </a:xfrm>
              <a:prstGeom prst="rect">
                <a:avLst/>
              </a:prstGeom>
              <a:blipFill>
                <a:blip r:embed="rId4"/>
                <a:stretch>
                  <a:fillRect l="-1176" t="-3404" r="-2131" b="-617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6502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A83B6DE9-690C-4519-9AB8-AA11C1DDC520}"/>
              </a:ext>
            </a:extLst>
          </p:cNvPr>
          <p:cNvSpPr txBox="1">
            <a:spLocks/>
          </p:cNvSpPr>
          <p:nvPr/>
        </p:nvSpPr>
        <p:spPr>
          <a:xfrm>
            <a:off x="65808" y="142043"/>
            <a:ext cx="11909715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>
                <a:solidFill>
                  <a:srgbClr val="FF0000"/>
                </a:solidFill>
                <a:latin typeface="+mn-lt"/>
              </a:rPr>
              <a:t>The Collapse Theorem in [C.’19]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0DD8B54-D9EC-433C-93ED-F7A6BA181491}"/>
                  </a:ext>
                </a:extLst>
              </p:cNvPr>
              <p:cNvSpPr txBox="1"/>
              <p:nvPr/>
            </p:nvSpPr>
            <p:spPr>
              <a:xfrm>
                <a:off x="1110254" y="1056443"/>
                <a:ext cx="9971491" cy="1631216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b="1" dirty="0"/>
                  <a:t>The Question</a:t>
                </a:r>
              </a:p>
              <a:p>
                <a:r>
                  <a:rPr lang="en-US" sz="3200" dirty="0"/>
                  <a:t>Assuming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𝑁𝑄𝑃</m:t>
                    </m:r>
                  </m:oMath>
                </a14:m>
                <a:r>
                  <a:rPr lang="en-US" sz="3200" dirty="0"/>
                  <a:t> can be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0.99</m:t>
                    </m:r>
                  </m:oMath>
                </a14:m>
                <a:r>
                  <a:rPr lang="en-US" sz="3200" dirty="0"/>
                  <a:t>-approximated by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𝐴𝐶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3200" dirty="0"/>
                  <a:t>, </a:t>
                </a:r>
              </a:p>
              <a:p>
                <a:r>
                  <a:rPr lang="en-US" sz="3200" dirty="0"/>
                  <a:t>how do we show a collapse from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𝑁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sz="3200" dirty="0"/>
                  <a:t> to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𝐴𝐶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3200" dirty="0"/>
                  <a:t>?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0DD8B54-D9EC-433C-93ED-F7A6BA1814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0254" y="1056443"/>
                <a:ext cx="9971491" cy="1631216"/>
              </a:xfrm>
              <a:prstGeom prst="rect">
                <a:avLst/>
              </a:prstGeom>
              <a:blipFill>
                <a:blip r:embed="rId3"/>
                <a:stretch>
                  <a:fillRect l="-1527" t="-5576" b="-11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5AEFA56-EEF6-47BF-B96A-7AAA9E687539}"/>
                  </a:ext>
                </a:extLst>
              </p:cNvPr>
              <p:cNvSpPr txBox="1"/>
              <p:nvPr/>
            </p:nvSpPr>
            <p:spPr>
              <a:xfrm>
                <a:off x="197186" y="3340786"/>
                <a:ext cx="8291200" cy="2876750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b="1" dirty="0"/>
                  <a:t>Error Correction in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𝑨</m:t>
                    </m:r>
                    <m:sSup>
                      <m:sSupPr>
                        <m:ctrlPr>
                          <a:rPr lang="en-US" sz="36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endParaRPr lang="en-US" sz="3600" b="1" dirty="0"/>
              </a:p>
              <a:p>
                <a:pPr algn="ctr"/>
                <a:r>
                  <a:rPr lang="en-US" sz="3600" dirty="0"/>
                  <a:t>There is an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𝑁</m:t>
                    </m:r>
                    <m:sSup>
                      <m:sSup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sz="3600" dirty="0"/>
                  <a:t>-complete language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3600" b="0" dirty="0"/>
                  <a:t> </a:t>
                </a:r>
                <a:r>
                  <a:rPr lang="en-US" sz="3600" dirty="0"/>
                  <a:t>with</a:t>
                </a:r>
              </a:p>
              <a:p>
                <a:pPr algn="ctr"/>
                <a:r>
                  <a:rPr lang="en-US" sz="3600" dirty="0"/>
                  <a:t>an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3600" dirty="0"/>
                  <a:t> error corrector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3600" dirty="0"/>
                  <a:t>, such that if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3600" dirty="0"/>
                  <a:t> can be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0.99</m:t>
                    </m:r>
                  </m:oMath>
                </a14:m>
                <a:r>
                  <a:rPr lang="en-US" sz="3600" dirty="0"/>
                  <a:t>-approximated by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3600" dirty="0"/>
                  <a:t>,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p>
                    </m:sSup>
                  </m:oMath>
                </a14:m>
                <a:r>
                  <a:rPr lang="en-US" sz="3600" dirty="0"/>
                  <a:t> computes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3600" dirty="0"/>
                  <a:t> exactly.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5AEFA56-EEF6-47BF-B96A-7AAA9E6875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186" y="3340786"/>
                <a:ext cx="8291200" cy="2876750"/>
              </a:xfrm>
              <a:prstGeom prst="rect">
                <a:avLst/>
              </a:prstGeom>
              <a:blipFill>
                <a:blip r:embed="rId4"/>
                <a:stretch>
                  <a:fillRect l="-1763" t="-2537" r="-3086" b="-69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9A9ED35-8CEE-40FC-924F-4E99D2BC320F}"/>
                  </a:ext>
                </a:extLst>
              </p:cNvPr>
              <p:cNvSpPr txBox="1"/>
              <p:nvPr/>
            </p:nvSpPr>
            <p:spPr>
              <a:xfrm>
                <a:off x="8674817" y="3641157"/>
                <a:ext cx="3221261" cy="2276008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i="1" dirty="0"/>
                  <a:t>If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𝑳</m:t>
                    </m:r>
                  </m:oMath>
                </a14:m>
                <a:r>
                  <a:rPr lang="en-US" sz="2800" b="1" i="1" dirty="0"/>
                  <a:t> can be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2800" b="1" i="1" dirty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800" b="1" i="1" dirty="0" smtClean="0">
                        <a:latin typeface="Cambria Math" panose="02040503050406030204" pitchFamily="18" charset="0"/>
                      </a:rPr>
                      <m:t>𝟗𝟗</m:t>
                    </m:r>
                  </m:oMath>
                </a14:m>
                <a:r>
                  <a:rPr lang="en-US" sz="2800" b="1" i="1" dirty="0"/>
                  <a:t>-approximated by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𝑨𝑪</m:t>
                    </m:r>
                    <m:sSup>
                      <m:sSup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2800" b="1" i="1" dirty="0"/>
                  <a:t>.</a:t>
                </a:r>
              </a:p>
              <a:p>
                <a:pPr algn="ctr"/>
                <a:r>
                  <a:rPr lang="en-US" sz="2800" b="1" i="1" dirty="0"/>
                  <a:t>Then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𝑵</m:t>
                    </m:r>
                    <m:sSup>
                      <m:sSup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</m:oMath>
                </a14:m>
                <a:r>
                  <a:rPr lang="en-US" sz="2800" b="1" i="1" dirty="0"/>
                  <a:t> collapses to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𝑨𝑪</m:t>
                    </m:r>
                    <m:sSup>
                      <m:sSup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2800" b="1" i="1" dirty="0"/>
                  <a:t>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9A9ED35-8CEE-40FC-924F-4E99D2BC32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4817" y="3641157"/>
                <a:ext cx="3221261" cy="2276008"/>
              </a:xfrm>
              <a:prstGeom prst="rect">
                <a:avLst/>
              </a:prstGeom>
              <a:blipFill>
                <a:blip r:embed="rId5"/>
                <a:stretch>
                  <a:fillRect l="-1512" t="-2400" r="-3781" b="-6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15792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4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A83B6DE9-690C-4519-9AB8-AA11C1DDC520}"/>
              </a:ext>
            </a:extLst>
          </p:cNvPr>
          <p:cNvSpPr txBox="1">
            <a:spLocks/>
          </p:cNvSpPr>
          <p:nvPr/>
        </p:nvSpPr>
        <p:spPr>
          <a:xfrm>
            <a:off x="65808" y="142043"/>
            <a:ext cx="11909715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>
                <a:solidFill>
                  <a:srgbClr val="FF0000"/>
                </a:solidFill>
                <a:latin typeface="+mn-lt"/>
              </a:rPr>
              <a:t>The Key Issue on Improving [C.’19]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0DD8B54-D9EC-433C-93ED-F7A6BA181491}"/>
                  </a:ext>
                </a:extLst>
              </p:cNvPr>
              <p:cNvSpPr txBox="1"/>
              <p:nvPr/>
            </p:nvSpPr>
            <p:spPr>
              <a:xfrm>
                <a:off x="1110254" y="1056443"/>
                <a:ext cx="9971491" cy="187577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b="1" dirty="0"/>
                  <a:t>The Updated Question</a:t>
                </a:r>
              </a:p>
              <a:p>
                <a:r>
                  <a:rPr lang="en-US" sz="3200" dirty="0"/>
                  <a:t>Assuming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𝑁𝑄𝑃</m:t>
                    </m:r>
                  </m:oMath>
                </a14:m>
                <a:r>
                  <a:rPr lang="en-US" sz="3200" dirty="0"/>
                  <a:t> can be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3200" dirty="0"/>
                  <a:t>-approximated by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𝐴𝐶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3200" dirty="0"/>
                  <a:t>, how do we show a collapse from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𝑁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sz="3200" dirty="0"/>
                  <a:t> to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𝐴𝐶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3200" dirty="0"/>
                  <a:t>?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0DD8B54-D9EC-433C-93ED-F7A6BA1814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0254" y="1056443"/>
                <a:ext cx="9971491" cy="1875770"/>
              </a:xfrm>
              <a:prstGeom prst="rect">
                <a:avLst/>
              </a:prstGeom>
              <a:blipFill>
                <a:blip r:embed="rId3"/>
                <a:stretch>
                  <a:fillRect l="-1527" t="-4854" r="-367" b="-970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5AEFA56-EEF6-47BF-B96A-7AAA9E687539}"/>
                  </a:ext>
                </a:extLst>
              </p:cNvPr>
              <p:cNvSpPr txBox="1"/>
              <p:nvPr/>
            </p:nvSpPr>
            <p:spPr>
              <a:xfrm>
                <a:off x="232697" y="3233834"/>
                <a:ext cx="8291200" cy="3090654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b="1" dirty="0"/>
                  <a:t>Circuit Complexity of Error Correction</a:t>
                </a:r>
              </a:p>
              <a:p>
                <a:pPr algn="ctr"/>
                <a:r>
                  <a:rPr lang="en-US" sz="3600" dirty="0"/>
                  <a:t>Now we need an error corrector corrects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sz="3600" dirty="0"/>
                  <a:t> error.</a:t>
                </a:r>
              </a:p>
              <a:p>
                <a:pPr algn="ctr"/>
                <a:r>
                  <a:rPr lang="en-US" sz="3600" dirty="0"/>
                  <a:t>Typically, such an error corrector requires MAJORITY.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5AEFA56-EEF6-47BF-B96A-7AAA9E6875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697" y="3233834"/>
                <a:ext cx="8291200" cy="3090654"/>
              </a:xfrm>
              <a:prstGeom prst="rect">
                <a:avLst/>
              </a:prstGeom>
              <a:blipFill>
                <a:blip r:embed="rId4"/>
                <a:stretch>
                  <a:fillRect t="-2953" r="-808" b="-62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9A9ED35-8CEE-40FC-924F-4E99D2BC320F}"/>
                  </a:ext>
                </a:extLst>
              </p:cNvPr>
              <p:cNvSpPr txBox="1"/>
              <p:nvPr/>
            </p:nvSpPr>
            <p:spPr>
              <a:xfrm>
                <a:off x="8608829" y="3534172"/>
                <a:ext cx="3517183" cy="2489977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i="1" dirty="0"/>
                  <a:t>If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𝑳</m:t>
                    </m:r>
                  </m:oMath>
                </a14:m>
                <a:r>
                  <a:rPr lang="en-US" sz="2800" b="1" i="1" dirty="0"/>
                  <a:t> can be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  <m:sup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𝒌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800" b="1" i="1" dirty="0"/>
                  <a:t>-approximated by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𝑨𝑪</m:t>
                    </m:r>
                    <m:sSup>
                      <m:sSup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2800" b="1" i="1" dirty="0"/>
                  <a:t>.</a:t>
                </a:r>
              </a:p>
              <a:p>
                <a:pPr algn="ctr"/>
                <a:r>
                  <a:rPr lang="en-US" sz="2800" b="1" i="1" dirty="0"/>
                  <a:t>Then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𝑵</m:t>
                    </m:r>
                    <m:sSup>
                      <m:sSup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</m:oMath>
                </a14:m>
                <a:r>
                  <a:rPr lang="en-US" sz="2800" b="1" i="1" dirty="0"/>
                  <a:t> collapses to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𝑴𝑨𝑱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∘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𝑨𝑪</m:t>
                    </m:r>
                    <m:sSup>
                      <m:sSup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2800" b="1" i="1" dirty="0"/>
                  <a:t>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9A9ED35-8CEE-40FC-924F-4E99D2BC32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8829" y="3534172"/>
                <a:ext cx="3517183" cy="2489977"/>
              </a:xfrm>
              <a:prstGeom prst="rect">
                <a:avLst/>
              </a:prstGeom>
              <a:blipFill>
                <a:blip r:embed="rId5"/>
                <a:stretch>
                  <a:fillRect l="-2595" r="-4844" b="-611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Speech Bubble: Oval 2">
                <a:extLst>
                  <a:ext uri="{FF2B5EF4-FFF2-40B4-BE49-F238E27FC236}">
                    <a16:creationId xmlns:a16="http://schemas.microsoft.com/office/drawing/2014/main" id="{993A4C3A-768A-4193-9873-1544BED3C201}"/>
                  </a:ext>
                </a:extLst>
              </p:cNvPr>
              <p:cNvSpPr/>
              <p:nvPr/>
            </p:nvSpPr>
            <p:spPr>
              <a:xfrm flipH="1">
                <a:off x="8523897" y="3481881"/>
                <a:ext cx="2485748" cy="1834156"/>
              </a:xfrm>
              <a:prstGeom prst="wedgeEllipseCallou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We don’t know how to do circuit-analysis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𝑀𝐴𝐽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𝐴𝐶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:r>
                  <a:rPr lang="en-US" dirty="0">
                    <a:sym typeface="Wingdings" panose="05000000000000000000" pitchFamily="2" charset="2"/>
                  </a:rPr>
                  <a:t></a:t>
                </a:r>
                <a:endParaRPr lang="en-US" dirty="0"/>
              </a:p>
            </p:txBody>
          </p:sp>
        </mc:Choice>
        <mc:Fallback xmlns="">
          <p:sp>
            <p:nvSpPr>
              <p:cNvPr id="3" name="Speech Bubble: Oval 2">
                <a:extLst>
                  <a:ext uri="{FF2B5EF4-FFF2-40B4-BE49-F238E27FC236}">
                    <a16:creationId xmlns:a16="http://schemas.microsoft.com/office/drawing/2014/main" id="{993A4C3A-768A-4193-9873-1544BED3C2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8523897" y="3481881"/>
                <a:ext cx="2485748" cy="1834156"/>
              </a:xfrm>
              <a:prstGeom prst="wedgeEllipseCallou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74408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4" grpId="0" animBg="1"/>
      <p:bldP spid="3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A83B6DE9-690C-4519-9AB8-AA11C1DDC520}"/>
              </a:ext>
            </a:extLst>
          </p:cNvPr>
          <p:cNvSpPr txBox="1">
            <a:spLocks/>
          </p:cNvSpPr>
          <p:nvPr/>
        </p:nvSpPr>
        <p:spPr>
          <a:xfrm>
            <a:off x="1659380" y="164340"/>
            <a:ext cx="8677500" cy="8345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>
                <a:solidFill>
                  <a:srgbClr val="FF0000"/>
                </a:solidFill>
                <a:latin typeface="+mn-lt"/>
              </a:rPr>
              <a:t>Approximate Sum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B281B9A-E3D7-46B0-879B-1FFABC1E0C4D}"/>
                  </a:ext>
                </a:extLst>
              </p:cNvPr>
              <p:cNvSpPr txBox="1"/>
              <p:nvPr/>
            </p:nvSpPr>
            <p:spPr>
              <a:xfrm>
                <a:off x="263195" y="1087517"/>
                <a:ext cx="7333019" cy="1384995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/>
                  <a:t>Let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𝒞</m:t>
                    </m:r>
                  </m:oMath>
                </a14:m>
                <a:r>
                  <a:rPr lang="en-US" sz="2800" dirty="0"/>
                  <a:t> be a circuit class. A </a:t>
                </a:r>
                <a:r>
                  <a:rPr lang="en-US" sz="2800" b="1" i="1" dirty="0"/>
                  <a:t>Linear Sum</a:t>
                </a:r>
                <a:r>
                  <a:rPr lang="en-US" sz="2800" dirty="0"/>
                  <a:t>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𝒞</m:t>
                    </m:r>
                  </m:oMath>
                </a14:m>
                <a:r>
                  <a:rPr lang="en-US" sz="2800" dirty="0"/>
                  <a:t> is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+…+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en-US" sz="2800" i="1" dirty="0"/>
              </a:p>
              <a:p>
                <a:pPr algn="ctr"/>
                <a:r>
                  <a:rPr lang="en-US" sz="2800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sz="2800" dirty="0"/>
                  <a:t>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𝒞</m:t>
                    </m:r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B281B9A-E3D7-46B0-879B-1FFABC1E0C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195" y="1087517"/>
                <a:ext cx="7333019" cy="1384995"/>
              </a:xfrm>
              <a:prstGeom prst="rect">
                <a:avLst/>
              </a:prstGeom>
              <a:blipFill>
                <a:blip r:embed="rId3"/>
                <a:stretch>
                  <a:fillRect t="-3930" b="-109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4" name="组合 33">
            <a:extLst>
              <a:ext uri="{FF2B5EF4-FFF2-40B4-BE49-F238E27FC236}">
                <a16:creationId xmlns:a16="http://schemas.microsoft.com/office/drawing/2014/main" id="{6DDEC502-06C9-465B-A5E7-0757EBCA31BA}"/>
              </a:ext>
            </a:extLst>
          </p:cNvPr>
          <p:cNvGrpSpPr/>
          <p:nvPr/>
        </p:nvGrpSpPr>
        <p:grpSpPr>
          <a:xfrm>
            <a:off x="8297084" y="3388402"/>
            <a:ext cx="3123878" cy="1700389"/>
            <a:chOff x="8089770" y="2084125"/>
            <a:chExt cx="3123878" cy="170038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矩形 1">
                  <a:extLst>
                    <a:ext uri="{FF2B5EF4-FFF2-40B4-BE49-F238E27FC236}">
                      <a16:creationId xmlns:a16="http://schemas.microsoft.com/office/drawing/2014/main" id="{AC8C5D4B-42B8-4005-88A3-1C054CF099F4}"/>
                    </a:ext>
                  </a:extLst>
                </p:cNvPr>
                <p:cNvSpPr/>
                <p:nvPr/>
              </p:nvSpPr>
              <p:spPr>
                <a:xfrm>
                  <a:off x="8870303" y="2084125"/>
                  <a:ext cx="1319752" cy="546755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∑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2" name="矩形 1">
                  <a:extLst>
                    <a:ext uri="{FF2B5EF4-FFF2-40B4-BE49-F238E27FC236}">
                      <a16:creationId xmlns:a16="http://schemas.microsoft.com/office/drawing/2014/main" id="{AC8C5D4B-42B8-4005-88A3-1C054CF099F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70303" y="2084125"/>
                  <a:ext cx="1319752" cy="54675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矩形 7">
                  <a:extLst>
                    <a:ext uri="{FF2B5EF4-FFF2-40B4-BE49-F238E27FC236}">
                      <a16:creationId xmlns:a16="http://schemas.microsoft.com/office/drawing/2014/main" id="{8D62B9E7-155F-4D54-95BC-433CC85DA3B2}"/>
                    </a:ext>
                  </a:extLst>
                </p:cNvPr>
                <p:cNvSpPr/>
                <p:nvPr/>
              </p:nvSpPr>
              <p:spPr>
                <a:xfrm>
                  <a:off x="8089770" y="3234792"/>
                  <a:ext cx="714865" cy="546755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8" name="矩形 7">
                  <a:extLst>
                    <a:ext uri="{FF2B5EF4-FFF2-40B4-BE49-F238E27FC236}">
                      <a16:creationId xmlns:a16="http://schemas.microsoft.com/office/drawing/2014/main" id="{8D62B9E7-155F-4D54-95BC-433CC85DA3B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89770" y="3234792"/>
                  <a:ext cx="714865" cy="546755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矩形 8">
                  <a:extLst>
                    <a:ext uri="{FF2B5EF4-FFF2-40B4-BE49-F238E27FC236}">
                      <a16:creationId xmlns:a16="http://schemas.microsoft.com/office/drawing/2014/main" id="{E1247A96-B714-4A2B-9E3D-0E142F19F9A5}"/>
                    </a:ext>
                  </a:extLst>
                </p:cNvPr>
                <p:cNvSpPr/>
                <p:nvPr/>
              </p:nvSpPr>
              <p:spPr>
                <a:xfrm>
                  <a:off x="9045484" y="3234791"/>
                  <a:ext cx="714865" cy="546755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9" name="矩形 8">
                  <a:extLst>
                    <a:ext uri="{FF2B5EF4-FFF2-40B4-BE49-F238E27FC236}">
                      <a16:creationId xmlns:a16="http://schemas.microsoft.com/office/drawing/2014/main" id="{E1247A96-B714-4A2B-9E3D-0E142F19F9A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45484" y="3234791"/>
                  <a:ext cx="714865" cy="546755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矩形 9">
                  <a:extLst>
                    <a:ext uri="{FF2B5EF4-FFF2-40B4-BE49-F238E27FC236}">
                      <a16:creationId xmlns:a16="http://schemas.microsoft.com/office/drawing/2014/main" id="{54D6FFB0-1722-47EC-A642-FBBC7DF4A0E9}"/>
                    </a:ext>
                  </a:extLst>
                </p:cNvPr>
                <p:cNvSpPr/>
                <p:nvPr/>
              </p:nvSpPr>
              <p:spPr>
                <a:xfrm>
                  <a:off x="10498783" y="3237759"/>
                  <a:ext cx="714865" cy="546755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0" name="矩形 9">
                  <a:extLst>
                    <a:ext uri="{FF2B5EF4-FFF2-40B4-BE49-F238E27FC236}">
                      <a16:creationId xmlns:a16="http://schemas.microsoft.com/office/drawing/2014/main" id="{54D6FFB0-1722-47EC-A642-FBBC7DF4A0E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98783" y="3237759"/>
                  <a:ext cx="714865" cy="546755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文本框 6">
                  <a:extLst>
                    <a:ext uri="{FF2B5EF4-FFF2-40B4-BE49-F238E27FC236}">
                      <a16:creationId xmlns:a16="http://schemas.microsoft.com/office/drawing/2014/main" id="{B52D2199-C425-4F4A-BED2-D39578D8430B}"/>
                    </a:ext>
                  </a:extLst>
                </p:cNvPr>
                <p:cNvSpPr txBox="1"/>
                <p:nvPr/>
              </p:nvSpPr>
              <p:spPr>
                <a:xfrm>
                  <a:off x="9912199" y="3323502"/>
                  <a:ext cx="434734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⋯</m:t>
                        </m:r>
                      </m:oMath>
                    </m:oMathPara>
                  </a14:m>
                  <a:endParaRPr lang="zh-CN" altLang="en-US" b="1" i="1" dirty="0"/>
                </a:p>
              </p:txBody>
            </p:sp>
          </mc:Choice>
          <mc:Fallback xmlns="">
            <p:sp>
              <p:nvSpPr>
                <p:cNvPr id="7" name="文本框 6">
                  <a:extLst>
                    <a:ext uri="{FF2B5EF4-FFF2-40B4-BE49-F238E27FC236}">
                      <a16:creationId xmlns:a16="http://schemas.microsoft.com/office/drawing/2014/main" id="{B52D2199-C425-4F4A-BED2-D39578D8430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12199" y="3323502"/>
                  <a:ext cx="434734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" name="直接连接符 11">
              <a:extLst>
                <a:ext uri="{FF2B5EF4-FFF2-40B4-BE49-F238E27FC236}">
                  <a16:creationId xmlns:a16="http://schemas.microsoft.com/office/drawing/2014/main" id="{A16A19BF-E625-44D0-8066-103832062BEC}"/>
                </a:ext>
              </a:extLst>
            </p:cNvPr>
            <p:cNvCxnSpPr>
              <a:cxnSpLocks/>
              <a:stCxn id="8" idx="0"/>
              <a:endCxn id="2" idx="2"/>
            </p:cNvCxnSpPr>
            <p:nvPr/>
          </p:nvCxnSpPr>
          <p:spPr>
            <a:xfrm flipV="1">
              <a:off x="8447203" y="2630880"/>
              <a:ext cx="1082976" cy="6039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>
              <a:extLst>
                <a:ext uri="{FF2B5EF4-FFF2-40B4-BE49-F238E27FC236}">
                  <a16:creationId xmlns:a16="http://schemas.microsoft.com/office/drawing/2014/main" id="{A46F38CB-D4D3-4AD3-99DF-3DAC2312D86A}"/>
                </a:ext>
              </a:extLst>
            </p:cNvPr>
            <p:cNvCxnSpPr>
              <a:cxnSpLocks/>
              <a:stCxn id="9" idx="0"/>
              <a:endCxn id="2" idx="2"/>
            </p:cNvCxnSpPr>
            <p:nvPr/>
          </p:nvCxnSpPr>
          <p:spPr>
            <a:xfrm flipV="1">
              <a:off x="9402917" y="2630880"/>
              <a:ext cx="127262" cy="60391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>
              <a:extLst>
                <a:ext uri="{FF2B5EF4-FFF2-40B4-BE49-F238E27FC236}">
                  <a16:creationId xmlns:a16="http://schemas.microsoft.com/office/drawing/2014/main" id="{A70F5957-B4F3-4B2C-8A09-F0EA90B3E941}"/>
                </a:ext>
              </a:extLst>
            </p:cNvPr>
            <p:cNvCxnSpPr>
              <a:cxnSpLocks/>
              <a:stCxn id="10" idx="0"/>
              <a:endCxn id="2" idx="2"/>
            </p:cNvCxnSpPr>
            <p:nvPr/>
          </p:nvCxnSpPr>
          <p:spPr>
            <a:xfrm flipH="1" flipV="1">
              <a:off x="9530179" y="2630880"/>
              <a:ext cx="1326037" cy="60687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文本框 20">
                  <a:extLst>
                    <a:ext uri="{FF2B5EF4-FFF2-40B4-BE49-F238E27FC236}">
                      <a16:creationId xmlns:a16="http://schemas.microsoft.com/office/drawing/2014/main" id="{C8DE2636-3604-4632-AA2C-826A31FA86BC}"/>
                    </a:ext>
                  </a:extLst>
                </p:cNvPr>
                <p:cNvSpPr txBox="1"/>
                <p:nvPr/>
              </p:nvSpPr>
              <p:spPr>
                <a:xfrm>
                  <a:off x="8686341" y="2653977"/>
                  <a:ext cx="477438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zh-CN" altLang="en-US" i="1" dirty="0"/>
                </a:p>
              </p:txBody>
            </p:sp>
          </mc:Choice>
          <mc:Fallback xmlns="">
            <p:sp>
              <p:nvSpPr>
                <p:cNvPr id="21" name="文本框 20">
                  <a:extLst>
                    <a:ext uri="{FF2B5EF4-FFF2-40B4-BE49-F238E27FC236}">
                      <a16:creationId xmlns:a16="http://schemas.microsoft.com/office/drawing/2014/main" id="{C8DE2636-3604-4632-AA2C-826A31FA86B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86341" y="2653977"/>
                  <a:ext cx="477438" cy="36933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文本框 21">
                  <a:extLst>
                    <a:ext uri="{FF2B5EF4-FFF2-40B4-BE49-F238E27FC236}">
                      <a16:creationId xmlns:a16="http://schemas.microsoft.com/office/drawing/2014/main" id="{7D5EEF11-01E8-465A-AFF1-E798D957E662}"/>
                    </a:ext>
                  </a:extLst>
                </p:cNvPr>
                <p:cNvSpPr txBox="1"/>
                <p:nvPr/>
              </p:nvSpPr>
              <p:spPr>
                <a:xfrm>
                  <a:off x="9122912" y="2759718"/>
                  <a:ext cx="482761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zh-CN" altLang="en-US" i="1" dirty="0"/>
                </a:p>
              </p:txBody>
            </p:sp>
          </mc:Choice>
          <mc:Fallback xmlns="">
            <p:sp>
              <p:nvSpPr>
                <p:cNvPr id="22" name="文本框 21">
                  <a:extLst>
                    <a:ext uri="{FF2B5EF4-FFF2-40B4-BE49-F238E27FC236}">
                      <a16:creationId xmlns:a16="http://schemas.microsoft.com/office/drawing/2014/main" id="{7D5EEF11-01E8-465A-AFF1-E798D957E66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22912" y="2759718"/>
                  <a:ext cx="482761" cy="369332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文本框 22">
                  <a:extLst>
                    <a:ext uri="{FF2B5EF4-FFF2-40B4-BE49-F238E27FC236}">
                      <a16:creationId xmlns:a16="http://schemas.microsoft.com/office/drawing/2014/main" id="{36CB582D-C026-4F6B-8A03-A8F716676F37}"/>
                    </a:ext>
                  </a:extLst>
                </p:cNvPr>
                <p:cNvSpPr txBox="1"/>
                <p:nvPr/>
              </p:nvSpPr>
              <p:spPr>
                <a:xfrm>
                  <a:off x="9541096" y="2756751"/>
                  <a:ext cx="434734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⋯</m:t>
                        </m:r>
                      </m:oMath>
                    </m:oMathPara>
                  </a14:m>
                  <a:endParaRPr lang="zh-CN" altLang="en-US" b="1" i="1" dirty="0"/>
                </a:p>
              </p:txBody>
            </p:sp>
          </mc:Choice>
          <mc:Fallback xmlns="">
            <p:sp>
              <p:nvSpPr>
                <p:cNvPr id="23" name="文本框 22">
                  <a:extLst>
                    <a:ext uri="{FF2B5EF4-FFF2-40B4-BE49-F238E27FC236}">
                      <a16:creationId xmlns:a16="http://schemas.microsoft.com/office/drawing/2014/main" id="{36CB582D-C026-4F6B-8A03-A8F716676F3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41096" y="2756751"/>
                  <a:ext cx="434734" cy="369332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文本框 23">
                  <a:extLst>
                    <a:ext uri="{FF2B5EF4-FFF2-40B4-BE49-F238E27FC236}">
                      <a16:creationId xmlns:a16="http://schemas.microsoft.com/office/drawing/2014/main" id="{412EEFDF-42EB-4366-B5AF-AE9EE0B1E0C1}"/>
                    </a:ext>
                  </a:extLst>
                </p:cNvPr>
                <p:cNvSpPr txBox="1"/>
                <p:nvPr/>
              </p:nvSpPr>
              <p:spPr>
                <a:xfrm>
                  <a:off x="10158957" y="2698264"/>
                  <a:ext cx="544957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oMath>
                    </m:oMathPara>
                  </a14:m>
                  <a:endParaRPr lang="zh-CN" altLang="en-US" i="1" dirty="0"/>
                </a:p>
              </p:txBody>
            </p:sp>
          </mc:Choice>
          <mc:Fallback xmlns="">
            <p:sp>
              <p:nvSpPr>
                <p:cNvPr id="24" name="文本框 23">
                  <a:extLst>
                    <a:ext uri="{FF2B5EF4-FFF2-40B4-BE49-F238E27FC236}">
                      <a16:creationId xmlns:a16="http://schemas.microsoft.com/office/drawing/2014/main" id="{412EEFDF-42EB-4366-B5AF-AE9EE0B1E0C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58957" y="2698264"/>
                  <a:ext cx="544957" cy="369332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EC2501F3-A465-4D47-84E1-051BB4ABE457}"/>
              </a:ext>
            </a:extLst>
          </p:cNvPr>
          <p:cNvGrpSpPr/>
          <p:nvPr/>
        </p:nvGrpSpPr>
        <p:grpSpPr>
          <a:xfrm>
            <a:off x="8262296" y="2307839"/>
            <a:ext cx="3035231" cy="2384840"/>
            <a:chOff x="8054982" y="1003562"/>
            <a:chExt cx="3035231" cy="2384840"/>
          </a:xfrm>
        </p:grpSpPr>
        <p:cxnSp>
          <p:nvCxnSpPr>
            <p:cNvPr id="26" name="直接箭头连接符 25">
              <a:extLst>
                <a:ext uri="{FF2B5EF4-FFF2-40B4-BE49-F238E27FC236}">
                  <a16:creationId xmlns:a16="http://schemas.microsoft.com/office/drawing/2014/main" id="{FEF1594F-0722-4649-8620-6AB0F39DBCEC}"/>
                </a:ext>
              </a:extLst>
            </p:cNvPr>
            <p:cNvCxnSpPr>
              <a:cxnSpLocks/>
              <a:stCxn id="2" idx="0"/>
            </p:cNvCxnSpPr>
            <p:nvPr/>
          </p:nvCxnSpPr>
          <p:spPr>
            <a:xfrm flipH="1" flipV="1">
              <a:off x="9037946" y="2977267"/>
              <a:ext cx="699547" cy="41113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箭头连接符 27">
              <a:extLst>
                <a:ext uri="{FF2B5EF4-FFF2-40B4-BE49-F238E27FC236}">
                  <a16:creationId xmlns:a16="http://schemas.microsoft.com/office/drawing/2014/main" id="{6F8B6FD9-96FF-49D9-BD4C-63FBAD3DF1AF}"/>
                </a:ext>
              </a:extLst>
            </p:cNvPr>
            <p:cNvCxnSpPr>
              <a:cxnSpLocks/>
              <a:stCxn id="2" idx="0"/>
            </p:cNvCxnSpPr>
            <p:nvPr/>
          </p:nvCxnSpPr>
          <p:spPr>
            <a:xfrm flipV="1">
              <a:off x="9737493" y="2974300"/>
              <a:ext cx="804731" cy="41410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文本框 30">
                  <a:extLst>
                    <a:ext uri="{FF2B5EF4-FFF2-40B4-BE49-F238E27FC236}">
                      <a16:creationId xmlns:a16="http://schemas.microsoft.com/office/drawing/2014/main" id="{D6BBDC22-A632-4D5C-AD4A-D44109945A6D}"/>
                    </a:ext>
                  </a:extLst>
                </p:cNvPr>
                <p:cNvSpPr txBox="1"/>
                <p:nvPr/>
              </p:nvSpPr>
              <p:spPr>
                <a:xfrm>
                  <a:off x="8054982" y="1003562"/>
                  <a:ext cx="1262718" cy="646331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𝜖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𝜖</m:t>
                            </m:r>
                          </m:e>
                        </m:d>
                      </m:oMath>
                    </m:oMathPara>
                  </a14:m>
                  <a:endParaRPr lang="en-US" altLang="zh-CN" i="1" dirty="0"/>
                </a:p>
                <a:p>
                  <a:pPr algn="ctr"/>
                  <a:r>
                    <a:rPr lang="en-US" altLang="zh-CN" i="1" dirty="0"/>
                    <a:t>if </a:t>
                  </a:r>
                  <a14:m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a14:m>
                  <a:endParaRPr lang="zh-CN" altLang="en-US" i="1" dirty="0"/>
                </a:p>
              </p:txBody>
            </p:sp>
          </mc:Choice>
          <mc:Fallback xmlns="">
            <p:sp>
              <p:nvSpPr>
                <p:cNvPr id="31" name="文本框 30">
                  <a:extLst>
                    <a:ext uri="{FF2B5EF4-FFF2-40B4-BE49-F238E27FC236}">
                      <a16:creationId xmlns:a16="http://schemas.microsoft.com/office/drawing/2014/main" id="{D6BBDC22-A632-4D5C-AD4A-D44109945A6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54982" y="1003562"/>
                  <a:ext cx="1262718" cy="646331"/>
                </a:xfrm>
                <a:prstGeom prst="rect">
                  <a:avLst/>
                </a:prstGeom>
                <a:blipFill>
                  <a:blip r:embed="rId15"/>
                  <a:stretch>
                    <a:fillRect l="-3382" b="-14151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文本框 31">
                  <a:extLst>
                    <a:ext uri="{FF2B5EF4-FFF2-40B4-BE49-F238E27FC236}">
                      <a16:creationId xmlns:a16="http://schemas.microsoft.com/office/drawing/2014/main" id="{930693A3-5539-4CA2-B82D-078EE5FF705A}"/>
                    </a:ext>
                  </a:extLst>
                </p:cNvPr>
                <p:cNvSpPr txBox="1"/>
                <p:nvPr/>
              </p:nvSpPr>
              <p:spPr>
                <a:xfrm>
                  <a:off x="9567167" y="1003562"/>
                  <a:ext cx="1523046" cy="646331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𝜖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,1+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𝜖</m:t>
                            </m:r>
                          </m:e>
                        </m:d>
                      </m:oMath>
                    </m:oMathPara>
                  </a14:m>
                  <a:endParaRPr lang="en-US" altLang="zh-CN" b="0" i="1" dirty="0"/>
                </a:p>
                <a:p>
                  <a:pPr algn="ctr"/>
                  <a:r>
                    <a:rPr lang="en-US" altLang="zh-CN" i="1" dirty="0"/>
                    <a:t>if</a:t>
                  </a:r>
                  <a14:m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a14:m>
                  <a:endParaRPr lang="zh-CN" altLang="en-US" i="1" dirty="0"/>
                </a:p>
              </p:txBody>
            </p:sp>
          </mc:Choice>
          <mc:Fallback xmlns="">
            <p:sp>
              <p:nvSpPr>
                <p:cNvPr id="32" name="文本框 31">
                  <a:extLst>
                    <a:ext uri="{FF2B5EF4-FFF2-40B4-BE49-F238E27FC236}">
                      <a16:creationId xmlns:a16="http://schemas.microsoft.com/office/drawing/2014/main" id="{930693A3-5539-4CA2-B82D-078EE5FF705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67167" y="1003562"/>
                  <a:ext cx="1523046" cy="646331"/>
                </a:xfrm>
                <a:prstGeom prst="rect">
                  <a:avLst/>
                </a:prstGeom>
                <a:blipFill>
                  <a:blip r:embed="rId16"/>
                  <a:stretch>
                    <a:fillRect b="-14151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704E5662-B1A8-4C23-8158-33D20A1044DF}"/>
                  </a:ext>
                </a:extLst>
              </p:cNvPr>
              <p:cNvSpPr/>
              <p:nvPr/>
            </p:nvSpPr>
            <p:spPr>
              <a:xfrm>
                <a:off x="969966" y="2753838"/>
                <a:ext cx="6096000" cy="1815882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algn="ctr"/>
                <a:r>
                  <a:rPr lang="en-US" sz="2800" dirty="0"/>
                  <a:t>We say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→{0,1}</m:t>
                    </m:r>
                  </m:oMath>
                </a14:m>
                <a:r>
                  <a:rPr lang="en-US" sz="2800" i="1" dirty="0"/>
                  <a:t> is an </a:t>
                </a:r>
                <a:r>
                  <a:rPr lang="en-US" sz="2800" b="1" i="1" dirty="0"/>
                  <a:t>approximate (linear) sum </a:t>
                </a:r>
                <a:r>
                  <a:rPr lang="en-US" sz="2800" i="1" dirty="0"/>
                  <a:t>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𝒞</m:t>
                    </m:r>
                  </m:oMath>
                </a14:m>
                <a:r>
                  <a:rPr lang="en-US" sz="2800" dirty="0"/>
                  <a:t>, if there is an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2800" dirty="0"/>
                  <a:t> as above such that</a:t>
                </a:r>
              </a:p>
              <a:p>
                <a:pPr algn="ctr"/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800" dirty="0"/>
                  <a:t> for all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704E5662-B1A8-4C23-8158-33D20A1044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966" y="2753838"/>
                <a:ext cx="6096000" cy="1815882"/>
              </a:xfrm>
              <a:prstGeom prst="rect">
                <a:avLst/>
              </a:prstGeom>
              <a:blipFill>
                <a:blip r:embed="rId17"/>
                <a:stretch>
                  <a:fillRect t="-3344" r="-999" b="-83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9AC49FFB-6CFF-4388-85BF-054748E33718}"/>
                  </a:ext>
                </a:extLst>
              </p:cNvPr>
              <p:cNvSpPr/>
              <p:nvPr/>
            </p:nvSpPr>
            <p:spPr>
              <a:xfrm>
                <a:off x="969966" y="4862542"/>
                <a:ext cx="6096000" cy="1815882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algn="ctr"/>
                <a:r>
                  <a:rPr lang="en-US" sz="2800" dirty="0"/>
                  <a:t>For example, a function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→{0,1}</m:t>
                    </m:r>
                  </m:oMath>
                </a14:m>
                <a:r>
                  <a:rPr lang="en-US" sz="2800" dirty="0"/>
                  <a:t>, has approximate degree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800" dirty="0"/>
                  <a:t>, </a:t>
                </a:r>
                <a:r>
                  <a:rPr lang="en-US" sz="2800" dirty="0" err="1"/>
                  <a:t>iff</a:t>
                </a:r>
                <a:r>
                  <a:rPr lang="en-US" sz="2800" dirty="0"/>
                  <a:t> it is an approximate linear sum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𝐴𝑁𝐷</m:t>
                    </m:r>
                  </m:oMath>
                </a14:m>
                <a:r>
                  <a:rPr lang="en-US" sz="2800" dirty="0"/>
                  <a:t> functions on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800" dirty="0"/>
                  <a:t> bits.</a:t>
                </a: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9AC49FFB-6CFF-4388-85BF-054748E337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966" y="4862542"/>
                <a:ext cx="6096000" cy="1815882"/>
              </a:xfrm>
              <a:prstGeom prst="rect">
                <a:avLst/>
              </a:prstGeom>
              <a:blipFill>
                <a:blip r:embed="rId18"/>
                <a:stretch>
                  <a:fillRect t="-3344" r="-2697" b="-83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4311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01AA700-588C-4B2B-89FB-C9A01449E8CB}"/>
                  </a:ext>
                </a:extLst>
              </p:cNvPr>
              <p:cNvSpPr txBox="1"/>
              <p:nvPr/>
            </p:nvSpPr>
            <p:spPr>
              <a:xfrm>
                <a:off x="244187" y="4282155"/>
                <a:ext cx="6815840" cy="1394741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𝑨</m:t>
                    </m:r>
                    <m:sSup>
                      <m:sSup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</m:d>
                  </m:oMath>
                </a14:m>
                <a:r>
                  <a:rPr lang="en-US" sz="2800" dirty="0"/>
                  <a:t>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800" dirty="0"/>
                  <a:t> extended with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𝑴𝑶𝑫</m:t>
                    </m:r>
                    <m:d>
                      <m:dPr>
                        <m:begChr m:val="["/>
                        <m:endChr m:val="]"/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</m:d>
                  </m:oMath>
                </a14:m>
                <a:r>
                  <a:rPr lang="en-US" sz="2800" b="1" dirty="0"/>
                  <a:t> </a:t>
                </a:r>
                <a:r>
                  <a:rPr lang="en-US" sz="2800" dirty="0"/>
                  <a:t>gates</a:t>
                </a:r>
              </a:p>
              <a:p>
                <a:pPr algn="l"/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𝑴𝑶𝑫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800" b="1" dirty="0"/>
                  <a:t>: </a:t>
                </a:r>
                <a:r>
                  <a:rPr lang="en-US" sz="2800" dirty="0"/>
                  <a:t>outputs 1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800" dirty="0"/>
                  <a:t> does not divide the </a:t>
                </a:r>
              </a:p>
              <a:p>
                <a:pPr algn="l"/>
                <a:r>
                  <a:rPr lang="en-US" sz="2800" dirty="0"/>
                  <a:t>number of ones in the input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01AA700-588C-4B2B-89FB-C9A01449E8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187" y="4282155"/>
                <a:ext cx="6815840" cy="1394741"/>
              </a:xfrm>
              <a:prstGeom prst="rect">
                <a:avLst/>
              </a:prstGeom>
              <a:blipFill>
                <a:blip r:embed="rId2"/>
                <a:stretch>
                  <a:fillRect l="-1787" t="-3043" r="-804" b="-10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6074305-C158-4775-9AD1-5E6470AE62CE}"/>
                  </a:ext>
                </a:extLst>
              </p:cNvPr>
              <p:cNvSpPr txBox="1"/>
              <p:nvPr/>
            </p:nvSpPr>
            <p:spPr>
              <a:xfrm>
                <a:off x="7126371" y="4282155"/>
                <a:ext cx="4975094" cy="1384995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/>
                  <a:t>[Raz87,Smo87]</a:t>
                </a:r>
              </a:p>
              <a:p>
                <a:pPr algn="ctr"/>
                <a:r>
                  <a:rPr lang="en-US" sz="2800" dirty="0"/>
                  <a:t>Strong lower bounds for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𝑨</m:t>
                    </m:r>
                    <m:sSup>
                      <m:sSup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2800" b="1" i="1" dirty="0"/>
                  <a:t>[p]</a:t>
                </a:r>
              </a:p>
              <a:p>
                <a:pPr algn="ctr"/>
                <a:r>
                  <a:rPr lang="en-US" sz="2800" dirty="0"/>
                  <a:t>for a prime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6074305-C158-4775-9AD1-5E6470AE62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6371" y="4282155"/>
                <a:ext cx="4975094" cy="1384995"/>
              </a:xfrm>
              <a:prstGeom prst="rect">
                <a:avLst/>
              </a:prstGeom>
              <a:blipFill>
                <a:blip r:embed="rId3"/>
                <a:stretch>
                  <a:fillRect l="-734" t="-3930" r="-734" b="-113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itle 1">
            <a:extLst>
              <a:ext uri="{FF2B5EF4-FFF2-40B4-BE49-F238E27FC236}">
                <a16:creationId xmlns:a16="http://schemas.microsoft.com/office/drawing/2014/main" id="{19C22CD7-3DFC-4038-8BD7-A1DD3EF31CBB}"/>
              </a:ext>
            </a:extLst>
          </p:cNvPr>
          <p:cNvSpPr txBox="1">
            <a:spLocks/>
          </p:cNvSpPr>
          <p:nvPr/>
        </p:nvSpPr>
        <p:spPr>
          <a:xfrm>
            <a:off x="65809" y="240358"/>
            <a:ext cx="11909715" cy="9564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>
                <a:solidFill>
                  <a:srgbClr val="FF0000"/>
                </a:solidFill>
                <a:latin typeface="+mn-lt"/>
              </a:rPr>
              <a:t>(Oversimplified) History: Part 2</a:t>
            </a:r>
            <a:endParaRPr lang="en-US" sz="3600" b="1" i="1" dirty="0">
              <a:solidFill>
                <a:srgbClr val="00B0F0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2C18891-AA10-41AD-B6F4-29A57D913BB7}"/>
                  </a:ext>
                </a:extLst>
              </p:cNvPr>
              <p:cNvSpPr txBox="1"/>
              <p:nvPr/>
            </p:nvSpPr>
            <p:spPr>
              <a:xfrm>
                <a:off x="433103" y="1067816"/>
                <a:ext cx="10676064" cy="1404487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 algn="ctr"/>
                <a:r>
                  <a:rPr lang="en-US" sz="2800" b="1" i="1" dirty="0"/>
                  <a:t>Back in 1980s…</a:t>
                </a:r>
              </a:p>
              <a:p>
                <a:pPr algn="ctr"/>
                <a:r>
                  <a:rPr lang="en-US" sz="2800" i="1" dirty="0"/>
                  <a:t>OK, now we know parity is hard for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𝑨</m:t>
                    </m:r>
                    <m:sSup>
                      <m:sSup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2800" i="1" dirty="0"/>
                  <a:t>(constant-depth, AND/OR/NOT).</a:t>
                </a:r>
              </a:p>
              <a:p>
                <a:pPr algn="ctr"/>
                <a:r>
                  <a:rPr lang="en-US" sz="2800" i="1" dirty="0"/>
                  <a:t>Let us make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𝑨</m:t>
                    </m:r>
                    <m:sSup>
                      <m:sSup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2800" i="1" dirty="0"/>
                  <a:t> stronger, what about adding parity gates to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𝑨</m:t>
                    </m:r>
                    <m:sSup>
                      <m:sSup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2800" i="1" dirty="0"/>
                  <a:t>?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2C18891-AA10-41AD-B6F4-29A57D913B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103" y="1067816"/>
                <a:ext cx="10676064" cy="1404487"/>
              </a:xfrm>
              <a:prstGeom prst="rect">
                <a:avLst/>
              </a:prstGeom>
              <a:blipFill>
                <a:blip r:embed="rId4"/>
                <a:stretch>
                  <a:fillRect l="-571" t="-3879" r="-571" b="-107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3E79444-21E6-4500-8645-D462C4470D5F}"/>
                  </a:ext>
                </a:extLst>
              </p:cNvPr>
              <p:cNvSpPr txBox="1"/>
              <p:nvPr/>
            </p:nvSpPr>
            <p:spPr>
              <a:xfrm>
                <a:off x="3634147" y="5874908"/>
                <a:ext cx="4773038" cy="963854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 algn="ctr"/>
                <a:r>
                  <a:rPr lang="en-US" sz="2800" dirty="0"/>
                  <a:t>The hard function for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𝑨</m:t>
                    </m:r>
                    <m:sSup>
                      <m:sSup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2800" b="1" dirty="0"/>
                  <a:t> is</a:t>
                </a: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𝑴𝑶𝑫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!</m:t>
                      </m:r>
                    </m:oMath>
                  </m:oMathPara>
                </a14:m>
                <a:endParaRPr lang="en-US" sz="2800" b="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3E79444-21E6-4500-8645-D462C4470D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4147" y="5874908"/>
                <a:ext cx="4773038" cy="963854"/>
              </a:xfrm>
              <a:prstGeom prst="rect">
                <a:avLst/>
              </a:prstGeom>
              <a:blipFill>
                <a:blip r:embed="rId5"/>
                <a:stretch>
                  <a:fillRect l="-2041" t="-5031" r="-20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92DC5E68-B78A-4ED2-B33A-CFE385DD5D0C}"/>
              </a:ext>
            </a:extLst>
          </p:cNvPr>
          <p:cNvSpPr txBox="1"/>
          <p:nvPr/>
        </p:nvSpPr>
        <p:spPr>
          <a:xfrm>
            <a:off x="244187" y="2689402"/>
            <a:ext cx="11216147" cy="138499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b="1" i="1" dirty="0"/>
              <a:t>Philosophy</a:t>
            </a:r>
            <a:r>
              <a:rPr lang="en-US" sz="2800" i="1" dirty="0"/>
              <a:t>: strengthen the circuit class ``just a little bit’’ by adding the most</a:t>
            </a:r>
          </a:p>
          <a:p>
            <a:r>
              <a:rPr lang="en-US" sz="2800" i="1" dirty="0"/>
              <a:t>simple function it cannot compute as available gates.</a:t>
            </a:r>
          </a:p>
          <a:p>
            <a:pPr algn="ctr"/>
            <a:r>
              <a:rPr lang="en-US" sz="2800" i="1" dirty="0"/>
              <a:t>Hopefully, we can get to general circuits very soon!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37B5A38E-779A-45C3-98C8-C771B90A2CB4}"/>
                  </a:ext>
                </a:extLst>
              </p:cNvPr>
              <p:cNvSpPr/>
              <p:nvPr/>
            </p:nvSpPr>
            <p:spPr>
              <a:xfrm>
                <a:off x="0" y="0"/>
                <a:ext cx="4563685" cy="369332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r>
                  <a:rPr lang="en-US" dirty="0"/>
                  <a:t>The Circuit Lower Bounds Program 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𝑁𝑃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37B5A38E-779A-45C3-98C8-C771B90A2C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4563685" cy="369332"/>
              </a:xfrm>
              <a:prstGeom prst="rect">
                <a:avLst/>
              </a:prstGeom>
              <a:blipFill>
                <a:blip r:embed="rId6"/>
                <a:stretch>
                  <a:fillRect l="-1067" t="-8065" b="-22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42023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1" grpId="0" animBg="1"/>
      <p:bldP spid="12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A83B6DE9-690C-4519-9AB8-AA11C1DDC520}"/>
              </a:ext>
            </a:extLst>
          </p:cNvPr>
          <p:cNvSpPr txBox="1">
            <a:spLocks/>
          </p:cNvSpPr>
          <p:nvPr/>
        </p:nvSpPr>
        <p:spPr>
          <a:xfrm>
            <a:off x="65808" y="0"/>
            <a:ext cx="11909715" cy="8345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>
                <a:solidFill>
                  <a:srgbClr val="FF0000"/>
                </a:solidFill>
                <a:latin typeface="+mn-lt"/>
              </a:rPr>
              <a:t>Error Correction with Approximate Sum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4B8FE50-2723-47FF-9018-0CEB6C55B5BF}"/>
                  </a:ext>
                </a:extLst>
              </p:cNvPr>
              <p:cNvSpPr txBox="1"/>
              <p:nvPr/>
            </p:nvSpPr>
            <p:spPr>
              <a:xfrm>
                <a:off x="2960915" y="1096439"/>
                <a:ext cx="6270170" cy="2379626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b="1" dirty="0"/>
                  <a:t>Lemma</a:t>
                </a:r>
                <a:endParaRPr lang="en-US" sz="2800" b="1" dirty="0"/>
              </a:p>
              <a:p>
                <a:pPr algn="ctr"/>
                <a:r>
                  <a:rPr lang="en-US" sz="2800" dirty="0"/>
                  <a:t>There is an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𝑁</m:t>
                    </m:r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sz="2800" dirty="0"/>
                  <a:t>-hard language with an approximate sum error corrector!</a:t>
                </a:r>
              </a:p>
              <a:p>
                <a:pPr algn="ctr"/>
                <a:r>
                  <a:rPr lang="en-US" sz="2800" dirty="0"/>
                  <a:t>(From </a:t>
                </a:r>
                <a:r>
                  <a:rPr lang="en-US" sz="2800" b="1" dirty="0"/>
                  <a:t>Cryptography in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𝑵</m:t>
                    </m:r>
                    <m:sSup>
                      <m:sSup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2800" dirty="0"/>
                  <a:t> </a:t>
                </a:r>
              </a:p>
              <a:p>
                <a:pPr algn="ctr"/>
                <a:r>
                  <a:rPr lang="en-US" sz="2800" b="1" dirty="0"/>
                  <a:t>[Applebaum-</a:t>
                </a:r>
                <a:r>
                  <a:rPr lang="en-US" sz="2800" b="1" dirty="0" err="1"/>
                  <a:t>Ishai</a:t>
                </a:r>
                <a:r>
                  <a:rPr lang="en-US" sz="2800" b="1" dirty="0"/>
                  <a:t>-</a:t>
                </a:r>
                <a:r>
                  <a:rPr lang="en-US" sz="2800" b="1" dirty="0" err="1"/>
                  <a:t>Kushilevitz</a:t>
                </a:r>
                <a:r>
                  <a:rPr lang="en-US" sz="2800" b="1" dirty="0"/>
                  <a:t>]</a:t>
                </a:r>
                <a:r>
                  <a:rPr lang="en-US" sz="2800" dirty="0"/>
                  <a:t>)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4B8FE50-2723-47FF-9018-0CEB6C55B5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0915" y="1096439"/>
                <a:ext cx="6270170" cy="2379626"/>
              </a:xfrm>
              <a:prstGeom prst="rect">
                <a:avLst/>
              </a:prstGeom>
              <a:blipFill>
                <a:blip r:embed="rId3"/>
                <a:stretch>
                  <a:fillRect t="-4092" b="-6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9CD2464-16CC-48FF-A5F8-27EE129D436B}"/>
                  </a:ext>
                </a:extLst>
              </p:cNvPr>
              <p:cNvSpPr txBox="1"/>
              <p:nvPr/>
            </p:nvSpPr>
            <p:spPr>
              <a:xfrm>
                <a:off x="3894463" y="3857515"/>
                <a:ext cx="4252404" cy="2583849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b="1" dirty="0"/>
                  <a:t>Cor</a:t>
                </a:r>
                <a:endParaRPr lang="en-US" sz="2800" b="1" dirty="0"/>
              </a:p>
              <a:p>
                <a:pPr algn="ctr"/>
                <a:r>
                  <a:rPr lang="en-US" sz="2800" dirty="0"/>
                  <a:t>If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2800" dirty="0"/>
                  <a:t> can be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800" dirty="0"/>
                  <a:t>-approximated by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𝐴𝐶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800" dirty="0"/>
              </a:p>
              <a:p>
                <a:pPr algn="ctr"/>
                <a:r>
                  <a:rPr lang="en-US" sz="2800" dirty="0"/>
                  <a:t>Then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𝑁</m:t>
                    </m:r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sz="2800" dirty="0"/>
                  <a:t> collapses to </a:t>
                </a:r>
                <a:r>
                  <a:rPr lang="en-US" sz="2800" b="1" i="1" dirty="0"/>
                  <a:t>Approximate Sum</a:t>
                </a:r>
                <a:r>
                  <a:rPr lang="en-US" sz="2800" dirty="0"/>
                  <a:t>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𝐴𝐶</m:t>
                    </m:r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en-US" sz="2800" i="1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9CD2464-16CC-48FF-A5F8-27EE129D43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4463" y="3857515"/>
                <a:ext cx="4252404" cy="2583849"/>
              </a:xfrm>
              <a:prstGeom prst="rect">
                <a:avLst/>
              </a:prstGeom>
              <a:blipFill>
                <a:blip r:embed="rId4"/>
                <a:stretch>
                  <a:fillRect l="-1576" t="-3765" b="-5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61580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A83B6DE9-690C-4519-9AB8-AA11C1DDC520}"/>
              </a:ext>
            </a:extLst>
          </p:cNvPr>
          <p:cNvSpPr txBox="1">
            <a:spLocks/>
          </p:cNvSpPr>
          <p:nvPr/>
        </p:nvSpPr>
        <p:spPr>
          <a:xfrm>
            <a:off x="65808" y="1"/>
            <a:ext cx="12599314" cy="10304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>
                <a:solidFill>
                  <a:srgbClr val="FF0000"/>
                </a:solidFill>
                <a:latin typeface="+mn-lt"/>
              </a:rPr>
              <a:t>Why is Approximate Sum better than MAJ?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B281B9A-E3D7-46B0-879B-1FFABC1E0C4D}"/>
                  </a:ext>
                </a:extLst>
              </p:cNvPr>
              <p:cNvSpPr txBox="1"/>
              <p:nvPr/>
            </p:nvSpPr>
            <p:spPr>
              <a:xfrm>
                <a:off x="124279" y="1519944"/>
                <a:ext cx="7675015" cy="2246769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/>
                  <a:t>Approximate Sum </a:t>
                </a:r>
                <a:r>
                  <a:rPr lang="en-US" sz="2800" b="1" dirty="0"/>
                  <a:t>preserves</a:t>
                </a:r>
                <a:r>
                  <a:rPr lang="en-US" sz="2800" dirty="0"/>
                  <a:t> algorithms!</a:t>
                </a:r>
              </a:p>
              <a:p>
                <a:pPr algn="ctr"/>
                <a:r>
                  <a:rPr lang="en-US" sz="2800" dirty="0"/>
                  <a:t>Given an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800" dirty="0"/>
                  <a:t>-approximate linear sum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𝒞</m:t>
                    </m:r>
                  </m:oMath>
                </a14:m>
                <a:r>
                  <a:rPr lang="en-US" sz="2800" dirty="0"/>
                  <a:t> circuits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=∑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  <a:p>
                <a:pPr algn="ctr"/>
                <a:r>
                  <a:rPr lang="en-US" sz="2800" dirty="0"/>
                  <a:t>for a Boolean function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sz="2800" b="0" dirty="0"/>
                  <a:t>,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𝐿</m:t>
                        </m:r>
                        <m:d>
                          <m:dPr>
                            <m:ctrlPr>
                              <a:rPr lang="en-US" altLang="zh-CN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US" altLang="zh-CN" sz="2800" i="1">
                        <a:latin typeface="Cambria Math" panose="02040503050406030204" pitchFamily="18" charset="0"/>
                      </a:rPr>
                      <m:t>=∑</m:t>
                    </m:r>
                    <m:sSub>
                      <m:sSubPr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2800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28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)]</m:t>
                    </m:r>
                  </m:oMath>
                </a14:m>
                <a:r>
                  <a:rPr lang="en-US" altLang="zh-CN" sz="2800" dirty="0"/>
                  <a:t> is 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altLang="zh-CN" sz="2800" dirty="0"/>
                  <a:t>-close to 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)]</m:t>
                    </m:r>
                  </m:oMath>
                </a14:m>
                <a:r>
                  <a:rPr lang="en-US" altLang="zh-CN" sz="2800" dirty="0"/>
                  <a:t>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B281B9A-E3D7-46B0-879B-1FFABC1E0C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279" y="1519944"/>
                <a:ext cx="7675015" cy="2246769"/>
              </a:xfrm>
              <a:prstGeom prst="rect">
                <a:avLst/>
              </a:prstGeom>
              <a:blipFill>
                <a:blip r:embed="rId3"/>
                <a:stretch>
                  <a:fillRect t="-2432" b="-64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9518FB1-8B9C-4A95-9484-006AF2FAAA2B}"/>
                  </a:ext>
                </a:extLst>
              </p:cNvPr>
              <p:cNvSpPr txBox="1"/>
              <p:nvPr/>
            </p:nvSpPr>
            <p:spPr>
              <a:xfrm>
                <a:off x="359602" y="4798107"/>
                <a:ext cx="6956393" cy="1569660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/>
                  <a:t>That is, faster algorithms for computing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)]</m:t>
                    </m:r>
                  </m:oMath>
                </a14:m>
                <a:r>
                  <a:rPr lang="en-US" sz="3200" i="1" dirty="0"/>
                  <a:t> </a:t>
                </a:r>
                <a:r>
                  <a:rPr lang="en-US" sz="3200" dirty="0"/>
                  <a:t>implies faster algorithms for estimating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  <m:d>
                          <m:dPr>
                            <m:ctrlPr>
                              <a:rPr lang="en-US" sz="32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9518FB1-8B9C-4A95-9484-006AF2FAAA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602" y="4798107"/>
                <a:ext cx="6956393" cy="1569660"/>
              </a:xfrm>
              <a:prstGeom prst="rect">
                <a:avLst/>
              </a:prstGeom>
              <a:blipFill>
                <a:blip r:embed="rId4"/>
                <a:stretch>
                  <a:fillRect l="-263" t="-5019" r="-1576" b="-115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36FC4D3-A04C-452D-9ED7-D87289AD03E7}"/>
                  </a:ext>
                </a:extLst>
              </p:cNvPr>
              <p:cNvSpPr txBox="1"/>
              <p:nvPr/>
            </p:nvSpPr>
            <p:spPr>
              <a:xfrm>
                <a:off x="8046494" y="1161729"/>
                <a:ext cx="4021227" cy="5447645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dirty="0"/>
                  <a:t>With this observation</a:t>
                </a:r>
              </a:p>
              <a:p>
                <a:pPr algn="ctr"/>
                <a:r>
                  <a:rPr lang="en-US" sz="3200" b="1" dirty="0"/>
                  <a:t>[C.-Williams]: </a:t>
                </a:r>
                <a:br>
                  <a:rPr lang="en-US" sz="3200" b="1" dirty="0"/>
                </a:br>
                <a:br>
                  <a:rPr lang="en-US" sz="3200" b="1" dirty="0"/>
                </a:br>
                <a:r>
                  <a:rPr lang="en-US" sz="2800" dirty="0"/>
                  <a:t>nontrivial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sz="2800" b="0" i="1" smtClean="0">
                        <a:latin typeface="Cambria Math" panose="02040503050406030204" pitchFamily="18" charset="0"/>
                      </a:rPr>
                      <m:t>#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𝑆𝐴𝑇</m:t>
                    </m:r>
                  </m:oMath>
                </a14:m>
                <a:r>
                  <a:rPr lang="en-US" sz="2800" dirty="0"/>
                  <a:t> algorithm for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𝐴𝐶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800" dirty="0"/>
                  <a:t> </a:t>
                </a:r>
                <a:br>
                  <a:rPr lang="en-US" sz="2800" dirty="0"/>
                </a:b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800" dirty="0"/>
                  <a:t> </a:t>
                </a:r>
                <a:br>
                  <a:rPr lang="en-US" sz="2800" dirty="0"/>
                </a:br>
                <a:r>
                  <a:rPr lang="en-US" sz="2800" dirty="0"/>
                  <a:t>nontrivial </a:t>
                </a:r>
                <a:r>
                  <a:rPr lang="en-US" sz="2800" dirty="0" err="1"/>
                  <a:t>derand</a:t>
                </a:r>
                <a:r>
                  <a:rPr lang="en-US" sz="2800" dirty="0"/>
                  <a:t>. of approximate sum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𝐴𝐶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br>
                  <a:rPr lang="en-US" sz="2800" dirty="0"/>
                </a:b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𝑁𝑄𝑃</m:t>
                    </m:r>
                  </m:oMath>
                </a14:m>
                <a:r>
                  <a:rPr lang="en-US" sz="2800" dirty="0"/>
                  <a:t> cannot be computed by an approximate sum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𝐴𝐶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en-US" sz="2800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36FC4D3-A04C-452D-9ED7-D87289AD03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6494" y="1161729"/>
                <a:ext cx="4021227" cy="5447645"/>
              </a:xfrm>
              <a:prstGeom prst="rect">
                <a:avLst/>
              </a:prstGeom>
              <a:blipFill>
                <a:blip r:embed="rId5"/>
                <a:stretch>
                  <a:fillRect l="-2874" t="-1454" r="-46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61559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3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itle 1">
                <a:extLst>
                  <a:ext uri="{FF2B5EF4-FFF2-40B4-BE49-F238E27FC236}">
                    <a16:creationId xmlns:a16="http://schemas.microsoft.com/office/drawing/2014/main" id="{A83B6DE9-690C-4519-9AB8-AA11C1DDC52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5808" y="0"/>
                <a:ext cx="11909715" cy="834501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/>
                <a:r>
                  <a:rPr lang="en-US" sz="5400" b="1" dirty="0">
                    <a:solidFill>
                      <a:srgbClr val="FF0000"/>
                    </a:solidFill>
                    <a:latin typeface="+mn-lt"/>
                  </a:rPr>
                  <a:t>Technical ingredients from </a:t>
                </a:r>
                <a:r>
                  <a:rPr lang="en-US" sz="5400" b="1" i="1" dirty="0">
                    <a:solidFill>
                      <a:srgbClr val="FF0000"/>
                    </a:solidFill>
                    <a:latin typeface="+mn-lt"/>
                  </a:rPr>
                  <a:t>Crypto in </a:t>
                </a:r>
                <a14:m>
                  <m:oMath xmlns:m="http://schemas.openxmlformats.org/officeDocument/2006/math">
                    <m:r>
                      <a:rPr lang="en-US" sz="5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𝑵</m:t>
                    </m:r>
                    <m:sSup>
                      <m:sSupPr>
                        <m:ctrlP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endParaRPr lang="en-US" sz="5400" b="1" i="1" dirty="0">
                  <a:solidFill>
                    <a:srgbClr val="FF0000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13" name="Title 1">
                <a:extLst>
                  <a:ext uri="{FF2B5EF4-FFF2-40B4-BE49-F238E27FC236}">
                    <a16:creationId xmlns:a16="http://schemas.microsoft.com/office/drawing/2014/main" id="{A83B6DE9-690C-4519-9AB8-AA11C1DDC5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08" y="0"/>
                <a:ext cx="11909715" cy="834501"/>
              </a:xfrm>
              <a:prstGeom prst="rect">
                <a:avLst/>
              </a:prstGeom>
              <a:blipFill>
                <a:blip r:embed="rId3"/>
                <a:stretch>
                  <a:fillRect l="-2458" t="-27737" b="-467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4">
                <a:extLst>
                  <a:ext uri="{FF2B5EF4-FFF2-40B4-BE49-F238E27FC236}">
                    <a16:creationId xmlns:a16="http://schemas.microsoft.com/office/drawing/2014/main" id="{A0666587-D395-4DF2-82EA-EEC7FC2E8B51}"/>
                  </a:ext>
                </a:extLst>
              </p:cNvPr>
              <p:cNvSpPr txBox="1"/>
              <p:nvPr/>
            </p:nvSpPr>
            <p:spPr>
              <a:xfrm>
                <a:off x="619027" y="1030809"/>
                <a:ext cx="8082522" cy="1384995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There are two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⊕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2800" dirty="0"/>
                  <a:t>-complete languages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800" dirty="0"/>
                  <a:t> such that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800" dirty="0"/>
                  <a:t> has a </a:t>
                </a:r>
                <a:r>
                  <a:rPr lang="en-US" sz="2800" b="1" dirty="0"/>
                  <a:t>single-query randomized reduction</a:t>
                </a:r>
                <a:r>
                  <a:rPr lang="en-US" sz="2800" dirty="0"/>
                  <a:t> to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800" dirty="0"/>
                  <a:t>,</a:t>
                </a:r>
              </a:p>
              <a:p>
                <a:r>
                  <a:rPr lang="en-US" sz="2800" dirty="0"/>
                  <a:t>where the </a:t>
                </a:r>
                <a:r>
                  <a:rPr lang="en-US" sz="2800" b="1" dirty="0"/>
                  <a:t>queried input to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US" sz="2800" b="1" dirty="0"/>
                  <a:t> distributes uniformly</a:t>
                </a:r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6" name="TextBox 4">
                <a:extLst>
                  <a:ext uri="{FF2B5EF4-FFF2-40B4-BE49-F238E27FC236}">
                    <a16:creationId xmlns:a16="http://schemas.microsoft.com/office/drawing/2014/main" id="{A0666587-D395-4DF2-82EA-EEC7FC2E8B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027" y="1030809"/>
                <a:ext cx="8082522" cy="1384995"/>
              </a:xfrm>
              <a:prstGeom prst="rect">
                <a:avLst/>
              </a:prstGeom>
              <a:blipFill>
                <a:blip r:embed="rId4"/>
                <a:stretch>
                  <a:fillRect l="-1584" t="-3947" r="-528" b="-11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4">
                <a:extLst>
                  <a:ext uri="{FF2B5EF4-FFF2-40B4-BE49-F238E27FC236}">
                    <a16:creationId xmlns:a16="http://schemas.microsoft.com/office/drawing/2014/main" id="{84AEB81A-1A9C-4582-BF73-B6DE18848D9B}"/>
                  </a:ext>
                </a:extLst>
              </p:cNvPr>
              <p:cNvSpPr txBox="1"/>
              <p:nvPr/>
            </p:nvSpPr>
            <p:spPr>
              <a:xfrm>
                <a:off x="543692" y="2468981"/>
                <a:ext cx="10953946" cy="2820259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b="1" dirty="0"/>
                  <a:t>The Randomized Reduction</a:t>
                </a:r>
              </a:p>
              <a:p>
                <a:r>
                  <a:rPr lang="en-US" sz="2800" dirty="0"/>
                  <a:t>On an </a:t>
                </a:r>
                <a:r>
                  <a:rPr lang="en-US" sz="2800" b="1" dirty="0"/>
                  <a:t>input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?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800" dirty="0"/>
                  <a:t>: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Output an </a:t>
                </a:r>
                <a:r>
                  <a:rPr lang="en-US" sz="2800" b="1" dirty="0"/>
                  <a:t>input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?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800" dirty="0"/>
                  <a:t> and a </a:t>
                </a:r>
                <a:r>
                  <a:rPr lang="en-US" sz="2800" b="1" dirty="0"/>
                  <a:t>bit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sz="28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is </a:t>
                </a:r>
                <a:r>
                  <a:rPr lang="en-US" sz="2800" b="1" dirty="0"/>
                  <a:t>uniformly distributed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indicates whether we should flip the answer, i.e.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1" i="0" smtClean="0">
                        <a:latin typeface="Cambria Math" panose="02040503050406030204" pitchFamily="18" charset="0"/>
                      </a:rPr>
                      <m:t>𝐗𝐎𝐑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4">
                <a:extLst>
                  <a:ext uri="{FF2B5EF4-FFF2-40B4-BE49-F238E27FC236}">
                    <a16:creationId xmlns:a16="http://schemas.microsoft.com/office/drawing/2014/main" id="{84AEB81A-1A9C-4582-BF73-B6DE18848D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692" y="2468981"/>
                <a:ext cx="10953946" cy="2820259"/>
              </a:xfrm>
              <a:prstGeom prst="rect">
                <a:avLst/>
              </a:prstGeom>
              <a:blipFill>
                <a:blip r:embed="rId5"/>
                <a:stretch>
                  <a:fillRect l="-1112" t="-32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62539029-772F-4204-A936-D772035A4B94}"/>
                  </a:ext>
                </a:extLst>
              </p:cNvPr>
              <p:cNvSpPr txBox="1"/>
              <p:nvPr/>
            </p:nvSpPr>
            <p:spPr>
              <a:xfrm>
                <a:off x="1277065" y="5867800"/>
                <a:ext cx="426399" cy="46166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zh-CN" altLang="en-US" sz="2400" i="1" dirty="0"/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62539029-772F-4204-A936-D772035A4B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7065" y="5867800"/>
                <a:ext cx="426399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5" name="组合 44">
            <a:extLst>
              <a:ext uri="{FF2B5EF4-FFF2-40B4-BE49-F238E27FC236}">
                <a16:creationId xmlns:a16="http://schemas.microsoft.com/office/drawing/2014/main" id="{3BE21192-6D6C-4D48-9FFE-00DB0E794E5C}"/>
              </a:ext>
            </a:extLst>
          </p:cNvPr>
          <p:cNvGrpSpPr/>
          <p:nvPr/>
        </p:nvGrpSpPr>
        <p:grpSpPr>
          <a:xfrm>
            <a:off x="1703465" y="5596358"/>
            <a:ext cx="2755711" cy="992449"/>
            <a:chOff x="1688495" y="5780565"/>
            <a:chExt cx="2755711" cy="992449"/>
          </a:xfrm>
        </p:grpSpPr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C759122A-7F3C-4EC6-914D-675D645E8D97}"/>
                </a:ext>
              </a:extLst>
            </p:cNvPr>
            <p:cNvSpPr txBox="1"/>
            <p:nvPr/>
          </p:nvSpPr>
          <p:spPr>
            <a:xfrm>
              <a:off x="1869494" y="5858882"/>
              <a:ext cx="1392496" cy="83099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US" altLang="zh-CN" sz="2400" dirty="0"/>
                <a:t>rand.</a:t>
              </a:r>
            </a:p>
            <a:p>
              <a:pPr algn="ctr"/>
              <a:r>
                <a:rPr lang="en-US" altLang="zh-CN" sz="2400" dirty="0"/>
                <a:t>reduction</a:t>
              </a:r>
              <a:endParaRPr lang="zh-CN" altLang="en-US" sz="2400" dirty="0"/>
            </a:p>
          </p:txBody>
        </p:sp>
        <p:cxnSp>
          <p:nvCxnSpPr>
            <p:cNvPr id="15" name="直接连接符 14">
              <a:extLst>
                <a:ext uri="{FF2B5EF4-FFF2-40B4-BE49-F238E27FC236}">
                  <a16:creationId xmlns:a16="http://schemas.microsoft.com/office/drawing/2014/main" id="{F6036DDB-0563-466C-AE9F-F43D68E69693}"/>
                </a:ext>
              </a:extLst>
            </p:cNvPr>
            <p:cNvCxnSpPr/>
            <p:nvPr/>
          </p:nvCxnSpPr>
          <p:spPr>
            <a:xfrm>
              <a:off x="3516198" y="6014301"/>
              <a:ext cx="0" cy="53707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>
              <a:extLst>
                <a:ext uri="{FF2B5EF4-FFF2-40B4-BE49-F238E27FC236}">
                  <a16:creationId xmlns:a16="http://schemas.microsoft.com/office/drawing/2014/main" id="{4D22A83B-9536-41EF-9E16-B0DF0EBE36F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688495" y="6283672"/>
              <a:ext cx="1827703" cy="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箭头连接符 19">
              <a:extLst>
                <a:ext uri="{FF2B5EF4-FFF2-40B4-BE49-F238E27FC236}">
                  <a16:creationId xmlns:a16="http://schemas.microsoft.com/office/drawing/2014/main" id="{6437D5AE-F2AF-4B62-B867-A866D3C16312}"/>
                </a:ext>
              </a:extLst>
            </p:cNvPr>
            <p:cNvCxnSpPr>
              <a:cxnSpLocks/>
            </p:cNvCxnSpPr>
            <p:nvPr/>
          </p:nvCxnSpPr>
          <p:spPr>
            <a:xfrm>
              <a:off x="3516198" y="6014301"/>
              <a:ext cx="499621" cy="919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箭头连接符 21">
              <a:extLst>
                <a:ext uri="{FF2B5EF4-FFF2-40B4-BE49-F238E27FC236}">
                  <a16:creationId xmlns:a16="http://schemas.microsoft.com/office/drawing/2014/main" id="{AC5DC307-D34C-47B2-AB92-ABEA2DC58C7B}"/>
                </a:ext>
              </a:extLst>
            </p:cNvPr>
            <p:cNvCxnSpPr>
              <a:cxnSpLocks/>
            </p:cNvCxnSpPr>
            <p:nvPr/>
          </p:nvCxnSpPr>
          <p:spPr>
            <a:xfrm>
              <a:off x="3516197" y="6542182"/>
              <a:ext cx="499621" cy="919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文本框 22">
                  <a:extLst>
                    <a:ext uri="{FF2B5EF4-FFF2-40B4-BE49-F238E27FC236}">
                      <a16:creationId xmlns:a16="http://schemas.microsoft.com/office/drawing/2014/main" id="{793802B2-9E70-49FA-831E-AB7C6455FA4F}"/>
                    </a:ext>
                  </a:extLst>
                </p:cNvPr>
                <p:cNvSpPr txBox="1"/>
                <p:nvPr/>
              </p:nvSpPr>
              <p:spPr>
                <a:xfrm>
                  <a:off x="4013832" y="5780565"/>
                  <a:ext cx="430374" cy="461665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zh-CN" altLang="en-US" sz="2400" i="1" dirty="0"/>
                </a:p>
              </p:txBody>
            </p:sp>
          </mc:Choice>
          <mc:Fallback xmlns="">
            <p:sp>
              <p:nvSpPr>
                <p:cNvPr id="23" name="文本框 22">
                  <a:extLst>
                    <a:ext uri="{FF2B5EF4-FFF2-40B4-BE49-F238E27FC236}">
                      <a16:creationId xmlns:a16="http://schemas.microsoft.com/office/drawing/2014/main" id="{793802B2-9E70-49FA-831E-AB7C6455FA4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13832" y="5780565"/>
                  <a:ext cx="430374" cy="461665"/>
                </a:xfrm>
                <a:prstGeom prst="rect">
                  <a:avLst/>
                </a:prstGeom>
                <a:blipFill>
                  <a:blip r:embed="rId7"/>
                  <a:stretch>
                    <a:fillRect l="-2817" b="-1066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文本框 23">
                  <a:extLst>
                    <a:ext uri="{FF2B5EF4-FFF2-40B4-BE49-F238E27FC236}">
                      <a16:creationId xmlns:a16="http://schemas.microsoft.com/office/drawing/2014/main" id="{6331B859-8366-4554-910C-8307852B7BF9}"/>
                    </a:ext>
                  </a:extLst>
                </p:cNvPr>
                <p:cNvSpPr txBox="1"/>
                <p:nvPr/>
              </p:nvSpPr>
              <p:spPr>
                <a:xfrm>
                  <a:off x="4013832" y="6311349"/>
                  <a:ext cx="430374" cy="461665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oMath>
                    </m:oMathPara>
                  </a14:m>
                  <a:endParaRPr lang="zh-CN" altLang="en-US" sz="2400" i="1" dirty="0"/>
                </a:p>
              </p:txBody>
            </p:sp>
          </mc:Choice>
          <mc:Fallback xmlns="">
            <p:sp>
              <p:nvSpPr>
                <p:cNvPr id="24" name="文本框 23">
                  <a:extLst>
                    <a:ext uri="{FF2B5EF4-FFF2-40B4-BE49-F238E27FC236}">
                      <a16:creationId xmlns:a16="http://schemas.microsoft.com/office/drawing/2014/main" id="{6331B859-8366-4554-910C-8307852B7BF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13832" y="6311349"/>
                  <a:ext cx="430374" cy="461665"/>
                </a:xfrm>
                <a:prstGeom prst="rect">
                  <a:avLst/>
                </a:prstGeom>
                <a:blipFill>
                  <a:blip r:embed="rId8"/>
                  <a:stretch>
                    <a:fillRect l="-281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7" name="组合 46">
            <a:extLst>
              <a:ext uri="{FF2B5EF4-FFF2-40B4-BE49-F238E27FC236}">
                <a16:creationId xmlns:a16="http://schemas.microsoft.com/office/drawing/2014/main" id="{07E7B521-06A2-4566-9E88-A5D1A49CD91B}"/>
              </a:ext>
            </a:extLst>
          </p:cNvPr>
          <p:cNvGrpSpPr/>
          <p:nvPr/>
        </p:nvGrpSpPr>
        <p:grpSpPr>
          <a:xfrm>
            <a:off x="4459176" y="5653899"/>
            <a:ext cx="5349605" cy="891131"/>
            <a:chOff x="4459176" y="5822006"/>
            <a:chExt cx="5349605" cy="891131"/>
          </a:xfrm>
        </p:grpSpPr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1667BE03-908E-404E-B200-E24CF887A3BF}"/>
                </a:ext>
              </a:extLst>
            </p:cNvPr>
            <p:cNvSpPr/>
            <p:nvPr/>
          </p:nvSpPr>
          <p:spPr>
            <a:xfrm>
              <a:off x="7265104" y="5822006"/>
              <a:ext cx="1046358" cy="89113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dirty="0"/>
                <a:t>XOR</a:t>
              </a:r>
              <a:endParaRPr lang="zh-CN" altLang="en-US" sz="2400" dirty="0"/>
            </a:p>
          </p:txBody>
        </p:sp>
        <p:cxnSp>
          <p:nvCxnSpPr>
            <p:cNvPr id="30" name="直接箭头连接符 29">
              <a:extLst>
                <a:ext uri="{FF2B5EF4-FFF2-40B4-BE49-F238E27FC236}">
                  <a16:creationId xmlns:a16="http://schemas.microsoft.com/office/drawing/2014/main" id="{AF66412F-65BD-451B-9F3D-CF6CAF8DEA49}"/>
                </a:ext>
              </a:extLst>
            </p:cNvPr>
            <p:cNvCxnSpPr>
              <a:cxnSpLocks/>
              <a:stCxn id="27" idx="3"/>
            </p:cNvCxnSpPr>
            <p:nvPr/>
          </p:nvCxnSpPr>
          <p:spPr>
            <a:xfrm>
              <a:off x="6670027" y="6131242"/>
              <a:ext cx="600214" cy="750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箭头连接符 32">
              <a:extLst>
                <a:ext uri="{FF2B5EF4-FFF2-40B4-BE49-F238E27FC236}">
                  <a16:creationId xmlns:a16="http://schemas.microsoft.com/office/drawing/2014/main" id="{03034562-4743-4BB9-9AF5-3C55B92BE420}"/>
                </a:ext>
              </a:extLst>
            </p:cNvPr>
            <p:cNvCxnSpPr>
              <a:cxnSpLocks/>
              <a:stCxn id="24" idx="3"/>
            </p:cNvCxnSpPr>
            <p:nvPr/>
          </p:nvCxnSpPr>
          <p:spPr>
            <a:xfrm>
              <a:off x="4459176" y="6662026"/>
              <a:ext cx="281106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箭头连接符 34">
              <a:extLst>
                <a:ext uri="{FF2B5EF4-FFF2-40B4-BE49-F238E27FC236}">
                  <a16:creationId xmlns:a16="http://schemas.microsoft.com/office/drawing/2014/main" id="{870C0BD8-58CC-4084-82C1-F338DFA5544D}"/>
                </a:ext>
              </a:extLst>
            </p:cNvPr>
            <p:cNvCxnSpPr>
              <a:cxnSpLocks/>
              <a:stCxn id="28" idx="3"/>
              <a:endCxn id="36" idx="1"/>
            </p:cNvCxnSpPr>
            <p:nvPr/>
          </p:nvCxnSpPr>
          <p:spPr>
            <a:xfrm>
              <a:off x="8311462" y="6267572"/>
              <a:ext cx="600214" cy="442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文本框 35">
                  <a:extLst>
                    <a:ext uri="{FF2B5EF4-FFF2-40B4-BE49-F238E27FC236}">
                      <a16:creationId xmlns:a16="http://schemas.microsoft.com/office/drawing/2014/main" id="{FE0AB72C-95D0-4A26-8214-C2F3039EA2B5}"/>
                    </a:ext>
                  </a:extLst>
                </p:cNvPr>
                <p:cNvSpPr txBox="1"/>
                <p:nvPr/>
              </p:nvSpPr>
              <p:spPr>
                <a:xfrm>
                  <a:off x="8911676" y="6041166"/>
                  <a:ext cx="897105" cy="461665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zh-CN" altLang="en-US" sz="2400" i="1" dirty="0"/>
                </a:p>
              </p:txBody>
            </p:sp>
          </mc:Choice>
          <mc:Fallback xmlns="">
            <p:sp>
              <p:nvSpPr>
                <p:cNvPr id="36" name="文本框 35">
                  <a:extLst>
                    <a:ext uri="{FF2B5EF4-FFF2-40B4-BE49-F238E27FC236}">
                      <a16:creationId xmlns:a16="http://schemas.microsoft.com/office/drawing/2014/main" id="{FE0AB72C-95D0-4A26-8214-C2F3039EA2B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11676" y="6041166"/>
                  <a:ext cx="897105" cy="461665"/>
                </a:xfrm>
                <a:prstGeom prst="rect">
                  <a:avLst/>
                </a:prstGeom>
                <a:blipFill>
                  <a:blip r:embed="rId9"/>
                  <a:stretch>
                    <a:fillRect l="-680" b="-17105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6" name="组合 45">
            <a:extLst>
              <a:ext uri="{FF2B5EF4-FFF2-40B4-BE49-F238E27FC236}">
                <a16:creationId xmlns:a16="http://schemas.microsoft.com/office/drawing/2014/main" id="{CBBC58A0-0A39-453A-8359-423EADC6F777}"/>
              </a:ext>
            </a:extLst>
          </p:cNvPr>
          <p:cNvGrpSpPr/>
          <p:nvPr/>
        </p:nvGrpSpPr>
        <p:grpSpPr>
          <a:xfrm>
            <a:off x="4459176" y="5596358"/>
            <a:ext cx="2205714" cy="461665"/>
            <a:chOff x="4459176" y="5681118"/>
            <a:chExt cx="2205714" cy="461665"/>
          </a:xfrm>
        </p:grpSpPr>
        <p:cxnSp>
          <p:nvCxnSpPr>
            <p:cNvPr id="26" name="直接箭头连接符 25">
              <a:extLst>
                <a:ext uri="{FF2B5EF4-FFF2-40B4-BE49-F238E27FC236}">
                  <a16:creationId xmlns:a16="http://schemas.microsoft.com/office/drawing/2014/main" id="{8D6A0080-8695-4B24-92DA-FDAEB0F67C77}"/>
                </a:ext>
              </a:extLst>
            </p:cNvPr>
            <p:cNvCxnSpPr>
              <a:cxnSpLocks/>
              <a:stCxn id="23" idx="3"/>
              <a:endCxn id="37" idx="1"/>
            </p:cNvCxnSpPr>
            <p:nvPr/>
          </p:nvCxnSpPr>
          <p:spPr>
            <a:xfrm flipV="1">
              <a:off x="4459176" y="5910523"/>
              <a:ext cx="351531" cy="13737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文本框 26">
                  <a:extLst>
                    <a:ext uri="{FF2B5EF4-FFF2-40B4-BE49-F238E27FC236}">
                      <a16:creationId xmlns:a16="http://schemas.microsoft.com/office/drawing/2014/main" id="{9D4D080A-7655-48CB-8CC3-82D9CAF77BFD}"/>
                    </a:ext>
                  </a:extLst>
                </p:cNvPr>
                <p:cNvSpPr txBox="1"/>
                <p:nvPr/>
              </p:nvSpPr>
              <p:spPr>
                <a:xfrm>
                  <a:off x="5767785" y="5681118"/>
                  <a:ext cx="897105" cy="461665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zh-CN" altLang="en-US" sz="2400" i="1" dirty="0"/>
                </a:p>
              </p:txBody>
            </p:sp>
          </mc:Choice>
          <mc:Fallback xmlns="">
            <p:sp>
              <p:nvSpPr>
                <p:cNvPr id="27" name="文本框 26">
                  <a:extLst>
                    <a:ext uri="{FF2B5EF4-FFF2-40B4-BE49-F238E27FC236}">
                      <a16:creationId xmlns:a16="http://schemas.microsoft.com/office/drawing/2014/main" id="{9D4D080A-7655-48CB-8CC3-82D9CAF77BF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67785" y="5681118"/>
                  <a:ext cx="897105" cy="461665"/>
                </a:xfrm>
                <a:prstGeom prst="rect">
                  <a:avLst/>
                </a:prstGeom>
                <a:blipFill>
                  <a:blip r:embed="rId10"/>
                  <a:stretch>
                    <a:fillRect l="-1361" b="-1866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矩形 36">
                  <a:extLst>
                    <a:ext uri="{FF2B5EF4-FFF2-40B4-BE49-F238E27FC236}">
                      <a16:creationId xmlns:a16="http://schemas.microsoft.com/office/drawing/2014/main" id="{1FBE46DA-5918-408D-9FB3-C2BC2D8677D0}"/>
                    </a:ext>
                  </a:extLst>
                </p:cNvPr>
                <p:cNvSpPr/>
                <p:nvPr/>
              </p:nvSpPr>
              <p:spPr>
                <a:xfrm>
                  <a:off x="4810707" y="5682318"/>
                  <a:ext cx="455292" cy="456410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oMath>
                    </m:oMathPara>
                  </a14:m>
                  <a:endParaRPr lang="zh-CN" altLang="en-US" sz="2400" dirty="0"/>
                </a:p>
              </p:txBody>
            </p:sp>
          </mc:Choice>
          <mc:Fallback xmlns="">
            <p:sp>
              <p:nvSpPr>
                <p:cNvPr id="37" name="矩形 36">
                  <a:extLst>
                    <a:ext uri="{FF2B5EF4-FFF2-40B4-BE49-F238E27FC236}">
                      <a16:creationId xmlns:a16="http://schemas.microsoft.com/office/drawing/2014/main" id="{1FBE46DA-5918-408D-9FB3-C2BC2D8677D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10707" y="5682318"/>
                  <a:ext cx="455292" cy="456410"/>
                </a:xfrm>
                <a:prstGeom prst="rect">
                  <a:avLst/>
                </a:prstGeom>
                <a:blipFill>
                  <a:blip r:embed="rId11"/>
                  <a:stretch>
                    <a:fillRect l="-259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4" name="直接箭头连接符 43">
              <a:extLst>
                <a:ext uri="{FF2B5EF4-FFF2-40B4-BE49-F238E27FC236}">
                  <a16:creationId xmlns:a16="http://schemas.microsoft.com/office/drawing/2014/main" id="{1D03C7BC-D36C-48A2-8800-ED2DE02637ED}"/>
                </a:ext>
              </a:extLst>
            </p:cNvPr>
            <p:cNvCxnSpPr>
              <a:cxnSpLocks/>
              <a:stCxn id="37" idx="3"/>
              <a:endCxn id="27" idx="1"/>
            </p:cNvCxnSpPr>
            <p:nvPr/>
          </p:nvCxnSpPr>
          <p:spPr>
            <a:xfrm>
              <a:off x="5265999" y="5910523"/>
              <a:ext cx="501786" cy="142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标注: 弯曲线形 7">
                <a:extLst>
                  <a:ext uri="{FF2B5EF4-FFF2-40B4-BE49-F238E27FC236}">
                    <a16:creationId xmlns:a16="http://schemas.microsoft.com/office/drawing/2014/main" id="{2192BBA9-498D-4CD0-BAD6-369B0B6DE36D}"/>
                  </a:ext>
                </a:extLst>
              </p:cNvPr>
              <p:cNvSpPr/>
              <p:nvPr/>
            </p:nvSpPr>
            <p:spPr>
              <a:xfrm>
                <a:off x="9060341" y="661657"/>
                <a:ext cx="2148838" cy="1384995"/>
              </a:xfrm>
              <a:prstGeom prst="borderCallout2">
                <a:avLst>
                  <a:gd name="adj1" fmla="val 12731"/>
                  <a:gd name="adj2" fmla="val -348"/>
                  <a:gd name="adj3" fmla="val 12719"/>
                  <a:gd name="adj4" fmla="val -242896"/>
                  <a:gd name="adj5" fmla="val 35173"/>
                  <a:gd name="adj6" fmla="val -273994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/>
                  <a:t>Only need to know that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⊕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is between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𝑁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and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8" name="标注: 弯曲线形 7">
                <a:extLst>
                  <a:ext uri="{FF2B5EF4-FFF2-40B4-BE49-F238E27FC236}">
                    <a16:creationId xmlns:a16="http://schemas.microsoft.com/office/drawing/2014/main" id="{2192BBA9-498D-4CD0-BAD6-369B0B6DE3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0341" y="661657"/>
                <a:ext cx="2148838" cy="1384995"/>
              </a:xfrm>
              <a:prstGeom prst="borderCallout2">
                <a:avLst>
                  <a:gd name="adj1" fmla="val 12731"/>
                  <a:gd name="adj2" fmla="val -348"/>
                  <a:gd name="adj3" fmla="val 12719"/>
                  <a:gd name="adj4" fmla="val -242896"/>
                  <a:gd name="adj5" fmla="val 35173"/>
                  <a:gd name="adj6" fmla="val -273994"/>
                </a:avLst>
              </a:prstGeom>
              <a:blipFill>
                <a:blip r:embed="rId12"/>
                <a:stretch>
                  <a:fillRect r="-7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Speech Bubble: Oval 1">
                <a:extLst>
                  <a:ext uri="{FF2B5EF4-FFF2-40B4-BE49-F238E27FC236}">
                    <a16:creationId xmlns:a16="http://schemas.microsoft.com/office/drawing/2014/main" id="{311FBB38-651A-4850-8D23-68EE1CA13651}"/>
                  </a:ext>
                </a:extLst>
              </p:cNvPr>
              <p:cNvSpPr/>
              <p:nvPr/>
            </p:nvSpPr>
            <p:spPr>
              <a:xfrm>
                <a:off x="6216337" y="3226029"/>
                <a:ext cx="4628036" cy="1006924"/>
              </a:xfrm>
              <a:prstGeom prst="wedgeEllipseCallou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Moreover, both y and b are projections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when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is fixed.</a:t>
                </a:r>
              </a:p>
            </p:txBody>
          </p:sp>
        </mc:Choice>
        <mc:Fallback xmlns="">
          <p:sp>
            <p:nvSpPr>
              <p:cNvPr id="2" name="Speech Bubble: Oval 1">
                <a:extLst>
                  <a:ext uri="{FF2B5EF4-FFF2-40B4-BE49-F238E27FC236}">
                    <a16:creationId xmlns:a16="http://schemas.microsoft.com/office/drawing/2014/main" id="{311FBB38-651A-4850-8D23-68EE1CA136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6337" y="3226029"/>
                <a:ext cx="4628036" cy="1006924"/>
              </a:xfrm>
              <a:prstGeom prst="wedgeEllipseCallou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6593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3" grpId="0"/>
      <p:bldP spid="8" grpId="0" animBg="1"/>
      <p:bldP spid="2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A83B6DE9-690C-4519-9AB8-AA11C1DDC520}"/>
              </a:ext>
            </a:extLst>
          </p:cNvPr>
          <p:cNvSpPr txBox="1">
            <a:spLocks/>
          </p:cNvSpPr>
          <p:nvPr/>
        </p:nvSpPr>
        <p:spPr>
          <a:xfrm>
            <a:off x="65808" y="0"/>
            <a:ext cx="11909715" cy="8345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>
                <a:solidFill>
                  <a:srgbClr val="FF0000"/>
                </a:solidFill>
                <a:latin typeface="+mn-lt"/>
              </a:rPr>
              <a:t>Error Correction with Approximate Sum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文本框 50">
                <a:extLst>
                  <a:ext uri="{FF2B5EF4-FFF2-40B4-BE49-F238E27FC236}">
                    <a16:creationId xmlns:a16="http://schemas.microsoft.com/office/drawing/2014/main" id="{6FE72731-D927-4DB0-95FF-E3C3C317960D}"/>
                  </a:ext>
                </a:extLst>
              </p:cNvPr>
              <p:cNvSpPr txBox="1"/>
              <p:nvPr/>
            </p:nvSpPr>
            <p:spPr>
              <a:xfrm>
                <a:off x="1675050" y="1186665"/>
                <a:ext cx="426399" cy="46166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zh-CN" altLang="en-US" sz="2400" i="1" dirty="0"/>
              </a:p>
            </p:txBody>
          </p:sp>
        </mc:Choice>
        <mc:Fallback xmlns="">
          <p:sp>
            <p:nvSpPr>
              <p:cNvPr id="51" name="文本框 50">
                <a:extLst>
                  <a:ext uri="{FF2B5EF4-FFF2-40B4-BE49-F238E27FC236}">
                    <a16:creationId xmlns:a16="http://schemas.microsoft.com/office/drawing/2014/main" id="{6FE72731-D927-4DB0-95FF-E3C3C31796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5050" y="1186665"/>
                <a:ext cx="426399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文本框 52">
            <a:extLst>
              <a:ext uri="{FF2B5EF4-FFF2-40B4-BE49-F238E27FC236}">
                <a16:creationId xmlns:a16="http://schemas.microsoft.com/office/drawing/2014/main" id="{B5C26F85-D5D1-443B-BFAA-30EF5C03DCDD}"/>
              </a:ext>
            </a:extLst>
          </p:cNvPr>
          <p:cNvSpPr txBox="1"/>
          <p:nvPr/>
        </p:nvSpPr>
        <p:spPr>
          <a:xfrm>
            <a:off x="2282449" y="993540"/>
            <a:ext cx="1392496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altLang="zh-CN" sz="2400" dirty="0"/>
              <a:t>rand.</a:t>
            </a:r>
          </a:p>
          <a:p>
            <a:pPr algn="ctr"/>
            <a:r>
              <a:rPr lang="en-US" altLang="zh-CN" sz="2400" dirty="0"/>
              <a:t>reduction</a:t>
            </a:r>
            <a:endParaRPr lang="zh-CN" altLang="en-US" sz="2400" dirty="0"/>
          </a:p>
        </p:txBody>
      </p:sp>
      <p:cxnSp>
        <p:nvCxnSpPr>
          <p:cNvPr id="54" name="直接连接符 53">
            <a:extLst>
              <a:ext uri="{FF2B5EF4-FFF2-40B4-BE49-F238E27FC236}">
                <a16:creationId xmlns:a16="http://schemas.microsoft.com/office/drawing/2014/main" id="{D2EB9D5F-6B99-4BAA-9EF3-E8FFC6707DCE}"/>
              </a:ext>
            </a:extLst>
          </p:cNvPr>
          <p:cNvCxnSpPr/>
          <p:nvPr/>
        </p:nvCxnSpPr>
        <p:spPr>
          <a:xfrm>
            <a:off x="3929153" y="1148959"/>
            <a:ext cx="0" cy="5370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连接符 54">
            <a:extLst>
              <a:ext uri="{FF2B5EF4-FFF2-40B4-BE49-F238E27FC236}">
                <a16:creationId xmlns:a16="http://schemas.microsoft.com/office/drawing/2014/main" id="{2890D0ED-8376-485B-A309-953DB66B23F1}"/>
              </a:ext>
            </a:extLst>
          </p:cNvPr>
          <p:cNvCxnSpPr>
            <a:cxnSpLocks/>
          </p:cNvCxnSpPr>
          <p:nvPr/>
        </p:nvCxnSpPr>
        <p:spPr>
          <a:xfrm flipV="1">
            <a:off x="2101450" y="1418330"/>
            <a:ext cx="1827703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接箭头连接符 55">
            <a:extLst>
              <a:ext uri="{FF2B5EF4-FFF2-40B4-BE49-F238E27FC236}">
                <a16:creationId xmlns:a16="http://schemas.microsoft.com/office/drawing/2014/main" id="{8FFF479C-9F2A-4E17-9D09-77BF623FB36D}"/>
              </a:ext>
            </a:extLst>
          </p:cNvPr>
          <p:cNvCxnSpPr>
            <a:cxnSpLocks/>
          </p:cNvCxnSpPr>
          <p:nvPr/>
        </p:nvCxnSpPr>
        <p:spPr>
          <a:xfrm>
            <a:off x="3929153" y="1148959"/>
            <a:ext cx="499621" cy="91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接箭头连接符 56">
            <a:extLst>
              <a:ext uri="{FF2B5EF4-FFF2-40B4-BE49-F238E27FC236}">
                <a16:creationId xmlns:a16="http://schemas.microsoft.com/office/drawing/2014/main" id="{3F47B913-EC31-4F07-8EA7-10E311F2BE87}"/>
              </a:ext>
            </a:extLst>
          </p:cNvPr>
          <p:cNvCxnSpPr>
            <a:cxnSpLocks/>
          </p:cNvCxnSpPr>
          <p:nvPr/>
        </p:nvCxnSpPr>
        <p:spPr>
          <a:xfrm>
            <a:off x="3929152" y="1676840"/>
            <a:ext cx="499621" cy="91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文本框 57">
                <a:extLst>
                  <a:ext uri="{FF2B5EF4-FFF2-40B4-BE49-F238E27FC236}">
                    <a16:creationId xmlns:a16="http://schemas.microsoft.com/office/drawing/2014/main" id="{3FF0AD8A-F47B-4EDA-9B01-A3CD1ABB718E}"/>
                  </a:ext>
                </a:extLst>
              </p:cNvPr>
              <p:cNvSpPr txBox="1"/>
              <p:nvPr/>
            </p:nvSpPr>
            <p:spPr>
              <a:xfrm>
                <a:off x="4426787" y="915223"/>
                <a:ext cx="430374" cy="46166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zh-CN" altLang="en-US" sz="2400" i="1" dirty="0"/>
              </a:p>
            </p:txBody>
          </p:sp>
        </mc:Choice>
        <mc:Fallback xmlns="">
          <p:sp>
            <p:nvSpPr>
              <p:cNvPr id="58" name="文本框 57">
                <a:extLst>
                  <a:ext uri="{FF2B5EF4-FFF2-40B4-BE49-F238E27FC236}">
                    <a16:creationId xmlns:a16="http://schemas.microsoft.com/office/drawing/2014/main" id="{3FF0AD8A-F47B-4EDA-9B01-A3CD1ABB71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6787" y="915223"/>
                <a:ext cx="430374" cy="461665"/>
              </a:xfrm>
              <a:prstGeom prst="rect">
                <a:avLst/>
              </a:prstGeom>
              <a:blipFill>
                <a:blip r:embed="rId5"/>
                <a:stretch>
                  <a:fillRect l="-2817" b="-1052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文本框 58">
                <a:extLst>
                  <a:ext uri="{FF2B5EF4-FFF2-40B4-BE49-F238E27FC236}">
                    <a16:creationId xmlns:a16="http://schemas.microsoft.com/office/drawing/2014/main" id="{3BED52C6-E61F-4B24-A433-7AFA7039DF78}"/>
                  </a:ext>
                </a:extLst>
              </p:cNvPr>
              <p:cNvSpPr txBox="1"/>
              <p:nvPr/>
            </p:nvSpPr>
            <p:spPr>
              <a:xfrm>
                <a:off x="4426787" y="1446007"/>
                <a:ext cx="430374" cy="46166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zh-CN" altLang="en-US" sz="2400" i="1" dirty="0"/>
              </a:p>
            </p:txBody>
          </p:sp>
        </mc:Choice>
        <mc:Fallback xmlns="">
          <p:sp>
            <p:nvSpPr>
              <p:cNvPr id="59" name="文本框 58">
                <a:extLst>
                  <a:ext uri="{FF2B5EF4-FFF2-40B4-BE49-F238E27FC236}">
                    <a16:creationId xmlns:a16="http://schemas.microsoft.com/office/drawing/2014/main" id="{3BED52C6-E61F-4B24-A433-7AFA7039DF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6787" y="1446007"/>
                <a:ext cx="430374" cy="461665"/>
              </a:xfrm>
              <a:prstGeom prst="rect">
                <a:avLst/>
              </a:prstGeom>
              <a:blipFill>
                <a:blip r:embed="rId6"/>
                <a:stretch>
                  <a:fillRect l="-281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矩形 60">
            <a:extLst>
              <a:ext uri="{FF2B5EF4-FFF2-40B4-BE49-F238E27FC236}">
                <a16:creationId xmlns:a16="http://schemas.microsoft.com/office/drawing/2014/main" id="{7FA02B1A-8DFB-4326-BB78-3CF1620C34B6}"/>
              </a:ext>
            </a:extLst>
          </p:cNvPr>
          <p:cNvSpPr/>
          <p:nvPr/>
        </p:nvSpPr>
        <p:spPr>
          <a:xfrm>
            <a:off x="7678059" y="1000441"/>
            <a:ext cx="1046358" cy="8911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400" dirty="0"/>
              <a:t>XOR</a:t>
            </a:r>
            <a:endParaRPr lang="zh-CN" altLang="en-US" sz="2400" dirty="0"/>
          </a:p>
        </p:txBody>
      </p:sp>
      <p:cxnSp>
        <p:nvCxnSpPr>
          <p:cNvPr id="62" name="直接箭头连接符 61">
            <a:extLst>
              <a:ext uri="{FF2B5EF4-FFF2-40B4-BE49-F238E27FC236}">
                <a16:creationId xmlns:a16="http://schemas.microsoft.com/office/drawing/2014/main" id="{CD096E73-F043-40D3-B87B-A8B5F2BFCDF5}"/>
              </a:ext>
            </a:extLst>
          </p:cNvPr>
          <p:cNvCxnSpPr>
            <a:cxnSpLocks/>
            <a:stCxn id="68" idx="3"/>
          </p:cNvCxnSpPr>
          <p:nvPr/>
        </p:nvCxnSpPr>
        <p:spPr>
          <a:xfrm>
            <a:off x="7095156" y="1160459"/>
            <a:ext cx="582903" cy="45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接箭头连接符 62">
            <a:extLst>
              <a:ext uri="{FF2B5EF4-FFF2-40B4-BE49-F238E27FC236}">
                <a16:creationId xmlns:a16="http://schemas.microsoft.com/office/drawing/2014/main" id="{E6BD2E96-8C43-4EEF-B4A5-CF8FC10B06FB}"/>
              </a:ext>
            </a:extLst>
          </p:cNvPr>
          <p:cNvCxnSpPr>
            <a:cxnSpLocks/>
            <a:stCxn id="59" idx="3"/>
          </p:cNvCxnSpPr>
          <p:nvPr/>
        </p:nvCxnSpPr>
        <p:spPr>
          <a:xfrm>
            <a:off x="4857161" y="1676840"/>
            <a:ext cx="2820898" cy="167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接箭头连接符 63">
            <a:extLst>
              <a:ext uri="{FF2B5EF4-FFF2-40B4-BE49-F238E27FC236}">
                <a16:creationId xmlns:a16="http://schemas.microsoft.com/office/drawing/2014/main" id="{12617C6A-15F4-4392-802B-D1EB85737056}"/>
              </a:ext>
            </a:extLst>
          </p:cNvPr>
          <p:cNvCxnSpPr>
            <a:stCxn id="61" idx="3"/>
          </p:cNvCxnSpPr>
          <p:nvPr/>
        </p:nvCxnSpPr>
        <p:spPr>
          <a:xfrm>
            <a:off x="8724417" y="1446007"/>
            <a:ext cx="607692" cy="98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文本框 64">
                <a:extLst>
                  <a:ext uri="{FF2B5EF4-FFF2-40B4-BE49-F238E27FC236}">
                    <a16:creationId xmlns:a16="http://schemas.microsoft.com/office/drawing/2014/main" id="{E70A58D0-CBF0-40C0-85A4-AC5015BE08E8}"/>
                  </a:ext>
                </a:extLst>
              </p:cNvPr>
              <p:cNvSpPr txBox="1"/>
              <p:nvPr/>
            </p:nvSpPr>
            <p:spPr>
              <a:xfrm>
                <a:off x="9332109" y="1215173"/>
                <a:ext cx="897105" cy="46166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2400" i="1" dirty="0"/>
              </a:p>
            </p:txBody>
          </p:sp>
        </mc:Choice>
        <mc:Fallback xmlns="">
          <p:sp>
            <p:nvSpPr>
              <p:cNvPr id="65" name="文本框 64">
                <a:extLst>
                  <a:ext uri="{FF2B5EF4-FFF2-40B4-BE49-F238E27FC236}">
                    <a16:creationId xmlns:a16="http://schemas.microsoft.com/office/drawing/2014/main" id="{E70A58D0-CBF0-40C0-85A4-AC5015BE08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2109" y="1215173"/>
                <a:ext cx="897105" cy="461665"/>
              </a:xfrm>
              <a:prstGeom prst="rect">
                <a:avLst/>
              </a:prstGeom>
              <a:blipFill>
                <a:blip r:embed="rId7"/>
                <a:stretch>
                  <a:fillRect l="-680" b="-1710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7" name="直接箭头连接符 66">
            <a:extLst>
              <a:ext uri="{FF2B5EF4-FFF2-40B4-BE49-F238E27FC236}">
                <a16:creationId xmlns:a16="http://schemas.microsoft.com/office/drawing/2014/main" id="{A94D9C4F-12DE-4EBC-A54D-D56169549664}"/>
              </a:ext>
            </a:extLst>
          </p:cNvPr>
          <p:cNvCxnSpPr>
            <a:cxnSpLocks/>
            <a:stCxn id="58" idx="3"/>
            <a:endCxn id="69" idx="1"/>
          </p:cNvCxnSpPr>
          <p:nvPr/>
        </p:nvCxnSpPr>
        <p:spPr>
          <a:xfrm>
            <a:off x="4857161" y="1146056"/>
            <a:ext cx="355257" cy="75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文本框 67">
                <a:extLst>
                  <a:ext uri="{FF2B5EF4-FFF2-40B4-BE49-F238E27FC236}">
                    <a16:creationId xmlns:a16="http://schemas.microsoft.com/office/drawing/2014/main" id="{C262E409-F508-4404-8BFA-37114AA78474}"/>
                  </a:ext>
                </a:extLst>
              </p:cNvPr>
              <p:cNvSpPr txBox="1"/>
              <p:nvPr/>
            </p:nvSpPr>
            <p:spPr>
              <a:xfrm>
                <a:off x="6198051" y="929626"/>
                <a:ext cx="897105" cy="46166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2400" i="1" dirty="0"/>
              </a:p>
            </p:txBody>
          </p:sp>
        </mc:Choice>
        <mc:Fallback xmlns="">
          <p:sp>
            <p:nvSpPr>
              <p:cNvPr id="68" name="文本框 67">
                <a:extLst>
                  <a:ext uri="{FF2B5EF4-FFF2-40B4-BE49-F238E27FC236}">
                    <a16:creationId xmlns:a16="http://schemas.microsoft.com/office/drawing/2014/main" id="{C262E409-F508-4404-8BFA-37114AA784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8051" y="929626"/>
                <a:ext cx="897105" cy="461665"/>
              </a:xfrm>
              <a:prstGeom prst="rect">
                <a:avLst/>
              </a:prstGeom>
              <a:blipFill>
                <a:blip r:embed="rId8"/>
                <a:stretch>
                  <a:fillRect l="-1361" b="-1710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矩形 68">
                <a:extLst>
                  <a:ext uri="{FF2B5EF4-FFF2-40B4-BE49-F238E27FC236}">
                    <a16:creationId xmlns:a16="http://schemas.microsoft.com/office/drawing/2014/main" id="{8A9C2E0E-E8C7-41BD-B445-E0FF31BD3FB6}"/>
                  </a:ext>
                </a:extLst>
              </p:cNvPr>
              <p:cNvSpPr/>
              <p:nvPr/>
            </p:nvSpPr>
            <p:spPr>
              <a:xfrm>
                <a:off x="5212418" y="925352"/>
                <a:ext cx="455292" cy="45641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69" name="矩形 68">
                <a:extLst>
                  <a:ext uri="{FF2B5EF4-FFF2-40B4-BE49-F238E27FC236}">
                    <a16:creationId xmlns:a16="http://schemas.microsoft.com/office/drawing/2014/main" id="{8A9C2E0E-E8C7-41BD-B445-E0FF31BD3F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2418" y="925352"/>
                <a:ext cx="455292" cy="456410"/>
              </a:xfrm>
              <a:prstGeom prst="rect">
                <a:avLst/>
              </a:prstGeom>
              <a:blipFill>
                <a:blip r:embed="rId9"/>
                <a:stretch>
                  <a:fillRect l="-259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0" name="直接箭头连接符 69">
            <a:extLst>
              <a:ext uri="{FF2B5EF4-FFF2-40B4-BE49-F238E27FC236}">
                <a16:creationId xmlns:a16="http://schemas.microsoft.com/office/drawing/2014/main" id="{384050EF-BC90-4A66-9AB3-E61474DEA147}"/>
              </a:ext>
            </a:extLst>
          </p:cNvPr>
          <p:cNvCxnSpPr>
            <a:stCxn id="69" idx="3"/>
            <a:endCxn id="68" idx="1"/>
          </p:cNvCxnSpPr>
          <p:nvPr/>
        </p:nvCxnSpPr>
        <p:spPr>
          <a:xfrm>
            <a:off x="5667710" y="1153557"/>
            <a:ext cx="530341" cy="69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5">
                <a:extLst>
                  <a:ext uri="{FF2B5EF4-FFF2-40B4-BE49-F238E27FC236}">
                    <a16:creationId xmlns:a16="http://schemas.microsoft.com/office/drawing/2014/main" id="{3AEF6F3F-3FDD-420A-A16C-9A11030C4424}"/>
                  </a:ext>
                </a:extLst>
              </p:cNvPr>
              <p:cNvSpPr txBox="1"/>
              <p:nvPr/>
            </p:nvSpPr>
            <p:spPr>
              <a:xfrm>
                <a:off x="807876" y="2905924"/>
                <a:ext cx="10780350" cy="2140779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dirty="0"/>
                  <a:t>If there is an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𝐴𝐶</m:t>
                    </m:r>
                    <m:sSup>
                      <m:sSup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800" i="1" dirty="0"/>
                  <a:t> </a:t>
                </a:r>
                <a:r>
                  <a:rPr lang="en-US" sz="2800" dirty="0"/>
                  <a:t>circuit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2800" dirty="0"/>
                  <a:t> that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</m:d>
                  </m:oMath>
                </a14:m>
                <a:r>
                  <a:rPr lang="en-US" sz="2800" dirty="0"/>
                  <a:t>-</a:t>
                </a:r>
                <a:r>
                  <a:rPr lang="en-US" sz="2800" b="1" dirty="0"/>
                  <a:t>approximates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800" dirty="0"/>
              </a:p>
              <a:p>
                <a:pPr algn="ctr"/>
                <a:endParaRPr lang="en-US" sz="2800" dirty="0"/>
              </a:p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⊕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b="1" dirty="0"/>
                  <a:t>if and only if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d>
                          <m:dPr>
                            <m:ctrlP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</m:e>
                    </m:d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21" name="TextBox 5">
                <a:extLst>
                  <a:ext uri="{FF2B5EF4-FFF2-40B4-BE49-F238E27FC236}">
                    <a16:creationId xmlns:a16="http://schemas.microsoft.com/office/drawing/2014/main" id="{3AEF6F3F-3FDD-420A-A16C-9A11030C44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876" y="2905924"/>
                <a:ext cx="10780350" cy="2140779"/>
              </a:xfrm>
              <a:prstGeom prst="rect">
                <a:avLst/>
              </a:prstGeom>
              <a:blipFill>
                <a:blip r:embed="rId10"/>
                <a:stretch>
                  <a:fillRect b="-59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5" name="文本框 44">
                <a:extLst>
                  <a:ext uri="{FF2B5EF4-FFF2-40B4-BE49-F238E27FC236}">
                    <a16:creationId xmlns:a16="http://schemas.microsoft.com/office/drawing/2014/main" id="{89466235-E3CD-432F-A6D3-E419A82866B8}"/>
                  </a:ext>
                </a:extLst>
              </p:cNvPr>
              <p:cNvSpPr txBox="1"/>
              <p:nvPr/>
            </p:nvSpPr>
            <p:spPr>
              <a:xfrm>
                <a:off x="368989" y="5164176"/>
                <a:ext cx="11303351" cy="101431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sz="3200" b="1" i="1" smtClean="0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altLang="zh-CN" sz="32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altLang="zh-CN" sz="3200" b="1" i="1" smtClean="0">
                          <a:latin typeface="Cambria Math" panose="02040503050406030204" pitchFamily="18" charset="0"/>
                        </a:rPr>
                        <m:t>,</m:t>
                      </m:r>
                      <m:func>
                        <m:funcPr>
                          <m:ctrlPr>
                            <a:rPr lang="en-US" altLang="zh-CN" sz="32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zh-CN" sz="3200" b="1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en-US" altLang="zh-CN" sz="3200" b="1" i="0" smtClean="0">
                                  <a:latin typeface="Cambria Math" panose="02040503050406030204" pitchFamily="18" charset="0"/>
                                </a:rPr>
                                <m:t>𝐏𝐫</m:t>
                              </m:r>
                            </m:e>
                            <m:lim>
                              <m:r>
                                <a:rPr lang="en-US" altLang="zh-CN" sz="3200" b="1" i="1" smtClean="0"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CN" sz="32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3200" b="1" i="1" smtClean="0">
                                  <a:latin typeface="Cambria Math" panose="02040503050406030204" pitchFamily="18" charset="0"/>
                                </a:rPr>
                                <m:t>𝑬</m:t>
                              </m:r>
                              <m:d>
                                <m:dPr>
                                  <m:ctrlPr>
                                    <a:rPr lang="en-US" altLang="zh-CN" sz="32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32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altLang="zh-CN" sz="3200" b="1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zh-CN" sz="3200" b="1" i="1" smtClean="0"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e>
                              </m:d>
                              <m:r>
                                <a:rPr lang="en-US" altLang="zh-CN" sz="3200" b="1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altLang="zh-CN" sz="3200" b="1" i="1" smtClean="0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  <m:d>
                                <m:dPr>
                                  <m:ctrlPr>
                                    <a:rPr lang="en-US" altLang="zh-CN" sz="32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32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</m:e>
                          </m:d>
                          <m:r>
                            <a:rPr lang="en-US" altLang="zh-CN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limLow>
                            <m:limLowPr>
                              <m:ctrlPr>
                                <a:rPr lang="en-US" altLang="zh-CN" sz="32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3200" b="0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e>
                            <m:lim>
                              <m:r>
                                <a:rPr lang="en-US" altLang="zh-CN" sz="32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lim>
                          </m:limLow>
                          <m:r>
                            <a:rPr lang="en-US" altLang="zh-CN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altLang="zh-CN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𝑫</m:t>
                          </m:r>
                          <m:d>
                            <m:dPr>
                              <m:ctrlPr>
                                <a:rPr lang="en-US" altLang="zh-CN" sz="32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32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d>
                                <m:dPr>
                                  <m:ctrlPr>
                                    <a:rPr lang="en-US" altLang="zh-CN" sz="32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32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altLang="zh-CN" sz="32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zh-CN" sz="32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e>
                              </m:d>
                            </m:e>
                          </m:d>
                          <m:r>
                            <a:rPr lang="en-US" altLang="zh-CN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altLang="zh-CN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𝑩</m:t>
                          </m:r>
                          <m:r>
                            <a:rPr lang="en-US" altLang="zh-CN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a:rPr lang="en-US" altLang="zh-CN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altLang="zh-CN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𝒓</m:t>
                          </m:r>
                          <m:r>
                            <a:rPr lang="en-US" altLang="zh-CN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))] =</m:t>
                          </m:r>
                          <m:f>
                            <m:fPr>
                              <m:ctrlPr>
                                <a:rPr lang="en-US" altLang="zh-CN" sz="3200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32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altLang="zh-CN" sz="32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  <m:r>
                            <a:rPr lang="en-US" altLang="zh-CN" sz="32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CN" sz="3200" b="1" i="1" smtClean="0">
                              <a:latin typeface="Cambria Math" panose="02040503050406030204" pitchFamily="18" charset="0"/>
                            </a:rPr>
                            <m:t>𝜺</m:t>
                          </m:r>
                        </m:e>
                      </m:func>
                    </m:oMath>
                  </m:oMathPara>
                </a14:m>
                <a:endParaRPr lang="zh-CN" altLang="en-US" sz="3200" b="1" i="1" dirty="0"/>
              </a:p>
            </p:txBody>
          </p:sp>
        </mc:Choice>
        <mc:Fallback>
          <p:sp>
            <p:nvSpPr>
              <p:cNvPr id="45" name="文本框 44">
                <a:extLst>
                  <a:ext uri="{FF2B5EF4-FFF2-40B4-BE49-F238E27FC236}">
                    <a16:creationId xmlns:a16="http://schemas.microsoft.com/office/drawing/2014/main" id="{89466235-E3CD-432F-A6D3-E419A82866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989" y="5164176"/>
                <a:ext cx="11303351" cy="101431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5">
                <a:extLst>
                  <a:ext uri="{FF2B5EF4-FFF2-40B4-BE49-F238E27FC236}">
                    <a16:creationId xmlns:a16="http://schemas.microsoft.com/office/drawing/2014/main" id="{F8C31FDF-C8AE-477D-82DB-2EC4FB5419C4}"/>
                  </a:ext>
                </a:extLst>
              </p:cNvPr>
              <p:cNvSpPr txBox="1"/>
              <p:nvPr/>
            </p:nvSpPr>
            <p:spPr>
              <a:xfrm>
                <a:off x="2978697" y="2068757"/>
                <a:ext cx="6572231" cy="578685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0" dirty="0"/>
                  <a:t>For all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800" b="0" dirty="0"/>
                  <a:t>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⊕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31" name="TextBox 5">
                <a:extLst>
                  <a:ext uri="{FF2B5EF4-FFF2-40B4-BE49-F238E27FC236}">
                    <a16:creationId xmlns:a16="http://schemas.microsoft.com/office/drawing/2014/main" id="{F8C31FDF-C8AE-477D-82DB-2EC4FB5419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8697" y="2068757"/>
                <a:ext cx="6572231" cy="578685"/>
              </a:xfrm>
              <a:prstGeom prst="rect">
                <a:avLst/>
              </a:prstGeom>
              <a:blipFill>
                <a:blip r:embed="rId12"/>
                <a:stretch>
                  <a:fillRect t="-4167" b="-239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Speech Bubble: Oval 1">
                <a:extLst>
                  <a:ext uri="{FF2B5EF4-FFF2-40B4-BE49-F238E27FC236}">
                    <a16:creationId xmlns:a16="http://schemas.microsoft.com/office/drawing/2014/main" id="{BBBDA6F6-8274-44B8-AC20-8C173272C8E5}"/>
                  </a:ext>
                </a:extLst>
              </p:cNvPr>
              <p:cNvSpPr/>
              <p:nvPr/>
            </p:nvSpPr>
            <p:spPr>
              <a:xfrm>
                <a:off x="6985747" y="6178493"/>
                <a:ext cx="2991971" cy="625719"/>
              </a:xfrm>
              <a:prstGeom prst="wedgeEllipseCallout">
                <a:avLst>
                  <a:gd name="adj1" fmla="val 53774"/>
                  <a:gd name="adj2" fmla="val -83989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Independent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!</a:t>
                </a:r>
              </a:p>
            </p:txBody>
          </p:sp>
        </mc:Choice>
        <mc:Fallback>
          <p:sp>
            <p:nvSpPr>
              <p:cNvPr id="2" name="Speech Bubble: Oval 1">
                <a:extLst>
                  <a:ext uri="{FF2B5EF4-FFF2-40B4-BE49-F238E27FC236}">
                    <a16:creationId xmlns:a16="http://schemas.microsoft.com/office/drawing/2014/main" id="{BBBDA6F6-8274-44B8-AC20-8C173272C8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5747" y="6178493"/>
                <a:ext cx="2991971" cy="625719"/>
              </a:xfrm>
              <a:prstGeom prst="wedgeEllipseCallout">
                <a:avLst>
                  <a:gd name="adj1" fmla="val 53774"/>
                  <a:gd name="adj2" fmla="val -83989"/>
                </a:avLst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8341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7" dur="1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45" grpId="0"/>
      <p:bldP spid="31" grpId="0" animBg="1"/>
      <p:bldP spid="2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A83B6DE9-690C-4519-9AB8-AA11C1DDC520}"/>
              </a:ext>
            </a:extLst>
          </p:cNvPr>
          <p:cNvSpPr txBox="1">
            <a:spLocks/>
          </p:cNvSpPr>
          <p:nvPr/>
        </p:nvSpPr>
        <p:spPr>
          <a:xfrm>
            <a:off x="65808" y="0"/>
            <a:ext cx="11909715" cy="8345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>
                <a:solidFill>
                  <a:srgbClr val="FF0000"/>
                </a:solidFill>
                <a:latin typeface="+mn-lt"/>
              </a:rPr>
              <a:t>Error Correction with Approximate Sum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矩形 22">
                <a:extLst>
                  <a:ext uri="{FF2B5EF4-FFF2-40B4-BE49-F238E27FC236}">
                    <a16:creationId xmlns:a16="http://schemas.microsoft.com/office/drawing/2014/main" id="{198EF1C0-859B-4BC1-83F2-F308DBF05D74}"/>
                  </a:ext>
                </a:extLst>
              </p:cNvPr>
              <p:cNvSpPr/>
              <p:nvPr/>
            </p:nvSpPr>
            <p:spPr>
              <a:xfrm>
                <a:off x="696674" y="1719269"/>
                <a:ext cx="4916747" cy="1302823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dirty="0"/>
                  <a:t>The idea: take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𝑝𝑜𝑙𝑦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,1/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sz="2800" dirty="0"/>
                  <a:t> </a:t>
                </a:r>
                <a:r>
                  <a:rPr lang="en-US" altLang="zh-CN" sz="2800" dirty="0" err="1"/>
                  <a:t>i.i.d</a:t>
                </a:r>
                <a:r>
                  <a:rPr lang="en-US" altLang="zh-CN" sz="2800" dirty="0"/>
                  <a:t>. samples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zh-CN" altLang="en-US" sz="2800" dirty="0"/>
                  <a:t> </a:t>
                </a:r>
                <a:r>
                  <a:rPr lang="en-US" altLang="zh-CN" sz="2800" dirty="0"/>
                  <a:t>and take average.</a:t>
                </a:r>
                <a:endParaRPr lang="zh-CN" altLang="en-US" sz="2800" dirty="0"/>
              </a:p>
            </p:txBody>
          </p:sp>
        </mc:Choice>
        <mc:Fallback xmlns="">
          <p:sp>
            <p:nvSpPr>
              <p:cNvPr id="23" name="矩形 22">
                <a:extLst>
                  <a:ext uri="{FF2B5EF4-FFF2-40B4-BE49-F238E27FC236}">
                    <a16:creationId xmlns:a16="http://schemas.microsoft.com/office/drawing/2014/main" id="{198EF1C0-859B-4BC1-83F2-F308DBF05D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674" y="1719269"/>
                <a:ext cx="4916747" cy="1302823"/>
              </a:xfrm>
              <a:prstGeom prst="rect">
                <a:avLst/>
              </a:prstGeom>
              <a:blipFill>
                <a:blip r:embed="rId3"/>
                <a:stretch>
                  <a:fillRect l="-1238" t="-6977" b="-153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矩形 80">
                <a:extLst>
                  <a:ext uri="{FF2B5EF4-FFF2-40B4-BE49-F238E27FC236}">
                    <a16:creationId xmlns:a16="http://schemas.microsoft.com/office/drawing/2014/main" id="{6C9BE7C0-1122-45B2-A778-E89EE854D3D0}"/>
                  </a:ext>
                </a:extLst>
              </p:cNvPr>
              <p:cNvSpPr/>
              <p:nvPr/>
            </p:nvSpPr>
            <p:spPr>
              <a:xfrm>
                <a:off x="65808" y="3605930"/>
                <a:ext cx="7609344" cy="1272236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dirty="0"/>
                  <a:t>If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altLang="zh-CN" sz="2800" dirty="0"/>
                  <a:t>, then the expected average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endParaRPr lang="en-US" altLang="zh-CN" sz="2800" dirty="0"/>
              </a:p>
              <a:p>
                <a:pPr algn="ctr"/>
                <a:r>
                  <a:rPr lang="en-US" altLang="zh-CN" sz="2800" dirty="0"/>
                  <a:t>If 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CN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altLang="zh-CN" sz="2800" dirty="0"/>
                  <a:t>, then the expected average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endParaRPr lang="en-US" altLang="zh-CN" sz="2800" dirty="0"/>
              </a:p>
            </p:txBody>
          </p:sp>
        </mc:Choice>
        <mc:Fallback xmlns="">
          <p:sp>
            <p:nvSpPr>
              <p:cNvPr id="81" name="矩形 80">
                <a:extLst>
                  <a:ext uri="{FF2B5EF4-FFF2-40B4-BE49-F238E27FC236}">
                    <a16:creationId xmlns:a16="http://schemas.microsoft.com/office/drawing/2014/main" id="{6C9BE7C0-1122-45B2-A778-E89EE854D3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08" y="3605930"/>
                <a:ext cx="7609344" cy="1272236"/>
              </a:xfrm>
              <a:prstGeom prst="rect">
                <a:avLst/>
              </a:prstGeom>
              <a:blipFill>
                <a:blip r:embed="rId21"/>
                <a:stretch>
                  <a:fillRect b="-76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5">
                <a:extLst>
                  <a:ext uri="{FF2B5EF4-FFF2-40B4-BE49-F238E27FC236}">
                    <a16:creationId xmlns:a16="http://schemas.microsoft.com/office/drawing/2014/main" id="{18746D3B-4C50-49DE-B298-524221AC8ACC}"/>
                  </a:ext>
                </a:extLst>
              </p:cNvPr>
              <p:cNvSpPr txBox="1"/>
              <p:nvPr/>
            </p:nvSpPr>
            <p:spPr>
              <a:xfrm>
                <a:off x="7774470" y="4106263"/>
                <a:ext cx="4252404" cy="2497607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/>
                  <a:t>If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800" dirty="0"/>
                  <a:t> can be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800" dirty="0"/>
                  <a:t>-approximated by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𝐴𝐶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800" dirty="0"/>
                  <a:t>,</a:t>
                </a:r>
              </a:p>
              <a:p>
                <a:pPr algn="ctr"/>
                <a:r>
                  <a:rPr lang="en-US" sz="2800" dirty="0"/>
                  <a:t>Then (as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800" dirty="0"/>
                  <a:t> is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𝑁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sz="2800" dirty="0"/>
                  <a:t>-hard),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𝑁</m:t>
                    </m:r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sz="2800" dirty="0"/>
                  <a:t> collapses to </a:t>
                </a:r>
                <a:r>
                  <a:rPr lang="en-US" sz="2800" b="1" i="1" dirty="0"/>
                  <a:t>Approximate Sum</a:t>
                </a:r>
                <a:r>
                  <a:rPr lang="en-US" sz="2800" dirty="0"/>
                  <a:t>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𝐴𝐶</m:t>
                    </m:r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en-US" sz="2800" i="1" dirty="0"/>
              </a:p>
            </p:txBody>
          </p:sp>
        </mc:Choice>
        <mc:Fallback xmlns="">
          <p:sp>
            <p:nvSpPr>
              <p:cNvPr id="83" name="TextBox 5">
                <a:extLst>
                  <a:ext uri="{FF2B5EF4-FFF2-40B4-BE49-F238E27FC236}">
                    <a16:creationId xmlns:a16="http://schemas.microsoft.com/office/drawing/2014/main" id="{18746D3B-4C50-49DE-B298-524221AC8A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4470" y="4106263"/>
                <a:ext cx="4252404" cy="2497607"/>
              </a:xfrm>
              <a:prstGeom prst="rect">
                <a:avLst/>
              </a:prstGeom>
              <a:blipFill>
                <a:blip r:embed="rId22"/>
                <a:stretch>
                  <a:fillRect l="-1431" b="-463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4" name="矩形 83">
                <a:extLst>
                  <a:ext uri="{FF2B5EF4-FFF2-40B4-BE49-F238E27FC236}">
                    <a16:creationId xmlns:a16="http://schemas.microsoft.com/office/drawing/2014/main" id="{D2A8EAB1-23FF-44F4-AF3B-FFA724FFBD76}"/>
                  </a:ext>
                </a:extLst>
              </p:cNvPr>
              <p:cNvSpPr/>
              <p:nvPr/>
            </p:nvSpPr>
            <p:spPr>
              <a:xfrm>
                <a:off x="65808" y="5125995"/>
                <a:ext cx="7609344" cy="1365987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dirty="0"/>
                  <a:t>Chernoff bound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altLang="zh-CN" sz="2800" dirty="0"/>
                  <a:t> when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𝑝𝑜𝑙𝑦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,1/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800" dirty="0"/>
                  <a:t>, actual average is within expected average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±0.01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altLang="zh-CN" sz="2800" dirty="0"/>
                  <a:t> whp</a:t>
                </a:r>
              </a:p>
              <a:p>
                <a:pPr algn="ctr"/>
                <a:r>
                  <a:rPr lang="en-US" altLang="zh-CN" sz="2800" dirty="0"/>
                  <a:t>Use scaling to make a valid approx. sum circuit</a:t>
                </a:r>
                <a:endParaRPr lang="zh-CN" altLang="en-US" sz="2800" dirty="0"/>
              </a:p>
            </p:txBody>
          </p:sp>
        </mc:Choice>
        <mc:Fallback>
          <p:sp>
            <p:nvSpPr>
              <p:cNvPr id="84" name="矩形 83">
                <a:extLst>
                  <a:ext uri="{FF2B5EF4-FFF2-40B4-BE49-F238E27FC236}">
                    <a16:creationId xmlns:a16="http://schemas.microsoft.com/office/drawing/2014/main" id="{D2A8EAB1-23FF-44F4-AF3B-FFA724FFBD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08" y="5125995"/>
                <a:ext cx="7609344" cy="1365987"/>
              </a:xfrm>
              <a:prstGeom prst="rect">
                <a:avLst/>
              </a:prstGeom>
              <a:blipFill>
                <a:blip r:embed="rId23"/>
                <a:stretch>
                  <a:fillRect l="-80" t="-4444" r="-1041" b="-12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矩形 84">
                <a:extLst>
                  <a:ext uri="{FF2B5EF4-FFF2-40B4-BE49-F238E27FC236}">
                    <a16:creationId xmlns:a16="http://schemas.microsoft.com/office/drawing/2014/main" id="{CF0F34CC-316F-4440-9DA4-6C72548F7951}"/>
                  </a:ext>
                </a:extLst>
              </p:cNvPr>
              <p:cNvSpPr/>
              <p:nvPr/>
            </p:nvSpPr>
            <p:spPr>
              <a:xfrm>
                <a:off x="65808" y="3605930"/>
                <a:ext cx="7609344" cy="1272236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dirty="0"/>
                  <a:t>If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altLang="zh-CN" sz="2800" dirty="0"/>
                  <a:t>, then average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−1.01</m:t>
                        </m:r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−0.99</m:t>
                        </m:r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</m:d>
                  </m:oMath>
                </a14:m>
                <a:endParaRPr lang="en-US" altLang="zh-CN" sz="2800" dirty="0"/>
              </a:p>
              <a:p>
                <a:pPr algn="ctr"/>
                <a:r>
                  <a:rPr lang="en-US" altLang="zh-CN" sz="2800" dirty="0"/>
                  <a:t>If 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CN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altLang="zh-CN" sz="2800" dirty="0"/>
                  <a:t>, then average 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CN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+0.99</m:t>
                        </m:r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𝜀</m:t>
                        </m:r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n-US" altLang="zh-CN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+1.01</m:t>
                        </m:r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</m:d>
                  </m:oMath>
                </a14:m>
                <a:endParaRPr lang="en-US" altLang="zh-CN" sz="2800" dirty="0"/>
              </a:p>
            </p:txBody>
          </p:sp>
        </mc:Choice>
        <mc:Fallback xmlns="">
          <p:sp>
            <p:nvSpPr>
              <p:cNvPr id="85" name="矩形 84">
                <a:extLst>
                  <a:ext uri="{FF2B5EF4-FFF2-40B4-BE49-F238E27FC236}">
                    <a16:creationId xmlns:a16="http://schemas.microsoft.com/office/drawing/2014/main" id="{CF0F34CC-316F-4440-9DA4-6C72548F79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08" y="3605930"/>
                <a:ext cx="7609344" cy="1272236"/>
              </a:xfrm>
              <a:prstGeom prst="rect">
                <a:avLst/>
              </a:prstGeom>
              <a:blipFill>
                <a:blip r:embed="rId24"/>
                <a:stretch>
                  <a:fillRect l="-1601" b="-95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文本框 44">
                <a:extLst>
                  <a:ext uri="{FF2B5EF4-FFF2-40B4-BE49-F238E27FC236}">
                    <a16:creationId xmlns:a16="http://schemas.microsoft.com/office/drawing/2014/main" id="{0C5C0F01-0088-4384-9352-AEDCB238F76E}"/>
                  </a:ext>
                </a:extLst>
              </p:cNvPr>
              <p:cNvSpPr txBox="1"/>
              <p:nvPr/>
            </p:nvSpPr>
            <p:spPr>
              <a:xfrm>
                <a:off x="3084010" y="640380"/>
                <a:ext cx="5750036" cy="101431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sz="3200" b="1" i="1" smtClean="0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altLang="zh-CN" sz="32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altLang="zh-CN" sz="3200" b="1" i="1" smtClean="0">
                          <a:latin typeface="Cambria Math" panose="02040503050406030204" pitchFamily="18" charset="0"/>
                        </a:rPr>
                        <m:t>,</m:t>
                      </m:r>
                      <m:func>
                        <m:funcPr>
                          <m:ctrlPr>
                            <a:rPr lang="en-US" altLang="zh-CN" sz="32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zh-CN" sz="3200" b="1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en-US" altLang="zh-CN" sz="3200" b="1" i="0" smtClean="0">
                                  <a:latin typeface="Cambria Math" panose="02040503050406030204" pitchFamily="18" charset="0"/>
                                </a:rPr>
                                <m:t>𝐏𝐫</m:t>
                              </m:r>
                            </m:e>
                            <m:lim>
                              <m:r>
                                <a:rPr lang="en-US" altLang="zh-CN" sz="3200" b="1" i="1" smtClean="0"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CN" sz="32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3200" b="1" i="1" smtClean="0">
                                  <a:latin typeface="Cambria Math" panose="02040503050406030204" pitchFamily="18" charset="0"/>
                                </a:rPr>
                                <m:t>𝑬</m:t>
                              </m:r>
                              <m:d>
                                <m:dPr>
                                  <m:ctrlPr>
                                    <a:rPr lang="en-US" altLang="zh-CN" sz="32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32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altLang="zh-CN" sz="3200" b="1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zh-CN" sz="3200" b="1" i="1" smtClean="0"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e>
                              </m:d>
                              <m:r>
                                <a:rPr lang="en-US" altLang="zh-CN" sz="3200" b="1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altLang="zh-CN" sz="3200" b="1" i="1" smtClean="0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  <m:d>
                                <m:dPr>
                                  <m:ctrlPr>
                                    <a:rPr lang="en-US" altLang="zh-CN" sz="32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32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</m:e>
                          </m:d>
                          <m:r>
                            <a:rPr lang="en-US" altLang="zh-CN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altLang="zh-CN" sz="3200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32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altLang="zh-CN" sz="32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  <m:r>
                            <a:rPr lang="en-US" altLang="zh-CN" sz="32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CN" sz="3200" b="1" i="1" smtClean="0">
                              <a:latin typeface="Cambria Math" panose="02040503050406030204" pitchFamily="18" charset="0"/>
                            </a:rPr>
                            <m:t>𝜺</m:t>
                          </m:r>
                        </m:e>
                      </m:func>
                    </m:oMath>
                  </m:oMathPara>
                </a14:m>
                <a:endParaRPr lang="zh-CN" altLang="en-US" sz="3200" b="1" i="1" dirty="0"/>
              </a:p>
            </p:txBody>
          </p:sp>
        </mc:Choice>
        <mc:Fallback xmlns="">
          <p:sp>
            <p:nvSpPr>
              <p:cNvPr id="42" name="文本框 44">
                <a:extLst>
                  <a:ext uri="{FF2B5EF4-FFF2-40B4-BE49-F238E27FC236}">
                    <a16:creationId xmlns:a16="http://schemas.microsoft.com/office/drawing/2014/main" id="{0C5C0F01-0088-4384-9352-AEDCB238F7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4010" y="640380"/>
                <a:ext cx="5750036" cy="1014317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文本框 44">
                <a:extLst>
                  <a:ext uri="{FF2B5EF4-FFF2-40B4-BE49-F238E27FC236}">
                    <a16:creationId xmlns:a16="http://schemas.microsoft.com/office/drawing/2014/main" id="{B3424473-B9B4-44A4-8F8B-ED350130D51C}"/>
                  </a:ext>
                </a:extLst>
              </p:cNvPr>
              <p:cNvSpPr txBox="1"/>
              <p:nvPr/>
            </p:nvSpPr>
            <p:spPr>
              <a:xfrm>
                <a:off x="8295326" y="1835782"/>
                <a:ext cx="2762488" cy="1468735"/>
              </a:xfrm>
              <a:prstGeom prst="rect">
                <a:avLst/>
              </a:prstGeom>
              <a:ln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32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3200" b="1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3200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</m:den>
                      </m:f>
                      <m:r>
                        <a:rPr lang="en-US" altLang="zh-CN" sz="3200" b="1" i="1" smtClean="0">
                          <a:latin typeface="Cambria Math" panose="02040503050406030204" pitchFamily="18" charset="0"/>
                        </a:rPr>
                        <m:t>⋅</m:t>
                      </m:r>
                      <m:nary>
                        <m:naryPr>
                          <m:chr m:val="∑"/>
                          <m:ctrlPr>
                            <a:rPr lang="zh-CN" altLang="en-US" sz="32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CN" sz="3200" b="1" i="1" smtClean="0"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altLang="zh-CN" sz="3200" b="1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altLang="zh-CN" sz="32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US" altLang="zh-CN" sz="3200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</m:sup>
                        <m:e>
                          <m:r>
                            <a:rPr lang="en-US" altLang="zh-CN" sz="3200" b="1" i="1" smtClean="0">
                              <a:latin typeface="Cambria Math" panose="02040503050406030204" pitchFamily="18" charset="0"/>
                            </a:rPr>
                            <m:t>𝑬</m:t>
                          </m:r>
                          <m:r>
                            <a:rPr lang="en-US" altLang="zh-CN" sz="3200" b="1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sz="32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altLang="zh-CN" sz="3200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sz="32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3200" b="1" i="1" smtClean="0"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  <m:sub>
                              <m:r>
                                <a:rPr lang="en-US" altLang="zh-CN" sz="3200" b="1" i="1" smtClean="0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  <m:r>
                            <a:rPr lang="en-US" altLang="zh-CN" sz="3200" b="1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zh-CN" altLang="en-US" sz="3200" b="1" i="1" dirty="0"/>
              </a:p>
            </p:txBody>
          </p:sp>
        </mc:Choice>
        <mc:Fallback xmlns="">
          <p:sp>
            <p:nvSpPr>
              <p:cNvPr id="44" name="文本框 44">
                <a:extLst>
                  <a:ext uri="{FF2B5EF4-FFF2-40B4-BE49-F238E27FC236}">
                    <a16:creationId xmlns:a16="http://schemas.microsoft.com/office/drawing/2014/main" id="{B3424473-B9B4-44A4-8F8B-ED350130D5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5326" y="1835782"/>
                <a:ext cx="2762488" cy="1468735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9653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81" grpId="0" animBg="1"/>
      <p:bldP spid="83" grpId="0" animBg="1"/>
      <p:bldP spid="84" grpId="0" animBg="1"/>
      <p:bldP spid="85" grpId="0" animBg="1"/>
      <p:bldP spid="42" grpId="0"/>
      <p:bldP spid="44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itle 1">
                <a:extLst>
                  <a:ext uri="{FF2B5EF4-FFF2-40B4-BE49-F238E27FC236}">
                    <a16:creationId xmlns:a16="http://schemas.microsoft.com/office/drawing/2014/main" id="{A83B6DE9-690C-4519-9AB8-AA11C1DDC52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0" y="82582"/>
                <a:ext cx="12237377" cy="1065141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/>
                <a:r>
                  <a:rPr lang="en-US" sz="5400" b="1" dirty="0">
                    <a:solidFill>
                      <a:srgbClr val="FF0000"/>
                    </a:solidFill>
                    <a:latin typeface="+mn-lt"/>
                  </a:rPr>
                  <a:t>A quick proof of </a:t>
                </a:r>
                <a14:m>
                  <m:oMath xmlns:m="http://schemas.openxmlformats.org/officeDocument/2006/math">
                    <m:r>
                      <a:rPr lang="en-US" sz="5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𝑵𝑸𝑷</m:t>
                    </m:r>
                  </m:oMath>
                </a14:m>
                <a:r>
                  <a:rPr lang="en-US" sz="5400" b="1" dirty="0">
                    <a:solidFill>
                      <a:srgbClr val="FF0000"/>
                    </a:solidFill>
                    <a:latin typeface="+mn-lt"/>
                  </a:rPr>
                  <a:t> not in </a:t>
                </a:r>
                <a14:m>
                  <m:oMath xmlns:m="http://schemas.openxmlformats.org/officeDocument/2006/math">
                    <m:r>
                      <a:rPr lang="en-US" sz="5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𝑴𝑨𝑱</m:t>
                    </m:r>
                    <m:r>
                      <a:rPr lang="en-US" sz="5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∘</m:t>
                    </m:r>
                    <m:r>
                      <a:rPr lang="en-US" sz="5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𝑨𝑪</m:t>
                    </m:r>
                    <m:sSup>
                      <m:sSupPr>
                        <m:ctrlP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endParaRPr lang="en-US" sz="5400" b="1" dirty="0">
                  <a:solidFill>
                    <a:srgbClr val="FF0000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13" name="Title 1">
                <a:extLst>
                  <a:ext uri="{FF2B5EF4-FFF2-40B4-BE49-F238E27FC236}">
                    <a16:creationId xmlns:a16="http://schemas.microsoft.com/office/drawing/2014/main" id="{A83B6DE9-690C-4519-9AB8-AA11C1DDC5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82582"/>
                <a:ext cx="12237377" cy="1065141"/>
              </a:xfrm>
              <a:prstGeom prst="rect">
                <a:avLst/>
              </a:prstGeom>
              <a:blipFill>
                <a:blip r:embed="rId3"/>
                <a:stretch>
                  <a:fillRect l="-1594" t="-11494" b="-258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B281B9A-E3D7-46B0-879B-1FFABC1E0C4D}"/>
                  </a:ext>
                </a:extLst>
              </p:cNvPr>
              <p:cNvSpPr txBox="1"/>
              <p:nvPr/>
            </p:nvSpPr>
            <p:spPr>
              <a:xfrm>
                <a:off x="1480625" y="1339630"/>
                <a:ext cx="9230748" cy="1168077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800" b="1" dirty="0"/>
                  <a:t>1. </a:t>
                </a:r>
                <a:r>
                  <a:rPr lang="en-US" sz="2800" dirty="0"/>
                  <a:t>If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𝑁𝑄𝑃</m:t>
                    </m:r>
                  </m:oMath>
                </a14:m>
                <a:r>
                  <a:rPr lang="en-US" sz="2800" dirty="0"/>
                  <a:t> can be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800" dirty="0"/>
                  <a:t>-approximated by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𝐴𝐶</m:t>
                    </m:r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800" dirty="0"/>
                  <a:t>, then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𝑁</m:t>
                    </m:r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sz="2800" dirty="0"/>
                  <a:t> collapses to approximate sum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𝐴𝐶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B281B9A-E3D7-46B0-879B-1FFABC1E0C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0625" y="1339630"/>
                <a:ext cx="9230748" cy="1168077"/>
              </a:xfrm>
              <a:prstGeom prst="rect">
                <a:avLst/>
              </a:prstGeom>
              <a:blipFill>
                <a:blip r:embed="rId4"/>
                <a:stretch>
                  <a:fillRect l="-1386" b="-140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2E273D4-7DD2-42C9-B1A1-B03DEC61BE21}"/>
                  </a:ext>
                </a:extLst>
              </p:cNvPr>
              <p:cNvSpPr txBox="1"/>
              <p:nvPr/>
            </p:nvSpPr>
            <p:spPr>
              <a:xfrm>
                <a:off x="1480625" y="3175226"/>
                <a:ext cx="9230748" cy="954107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/>
                  <a:t>2. [C. and Williams, 2019]: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𝑁𝑄𝑃</m:t>
                    </m:r>
                  </m:oMath>
                </a14:m>
                <a:r>
                  <a:rPr lang="en-US" sz="2800" dirty="0"/>
                  <a:t> is not in approximate sum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𝐴𝐶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800" dirty="0"/>
                  <a:t>. Hence,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𝑁𝑄𝑃</m:t>
                    </m:r>
                  </m:oMath>
                </a14:m>
                <a:r>
                  <a:rPr lang="en-US" sz="2800" dirty="0"/>
                  <a:t> is not in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𝑁</m:t>
                    </m:r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sz="2800" dirty="0"/>
                  <a:t> (also not in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𝑀𝐴𝐽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∘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𝐴𝐶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800" dirty="0"/>
                  <a:t>).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2E273D4-7DD2-42C9-B1A1-B03DEC61BE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0625" y="3175226"/>
                <a:ext cx="9230748" cy="954107"/>
              </a:xfrm>
              <a:prstGeom prst="rect">
                <a:avLst/>
              </a:prstGeom>
              <a:blipFill>
                <a:blip r:embed="rId5"/>
                <a:stretch>
                  <a:fillRect l="-594" t="-6369" r="-1254" b="-17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76DCEDD-8DE2-41D3-9C9E-15C669FBA834}"/>
                  </a:ext>
                </a:extLst>
              </p:cNvPr>
              <p:cNvSpPr txBox="1"/>
              <p:nvPr/>
            </p:nvSpPr>
            <p:spPr>
              <a:xfrm>
                <a:off x="1480625" y="4796852"/>
                <a:ext cx="9230748" cy="1598964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800" b="1" dirty="0"/>
                  <a:t>3. </a:t>
                </a:r>
                <a:r>
                  <a:rPr lang="en-US" sz="2800" dirty="0"/>
                  <a:t>If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𝑁𝑄𝑃</m:t>
                    </m:r>
                  </m:oMath>
                </a14:m>
                <a:r>
                  <a:rPr lang="en-US" sz="2800" dirty="0"/>
                  <a:t> cannot be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800" dirty="0"/>
                  <a:t>-approximated by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𝐴𝐶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800" dirty="0"/>
                  <a:t>, then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𝑁𝑄𝑃</m:t>
                    </m:r>
                  </m:oMath>
                </a14:m>
                <a:r>
                  <a:rPr lang="en-US" sz="2800" dirty="0"/>
                  <a:t> cannot be computed by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𝑀𝐴𝐽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∘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𝐴𝐶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800" dirty="0"/>
                  <a:t>.</a:t>
                </a:r>
              </a:p>
              <a:p>
                <a:r>
                  <a:rPr lang="en-US" sz="2800" b="1" dirty="0"/>
                  <a:t>(The Discriminator Lemma)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76DCEDD-8DE2-41D3-9C9E-15C669FBA8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0625" y="4796852"/>
                <a:ext cx="9230748" cy="1598964"/>
              </a:xfrm>
              <a:prstGeom prst="rect">
                <a:avLst/>
              </a:prstGeom>
              <a:blipFill>
                <a:blip r:embed="rId6"/>
                <a:stretch>
                  <a:fillRect l="-1386" b="-95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0892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A83B6DE9-690C-4519-9AB8-AA11C1DDC520}"/>
              </a:ext>
            </a:extLst>
          </p:cNvPr>
          <p:cNvSpPr txBox="1">
            <a:spLocks/>
          </p:cNvSpPr>
          <p:nvPr/>
        </p:nvSpPr>
        <p:spPr>
          <a:xfrm>
            <a:off x="564292" y="130187"/>
            <a:ext cx="10232957" cy="11185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>
                <a:solidFill>
                  <a:srgbClr val="FF0000"/>
                </a:solidFill>
                <a:latin typeface="+mn-lt"/>
              </a:rPr>
              <a:t>Towards NQP Average-case Lower Bounds Updated Three Steps</a:t>
            </a:r>
          </a:p>
        </p:txBody>
      </p:sp>
      <p:pic>
        <p:nvPicPr>
          <p:cNvPr id="6" name="Graphic 5" descr="Checkmark">
            <a:extLst>
              <a:ext uri="{FF2B5EF4-FFF2-40B4-BE49-F238E27FC236}">
                <a16:creationId xmlns:a16="http://schemas.microsoft.com/office/drawing/2014/main" id="{347903CF-1C83-43E7-997F-D6139C8D48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97249" y="1713160"/>
            <a:ext cx="914400" cy="914400"/>
          </a:xfrm>
          <a:prstGeom prst="rect">
            <a:avLst/>
          </a:prstGeom>
        </p:spPr>
      </p:pic>
      <p:pic>
        <p:nvPicPr>
          <p:cNvPr id="8" name="Graphic 7" descr="Checkmark">
            <a:extLst>
              <a:ext uri="{FF2B5EF4-FFF2-40B4-BE49-F238E27FC236}">
                <a16:creationId xmlns:a16="http://schemas.microsoft.com/office/drawing/2014/main" id="{A644D6ED-CDCA-4557-874E-EE4CD45592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97249" y="5010686"/>
            <a:ext cx="914400" cy="914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1">
                <a:extLst>
                  <a:ext uri="{FF2B5EF4-FFF2-40B4-BE49-F238E27FC236}">
                    <a16:creationId xmlns:a16="http://schemas.microsoft.com/office/drawing/2014/main" id="{8B313025-D957-46C6-BF76-A9BAF737C4B0}"/>
                  </a:ext>
                </a:extLst>
              </p:cNvPr>
              <p:cNvSpPr txBox="1"/>
              <p:nvPr/>
            </p:nvSpPr>
            <p:spPr>
              <a:xfrm>
                <a:off x="1303142" y="1313832"/>
                <a:ext cx="9119050" cy="1608710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/>
                  <a:t>Step I’: (Conditional Simulation)</a:t>
                </a:r>
              </a:p>
              <a:p>
                <a:r>
                  <a:rPr lang="en-US" sz="2800" dirty="0"/>
                  <a:t>Assuming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𝑁𝑄𝑃</m:t>
                    </m:r>
                  </m:oMath>
                </a14:m>
                <a:r>
                  <a:rPr lang="en-US" sz="2800" dirty="0"/>
                  <a:t> can be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CN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altLang="zh-CN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altLang="zh-CN" sz="28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CN" sz="28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800" dirty="0"/>
                  <a:t>-approximated by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𝐴𝐶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𝑵</m:t>
                    </m:r>
                    <m:sSup>
                      <m:sSup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</m:oMath>
                </a14:m>
                <a:r>
                  <a:rPr lang="en-US" sz="2800" b="1" dirty="0"/>
                  <a:t> can be simulated by an approximate sum of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𝑨𝑪</m:t>
                    </m:r>
                    <m:sSup>
                      <m:sSup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2800" dirty="0"/>
                  <a:t>. </a:t>
                </a:r>
              </a:p>
            </p:txBody>
          </p:sp>
        </mc:Choice>
        <mc:Fallback xmlns="">
          <p:sp>
            <p:nvSpPr>
              <p:cNvPr id="9" name="TextBox 1">
                <a:extLst>
                  <a:ext uri="{FF2B5EF4-FFF2-40B4-BE49-F238E27FC236}">
                    <a16:creationId xmlns:a16="http://schemas.microsoft.com/office/drawing/2014/main" id="{8B313025-D957-46C6-BF76-A9BAF737C4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3142" y="1313832"/>
                <a:ext cx="9119050" cy="1608710"/>
              </a:xfrm>
              <a:prstGeom prst="rect">
                <a:avLst/>
              </a:prstGeom>
              <a:blipFill>
                <a:blip r:embed="rId5"/>
                <a:stretch>
                  <a:fillRect l="-1403" t="-3788" b="-98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2">
                <a:extLst>
                  <a:ext uri="{FF2B5EF4-FFF2-40B4-BE49-F238E27FC236}">
                    <a16:creationId xmlns:a16="http://schemas.microsoft.com/office/drawing/2014/main" id="{E473517E-1CCB-45EC-BC12-9BFE15A1CCCC}"/>
                  </a:ext>
                </a:extLst>
              </p:cNvPr>
              <p:cNvSpPr txBox="1"/>
              <p:nvPr/>
            </p:nvSpPr>
            <p:spPr>
              <a:xfrm>
                <a:off x="1303142" y="2956714"/>
                <a:ext cx="9119049" cy="1825628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/>
                  <a:t>Step II’: (An NPRG for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𝑵</m:t>
                    </m:r>
                    <m:sSup>
                      <m:sSup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</m:oMath>
                </a14:m>
                <a:r>
                  <a:rPr lang="en-US" sz="2800" b="1" dirty="0"/>
                  <a:t>)</a:t>
                </a:r>
              </a:p>
              <a:p>
                <a:r>
                  <a:rPr lang="en-US" sz="2800" dirty="0"/>
                  <a:t>Following Step I’, now we can </a:t>
                </a:r>
                <a:r>
                  <a:rPr lang="en-US" sz="2800" i="1" u="sng" dirty="0"/>
                  <a:t>pretend</a:t>
                </a:r>
                <a:r>
                  <a:rPr lang="en-US" sz="2800" dirty="0"/>
                  <a:t> we have non-trivial algorithms for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𝑁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sz="2800" dirty="0"/>
                  <a:t>, use bootstrapping to get polylog(n) seed length NPRG for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𝑁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sz="2800" b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10" name="TextBox 2">
                <a:extLst>
                  <a:ext uri="{FF2B5EF4-FFF2-40B4-BE49-F238E27FC236}">
                    <a16:creationId xmlns:a16="http://schemas.microsoft.com/office/drawing/2014/main" id="{E473517E-1CCB-45EC-BC12-9BFE15A1CC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3142" y="2956714"/>
                <a:ext cx="9119049" cy="1825628"/>
              </a:xfrm>
              <a:prstGeom prst="rect">
                <a:avLst/>
              </a:prstGeom>
              <a:blipFill>
                <a:blip r:embed="rId6"/>
                <a:stretch>
                  <a:fillRect l="-1403" t="-2326" r="-334" b="-83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3">
                <a:extLst>
                  <a:ext uri="{FF2B5EF4-FFF2-40B4-BE49-F238E27FC236}">
                    <a16:creationId xmlns:a16="http://schemas.microsoft.com/office/drawing/2014/main" id="{2C92D55A-3BC7-49C1-80FD-DACA440CC99A}"/>
                  </a:ext>
                </a:extLst>
              </p:cNvPr>
              <p:cNvSpPr/>
              <p:nvPr/>
            </p:nvSpPr>
            <p:spPr>
              <a:xfrm>
                <a:off x="1203327" y="4816514"/>
                <a:ext cx="9318676" cy="2048253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en-US" sz="2800" b="1" dirty="0"/>
                  <a:t>Step III’: (The Lower Bound)</a:t>
                </a:r>
              </a:p>
              <a:p>
                <a:r>
                  <a:rPr lang="en-US" sz="2800" dirty="0"/>
                  <a:t>Prove that there is a language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2800" dirty="0"/>
                  <a:t> in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𝑀𝐴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𝑇𝐼𝑀𝐸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[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𝑝𝑜𝑙𝑦𝑙𝑜𝑔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800" dirty="0"/>
                  <a:t> such that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2800" dirty="0"/>
                  <a:t> cannot be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800" dirty="0"/>
                  <a:t>-approximated by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𝑁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sz="2800" dirty="0"/>
                  <a:t>. Apply NPRG of </a:t>
                </a:r>
                <a:r>
                  <a:rPr lang="en-US" sz="2800" b="1" dirty="0"/>
                  <a:t>Step II’</a:t>
                </a:r>
                <a:r>
                  <a:rPr lang="en-US" sz="2800" dirty="0"/>
                  <a:t> to derandomize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2800" dirty="0"/>
                  <a:t> in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𝑁𝑄𝑃</m:t>
                    </m:r>
                  </m:oMath>
                </a14:m>
                <a:r>
                  <a:rPr lang="en-US" sz="2800" dirty="0"/>
                  <a:t>. </a:t>
                </a:r>
                <a:r>
                  <a:rPr lang="en-US" sz="2800" b="1" dirty="0"/>
                  <a:t>Contradiction</a:t>
                </a:r>
                <a:r>
                  <a:rPr lang="en-US" sz="2800" dirty="0"/>
                  <a:t>!</a:t>
                </a:r>
              </a:p>
            </p:txBody>
          </p:sp>
        </mc:Choice>
        <mc:Fallback xmlns="">
          <p:sp>
            <p:nvSpPr>
              <p:cNvPr id="11" name="Rectangle 3">
                <a:extLst>
                  <a:ext uri="{FF2B5EF4-FFF2-40B4-BE49-F238E27FC236}">
                    <a16:creationId xmlns:a16="http://schemas.microsoft.com/office/drawing/2014/main" id="{2C92D55A-3BC7-49C1-80FD-DACA440CC9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3327" y="4816514"/>
                <a:ext cx="9318676" cy="2048253"/>
              </a:xfrm>
              <a:prstGeom prst="rect">
                <a:avLst/>
              </a:prstGeom>
              <a:blipFill>
                <a:blip r:embed="rId7"/>
                <a:stretch>
                  <a:fillRect l="-1307" t="-2671" r="-654" b="-74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D04676CC-D140-42FF-91B3-1234FE5BF526}"/>
              </a:ext>
            </a:extLst>
          </p:cNvPr>
          <p:cNvSpPr/>
          <p:nvPr/>
        </p:nvSpPr>
        <p:spPr>
          <a:xfrm>
            <a:off x="8977745" y="2549236"/>
            <a:ext cx="3362037" cy="1477675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Involves use of </a:t>
            </a:r>
            <a:r>
              <a:rPr lang="en-US" sz="2400" b="1" dirty="0">
                <a:solidFill>
                  <a:srgbClr val="FF0000"/>
                </a:solidFill>
              </a:rPr>
              <a:t>PCP of Proximity</a:t>
            </a:r>
            <a:r>
              <a:rPr lang="en-US" sz="2400" dirty="0"/>
              <a:t>!</a:t>
            </a:r>
          </a:p>
          <a:p>
            <a:pPr algn="ctr"/>
            <a:r>
              <a:rPr lang="en-US" sz="2400" b="1" dirty="0"/>
              <a:t>See the paper!</a:t>
            </a:r>
          </a:p>
        </p:txBody>
      </p:sp>
    </p:spTree>
    <p:extLst>
      <p:ext uri="{BB962C8B-B14F-4D97-AF65-F5344CB8AC3E}">
        <p14:creationId xmlns:p14="http://schemas.microsoft.com/office/powerpoint/2010/main" val="4274152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2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A83B6DE9-690C-4519-9AB8-AA11C1DDC520}"/>
              </a:ext>
            </a:extLst>
          </p:cNvPr>
          <p:cNvSpPr txBox="1">
            <a:spLocks/>
          </p:cNvSpPr>
          <p:nvPr/>
        </p:nvSpPr>
        <p:spPr>
          <a:xfrm>
            <a:off x="628946" y="206151"/>
            <a:ext cx="10232957" cy="9022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b="1" dirty="0">
                <a:solidFill>
                  <a:srgbClr val="FF0000"/>
                </a:solidFill>
                <a:latin typeface="+mn-lt"/>
              </a:rPr>
              <a:t>Conclusion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1">
                <a:extLst>
                  <a:ext uri="{FF2B5EF4-FFF2-40B4-BE49-F238E27FC236}">
                    <a16:creationId xmlns:a16="http://schemas.microsoft.com/office/drawing/2014/main" id="{8B313025-D957-46C6-BF76-A9BAF737C4B0}"/>
                  </a:ext>
                </a:extLst>
              </p:cNvPr>
              <p:cNvSpPr txBox="1"/>
              <p:nvPr/>
            </p:nvSpPr>
            <p:spPr>
              <a:xfrm>
                <a:off x="991528" y="1108364"/>
                <a:ext cx="9507792" cy="3046988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dirty="0"/>
                  <a:t>(</a:t>
                </a:r>
                <a:r>
                  <a:rPr lang="en-US" sz="3200" b="1" dirty="0">
                    <a:solidFill>
                      <a:srgbClr val="FF0000"/>
                    </a:solidFill>
                  </a:rPr>
                  <a:t>Technical</a:t>
                </a:r>
                <a:r>
                  <a:rPr lang="en-US" sz="3200" b="1" dirty="0"/>
                  <a:t> Take-home Message)</a:t>
                </a:r>
                <a:br>
                  <a:rPr lang="en-US" sz="3200" b="1" dirty="0"/>
                </a:br>
                <a:r>
                  <a:rPr lang="en-US" sz="3200" b="1" dirty="0"/>
                  <a:t>Approximate Linear Sum is Both Weak and Strong</a:t>
                </a:r>
                <a:br>
                  <a:rPr lang="en-US" sz="3200" b="1" dirty="0"/>
                </a:br>
                <a:br>
                  <a:rPr lang="en-US" sz="3200" b="1" dirty="0"/>
                </a:br>
                <a:r>
                  <a:rPr lang="en-US" sz="3200" b="1" dirty="0"/>
                  <a:t>Weak: </a:t>
                </a:r>
                <a:r>
                  <a:rPr lang="en-US" sz="3200" dirty="0"/>
                  <a:t>Non-trivial </a:t>
                </a:r>
                <a:r>
                  <a:rPr lang="en-US" sz="3200" dirty="0" err="1"/>
                  <a:t>Derand</a:t>
                </a:r>
                <a:r>
                  <a:rPr lang="en-US" sz="3200" dirty="0"/>
                  <a:t> of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𝒞</m:t>
                    </m:r>
                  </m:oMath>
                </a14:m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3200" dirty="0"/>
                  <a:t> Non-trivial Derand of Approx. Sum of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𝒞</m:t>
                    </m:r>
                  </m:oMath>
                </a14:m>
                <a:r>
                  <a:rPr lang="en-US" sz="3200" dirty="0"/>
                  <a:t> (Preserve Algorithms)</a:t>
                </a:r>
              </a:p>
              <a:p>
                <a:pPr algn="ctr"/>
                <a:r>
                  <a:rPr lang="en-US" sz="3200" b="1" dirty="0"/>
                  <a:t>Strong: </a:t>
                </a:r>
                <a:r>
                  <a:rPr lang="en-US" sz="3200" dirty="0"/>
                  <a:t>Can do non-trivial error corrections!</a:t>
                </a:r>
              </a:p>
            </p:txBody>
          </p:sp>
        </mc:Choice>
        <mc:Fallback>
          <p:sp>
            <p:nvSpPr>
              <p:cNvPr id="9" name="TextBox 1">
                <a:extLst>
                  <a:ext uri="{FF2B5EF4-FFF2-40B4-BE49-F238E27FC236}">
                    <a16:creationId xmlns:a16="http://schemas.microsoft.com/office/drawing/2014/main" id="{8B313025-D957-46C6-BF76-A9BAF737C4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1528" y="1108364"/>
                <a:ext cx="9507792" cy="3046988"/>
              </a:xfrm>
              <a:prstGeom prst="rect">
                <a:avLst/>
              </a:prstGeom>
              <a:blipFill>
                <a:blip r:embed="rId3"/>
                <a:stretch>
                  <a:fillRect l="-64" t="-2595" r="-897" b="-5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1">
                <a:extLst>
                  <a:ext uri="{FF2B5EF4-FFF2-40B4-BE49-F238E27FC236}">
                    <a16:creationId xmlns:a16="http://schemas.microsoft.com/office/drawing/2014/main" id="{8406E16E-C740-49E4-B267-AD80F9687ACB}"/>
                  </a:ext>
                </a:extLst>
              </p:cNvPr>
              <p:cNvSpPr txBox="1"/>
              <p:nvPr/>
            </p:nvSpPr>
            <p:spPr>
              <a:xfrm>
                <a:off x="991528" y="4714211"/>
                <a:ext cx="9507792" cy="1569660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dirty="0"/>
                  <a:t>(</a:t>
                </a:r>
                <a:r>
                  <a:rPr lang="en-US" sz="3200" b="1" dirty="0">
                    <a:solidFill>
                      <a:srgbClr val="FF0000"/>
                    </a:solidFill>
                  </a:rPr>
                  <a:t>Conceptual</a:t>
                </a:r>
                <a:r>
                  <a:rPr lang="en-US" sz="3200" b="1" dirty="0"/>
                  <a:t> Take-home Message)</a:t>
                </a:r>
                <a:endParaRPr lang="en-US" sz="3200" dirty="0"/>
              </a:p>
              <a:p>
                <a:pPr algn="ctr"/>
                <a:r>
                  <a:rPr lang="en-US" sz="3200" dirty="0"/>
                  <a:t>Algorithms for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𝒞</m:t>
                    </m:r>
                  </m:oMath>
                </a14:m>
                <a:r>
                  <a:rPr lang="en-US" sz="3200" dirty="0"/>
                  <a:t> (</a:t>
                </a:r>
                <a:r>
                  <a:rPr lang="en-US" sz="3200" b="1" dirty="0"/>
                  <a:t>a weaker class</a:t>
                </a:r>
                <a:r>
                  <a:rPr lang="en-US" sz="3200" dirty="0"/>
                  <a:t>) can indeed imply lower bounds for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𝑀𝐴𝐽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∘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𝒞</m:t>
                    </m:r>
                  </m:oMath>
                </a14:m>
                <a:r>
                  <a:rPr lang="en-US" sz="3200" dirty="0"/>
                  <a:t> (</a:t>
                </a:r>
                <a:r>
                  <a:rPr lang="en-US" sz="3200" b="1" dirty="0"/>
                  <a:t>a stronger class</a:t>
                </a:r>
                <a:r>
                  <a:rPr lang="en-US" sz="3200" dirty="0"/>
                  <a:t>)!</a:t>
                </a:r>
              </a:p>
            </p:txBody>
          </p:sp>
        </mc:Choice>
        <mc:Fallback xmlns="">
          <p:sp>
            <p:nvSpPr>
              <p:cNvPr id="4" name="TextBox 1">
                <a:extLst>
                  <a:ext uri="{FF2B5EF4-FFF2-40B4-BE49-F238E27FC236}">
                    <a16:creationId xmlns:a16="http://schemas.microsoft.com/office/drawing/2014/main" id="{8406E16E-C740-49E4-B267-AD80F9687A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1528" y="4714211"/>
                <a:ext cx="9507792" cy="1569660"/>
              </a:xfrm>
              <a:prstGeom prst="rect">
                <a:avLst/>
              </a:prstGeom>
              <a:blipFill>
                <a:blip r:embed="rId4"/>
                <a:stretch>
                  <a:fillRect t="-5019" b="-115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62455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A3819E8-F72F-437B-A837-59594EB71C96}"/>
              </a:ext>
            </a:extLst>
          </p:cNvPr>
          <p:cNvSpPr txBox="1"/>
          <p:nvPr/>
        </p:nvSpPr>
        <p:spPr>
          <a:xfrm>
            <a:off x="1041863" y="2182091"/>
            <a:ext cx="1925207" cy="52322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800" b="1" dirty="0"/>
              <a:t>We showed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706109-A69C-4B9A-9773-765FCF6E18D7}"/>
              </a:ext>
            </a:extLst>
          </p:cNvPr>
          <p:cNvSpPr txBox="1"/>
          <p:nvPr/>
        </p:nvSpPr>
        <p:spPr>
          <a:xfrm>
            <a:off x="3770631" y="1370628"/>
            <a:ext cx="1782860" cy="52322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800" b="1" dirty="0"/>
              <a:t>Non-trivial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9888590-3CCB-4997-9858-A9145C0CA6F8}"/>
                  </a:ext>
                </a:extLst>
              </p:cNvPr>
              <p:cNvSpPr txBox="1"/>
              <p:nvPr/>
            </p:nvSpPr>
            <p:spPr>
              <a:xfrm>
                <a:off x="3723568" y="2182091"/>
                <a:ext cx="1876989" cy="52322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 algn="ctr"/>
                <a:r>
                  <a:rPr lang="en-US" sz="2800" b="1" dirty="0"/>
                  <a:t>CAPP for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𝒞</m:t>
                    </m:r>
                  </m:oMath>
                </a14:m>
                <a:r>
                  <a:rPr lang="en-US" sz="2800" b="1" dirty="0"/>
                  <a:t> 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9888590-3CCB-4997-9858-A9145C0CA6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3568" y="2182091"/>
                <a:ext cx="1876989" cy="523220"/>
              </a:xfrm>
              <a:prstGeom prst="rect">
                <a:avLst/>
              </a:prstGeom>
              <a:blipFill>
                <a:blip r:embed="rId3"/>
                <a:stretch>
                  <a:fillRect l="-6494" t="-11628" b="-3255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9C32B54E-48D3-4BAB-AE6F-032B9473E1B1}"/>
              </a:ext>
            </a:extLst>
          </p:cNvPr>
          <p:cNvSpPr txBox="1"/>
          <p:nvPr/>
        </p:nvSpPr>
        <p:spPr>
          <a:xfrm>
            <a:off x="7500955" y="1370628"/>
            <a:ext cx="2809423" cy="52322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800" b="1" dirty="0"/>
              <a:t>Lower Bounds for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28C06C9-B2B4-4EF2-A66D-BD71EEDD8A26}"/>
                  </a:ext>
                </a:extLst>
              </p:cNvPr>
              <p:cNvSpPr txBox="1"/>
              <p:nvPr/>
            </p:nvSpPr>
            <p:spPr>
              <a:xfrm>
                <a:off x="8141162" y="2182091"/>
                <a:ext cx="1529008" cy="52322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𝑴𝑨𝑱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∘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𝒞</m:t>
                      </m:r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28C06C9-B2B4-4EF2-A66D-BD71EEDD8A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1162" y="2182091"/>
                <a:ext cx="1529008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C53F20EC-1781-414B-A80B-C420CCDF0C59}"/>
              </a:ext>
            </a:extLst>
          </p:cNvPr>
          <p:cNvSpPr/>
          <p:nvPr/>
        </p:nvSpPr>
        <p:spPr>
          <a:xfrm>
            <a:off x="4275859" y="2967575"/>
            <a:ext cx="1324698" cy="774123"/>
          </a:xfrm>
          <a:prstGeom prst="wedgeEllipseCallout">
            <a:avLst>
              <a:gd name="adj1" fmla="val 25839"/>
              <a:gd name="adj2" fmla="val -86494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Weak</a:t>
            </a:r>
          </a:p>
        </p:txBody>
      </p:sp>
      <p:sp>
        <p:nvSpPr>
          <p:cNvPr id="11" name="Speech Bubble: Oval 10">
            <a:extLst>
              <a:ext uri="{FF2B5EF4-FFF2-40B4-BE49-F238E27FC236}">
                <a16:creationId xmlns:a16="http://schemas.microsoft.com/office/drawing/2014/main" id="{C05E04FA-89E5-40D4-B37F-D821261C71C7}"/>
              </a:ext>
            </a:extLst>
          </p:cNvPr>
          <p:cNvSpPr/>
          <p:nvPr/>
        </p:nvSpPr>
        <p:spPr>
          <a:xfrm>
            <a:off x="8566022" y="2967574"/>
            <a:ext cx="1660815" cy="774123"/>
          </a:xfrm>
          <a:prstGeom prst="wedgeEllipseCallout">
            <a:avLst>
              <a:gd name="adj1" fmla="val -24755"/>
              <a:gd name="adj2" fmla="val -73742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Strong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5902321-DBDF-4BD9-86CE-6AF19382EA45}"/>
              </a:ext>
            </a:extLst>
          </p:cNvPr>
          <p:cNvSpPr txBox="1"/>
          <p:nvPr/>
        </p:nvSpPr>
        <p:spPr>
          <a:xfrm>
            <a:off x="1959164" y="4152690"/>
            <a:ext cx="184731" cy="52322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endParaRPr lang="en-US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66EA4FD-B5CC-45D3-9EAB-C2732DA4E02A}"/>
                  </a:ext>
                </a:extLst>
              </p:cNvPr>
              <p:cNvSpPr txBox="1"/>
              <p:nvPr/>
            </p:nvSpPr>
            <p:spPr>
              <a:xfrm>
                <a:off x="3809297" y="4152690"/>
                <a:ext cx="1799660" cy="52322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 algn="ctr"/>
                <a:r>
                  <a:rPr lang="en-US" sz="2800" b="1" dirty="0"/>
                  <a:t>#SAT for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𝒞</m:t>
                    </m:r>
                  </m:oMath>
                </a14:m>
                <a:r>
                  <a:rPr lang="en-US" sz="2800" b="1" dirty="0"/>
                  <a:t> 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66EA4FD-B5CC-45D3-9EAB-C2732DA4E0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9297" y="4152690"/>
                <a:ext cx="1799660" cy="523220"/>
              </a:xfrm>
              <a:prstGeom prst="rect">
                <a:avLst/>
              </a:prstGeom>
              <a:blipFill>
                <a:blip r:embed="rId5"/>
                <a:stretch>
                  <a:fillRect l="-6780" t="-10465" b="-3255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C59EA18-3F68-412D-9340-1079CB738794}"/>
                  </a:ext>
                </a:extLst>
              </p:cNvPr>
              <p:cNvSpPr txBox="1"/>
              <p:nvPr/>
            </p:nvSpPr>
            <p:spPr>
              <a:xfrm>
                <a:off x="8166584" y="4152690"/>
                <a:ext cx="1572290" cy="52322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𝑺𝒀𝑴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∘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𝒞</m:t>
                      </m:r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C59EA18-3F68-412D-9340-1079CB7387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6584" y="4152690"/>
                <a:ext cx="1572290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Arrow: Right 15">
            <a:extLst>
              <a:ext uri="{FF2B5EF4-FFF2-40B4-BE49-F238E27FC236}">
                <a16:creationId xmlns:a16="http://schemas.microsoft.com/office/drawing/2014/main" id="{1C1DB5B7-C3D1-4D5B-9184-EFF6D3639CDD}"/>
              </a:ext>
            </a:extLst>
          </p:cNvPr>
          <p:cNvSpPr/>
          <p:nvPr/>
        </p:nvSpPr>
        <p:spPr>
          <a:xfrm>
            <a:off x="6057900" y="2223654"/>
            <a:ext cx="1529008" cy="440093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97740514-B17A-46F7-B71A-3D8EFD0B16DA}"/>
              </a:ext>
            </a:extLst>
          </p:cNvPr>
          <p:cNvSpPr/>
          <p:nvPr/>
        </p:nvSpPr>
        <p:spPr>
          <a:xfrm>
            <a:off x="6057900" y="4194254"/>
            <a:ext cx="1529008" cy="440093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15DEF6C-79A6-4ACF-9358-DDED5EBD94AD}"/>
              </a:ext>
            </a:extLst>
          </p:cNvPr>
          <p:cNvSpPr txBox="1"/>
          <p:nvPr/>
        </p:nvSpPr>
        <p:spPr>
          <a:xfrm>
            <a:off x="6646714" y="3779037"/>
            <a:ext cx="351379" cy="52322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800" b="1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251526C-788D-4FD3-BFE7-9040A44941FA}"/>
                  </a:ext>
                </a:extLst>
              </p:cNvPr>
              <p:cNvSpPr txBox="1"/>
              <p:nvPr/>
            </p:nvSpPr>
            <p:spPr>
              <a:xfrm>
                <a:off x="3899066" y="5161607"/>
                <a:ext cx="1620122" cy="52322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 algn="ctr"/>
                <a:r>
                  <a:rPr lang="en-US" sz="2800" b="1" dirty="0"/>
                  <a:t>SAT for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𝒞</m:t>
                    </m:r>
                  </m:oMath>
                </a14:m>
                <a:r>
                  <a:rPr lang="en-US" sz="2800" b="1" dirty="0"/>
                  <a:t> 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251526C-788D-4FD3-BFE7-9040A44941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9066" y="5161607"/>
                <a:ext cx="1620122" cy="523220"/>
              </a:xfrm>
              <a:prstGeom prst="rect">
                <a:avLst/>
              </a:prstGeom>
              <a:blipFill>
                <a:blip r:embed="rId7"/>
                <a:stretch>
                  <a:fillRect l="-7547" t="-11628" b="-3255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D10731C-1F1A-4612-B601-4C9BED9A84DC}"/>
                  </a:ext>
                </a:extLst>
              </p:cNvPr>
              <p:cNvSpPr txBox="1"/>
              <p:nvPr/>
            </p:nvSpPr>
            <p:spPr>
              <a:xfrm>
                <a:off x="8290016" y="5161607"/>
                <a:ext cx="1325427" cy="52322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𝑶𝑹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∘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𝒞</m:t>
                      </m:r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D10731C-1F1A-4612-B601-4C9BED9A84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0016" y="5161607"/>
                <a:ext cx="1325427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Arrow: Right 20">
            <a:extLst>
              <a:ext uri="{FF2B5EF4-FFF2-40B4-BE49-F238E27FC236}">
                <a16:creationId xmlns:a16="http://schemas.microsoft.com/office/drawing/2014/main" id="{3631DCDE-6D7D-4A18-BD62-476E9DDFA4AF}"/>
              </a:ext>
            </a:extLst>
          </p:cNvPr>
          <p:cNvSpPr/>
          <p:nvPr/>
        </p:nvSpPr>
        <p:spPr>
          <a:xfrm>
            <a:off x="6057900" y="5203171"/>
            <a:ext cx="1529008" cy="440093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B54A2CF-B90A-4442-A865-EAD8777D47E5}"/>
              </a:ext>
            </a:extLst>
          </p:cNvPr>
          <p:cNvSpPr txBox="1"/>
          <p:nvPr/>
        </p:nvSpPr>
        <p:spPr>
          <a:xfrm>
            <a:off x="6646714" y="4787954"/>
            <a:ext cx="351379" cy="52322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800" b="1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71B16FB-B293-4017-9B92-810923F02A54}"/>
                  </a:ext>
                </a:extLst>
              </p:cNvPr>
              <p:cNvSpPr txBox="1"/>
              <p:nvPr/>
            </p:nvSpPr>
            <p:spPr>
              <a:xfrm>
                <a:off x="3809297" y="6170524"/>
                <a:ext cx="1799660" cy="52322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 algn="ctr"/>
                <a:r>
                  <a:rPr lang="en-US" sz="2800" b="1" dirty="0"/>
                  <a:t>#SAT for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𝒞</m:t>
                    </m:r>
                  </m:oMath>
                </a14:m>
                <a:r>
                  <a:rPr lang="en-US" sz="2800" b="1" dirty="0"/>
                  <a:t> </a:t>
                </a: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71B16FB-B293-4017-9B92-810923F02A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9297" y="6170524"/>
                <a:ext cx="1799660" cy="523220"/>
              </a:xfrm>
              <a:prstGeom prst="rect">
                <a:avLst/>
              </a:prstGeom>
              <a:blipFill>
                <a:blip r:embed="rId9"/>
                <a:stretch>
                  <a:fillRect l="-6780" t="-10465" b="-3255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B34B20E-383B-4F8A-B1E8-B5550BA6EDB5}"/>
                  </a:ext>
                </a:extLst>
              </p:cNvPr>
              <p:cNvSpPr txBox="1"/>
              <p:nvPr/>
            </p:nvSpPr>
            <p:spPr>
              <a:xfrm>
                <a:off x="8167386" y="6170524"/>
                <a:ext cx="1570686" cy="52322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𝑻𝑯𝑹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∘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𝒞</m:t>
                      </m:r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B34B20E-383B-4F8A-B1E8-B5550BA6ED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7386" y="6170524"/>
                <a:ext cx="1570686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Arrow: Right 24">
            <a:extLst>
              <a:ext uri="{FF2B5EF4-FFF2-40B4-BE49-F238E27FC236}">
                <a16:creationId xmlns:a16="http://schemas.microsoft.com/office/drawing/2014/main" id="{B5866306-3DB3-4981-8680-5AE49A541A6D}"/>
              </a:ext>
            </a:extLst>
          </p:cNvPr>
          <p:cNvSpPr/>
          <p:nvPr/>
        </p:nvSpPr>
        <p:spPr>
          <a:xfrm>
            <a:off x="6057900" y="6212088"/>
            <a:ext cx="1529008" cy="440093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B6048A9-E64F-45DF-A40E-15285783DEB9}"/>
              </a:ext>
            </a:extLst>
          </p:cNvPr>
          <p:cNvSpPr txBox="1"/>
          <p:nvPr/>
        </p:nvSpPr>
        <p:spPr>
          <a:xfrm>
            <a:off x="6646714" y="5796871"/>
            <a:ext cx="351379" cy="52322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800" b="1" dirty="0"/>
              <a:t>?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C2FB3A4-9A74-4ABE-AB96-301BB7961DCF}"/>
              </a:ext>
            </a:extLst>
          </p:cNvPr>
          <p:cNvSpPr txBox="1"/>
          <p:nvPr/>
        </p:nvSpPr>
        <p:spPr>
          <a:xfrm>
            <a:off x="761113" y="4976941"/>
            <a:ext cx="2486706" cy="70788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4000" b="1" dirty="0"/>
              <a:t>Next Step?</a:t>
            </a:r>
          </a:p>
        </p:txBody>
      </p:sp>
      <p:sp>
        <p:nvSpPr>
          <p:cNvPr id="28" name="Speech Bubble: Oval 27">
            <a:extLst>
              <a:ext uri="{FF2B5EF4-FFF2-40B4-BE49-F238E27FC236}">
                <a16:creationId xmlns:a16="http://schemas.microsoft.com/office/drawing/2014/main" id="{E8043631-CD8C-4521-AD55-ADA8C02E13A9}"/>
              </a:ext>
            </a:extLst>
          </p:cNvPr>
          <p:cNvSpPr/>
          <p:nvPr/>
        </p:nvSpPr>
        <p:spPr>
          <a:xfrm>
            <a:off x="1278116" y="3006342"/>
            <a:ext cx="2249463" cy="1228192"/>
          </a:xfrm>
          <a:prstGeom prst="wedgeEllipseCallout">
            <a:avLst>
              <a:gd name="adj1" fmla="val 54849"/>
              <a:gd name="adj2" fmla="val 64819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Conjectured by [Vyas and Williams]</a:t>
            </a:r>
          </a:p>
        </p:txBody>
      </p:sp>
      <p:sp>
        <p:nvSpPr>
          <p:cNvPr id="29" name="TextBox 1">
            <a:extLst>
              <a:ext uri="{FF2B5EF4-FFF2-40B4-BE49-F238E27FC236}">
                <a16:creationId xmlns:a16="http://schemas.microsoft.com/office/drawing/2014/main" id="{414B53E7-59FB-4620-8820-AA6C1C210B7D}"/>
              </a:ext>
            </a:extLst>
          </p:cNvPr>
          <p:cNvSpPr txBox="1"/>
          <p:nvPr/>
        </p:nvSpPr>
        <p:spPr>
          <a:xfrm>
            <a:off x="-800" y="12624"/>
            <a:ext cx="7092600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Extending the </a:t>
            </a:r>
            <a:r>
              <a:rPr lang="en-US" sz="2800" b="1" dirty="0">
                <a:solidFill>
                  <a:srgbClr val="FF0000"/>
                </a:solidFill>
              </a:rPr>
              <a:t>Conceptual</a:t>
            </a:r>
            <a:r>
              <a:rPr lang="en-US" sz="2800" b="1" dirty="0"/>
              <a:t> Take-home Message</a:t>
            </a:r>
            <a:endParaRPr lang="en-US" sz="280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83B6DE9-690C-4519-9AB8-AA11C1DDC520}"/>
              </a:ext>
            </a:extLst>
          </p:cNvPr>
          <p:cNvSpPr txBox="1">
            <a:spLocks/>
          </p:cNvSpPr>
          <p:nvPr/>
        </p:nvSpPr>
        <p:spPr>
          <a:xfrm>
            <a:off x="654922" y="598058"/>
            <a:ext cx="10232957" cy="90221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b="1" dirty="0">
                <a:solidFill>
                  <a:srgbClr val="FF0000"/>
                </a:solidFill>
                <a:latin typeface="+mn-lt"/>
              </a:rPr>
              <a:t>Open Questions</a:t>
            </a:r>
          </a:p>
        </p:txBody>
      </p:sp>
    </p:spTree>
    <p:extLst>
      <p:ext uri="{BB962C8B-B14F-4D97-AF65-F5344CB8AC3E}">
        <p14:creationId xmlns:p14="http://schemas.microsoft.com/office/powerpoint/2010/main" val="2818406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8" grpId="0" animBg="1"/>
      <p:bldP spid="6" grpId="0" animBg="1"/>
      <p:bldP spid="11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A83B6DE9-690C-4519-9AB8-AA11C1DDC520}"/>
              </a:ext>
            </a:extLst>
          </p:cNvPr>
          <p:cNvSpPr txBox="1">
            <a:spLocks/>
          </p:cNvSpPr>
          <p:nvPr/>
        </p:nvSpPr>
        <p:spPr>
          <a:xfrm>
            <a:off x="675705" y="595810"/>
            <a:ext cx="10232957" cy="9022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b="1" dirty="0">
                <a:solidFill>
                  <a:srgbClr val="FF0000"/>
                </a:solidFill>
                <a:latin typeface="+mn-lt"/>
              </a:rPr>
              <a:t>Open Questions</a:t>
            </a:r>
          </a:p>
        </p:txBody>
      </p:sp>
      <p:sp>
        <p:nvSpPr>
          <p:cNvPr id="29" name="TextBox 1">
            <a:extLst>
              <a:ext uri="{FF2B5EF4-FFF2-40B4-BE49-F238E27FC236}">
                <a16:creationId xmlns:a16="http://schemas.microsoft.com/office/drawing/2014/main" id="{40837B88-EB31-4270-BD0E-63154465329A}"/>
              </a:ext>
            </a:extLst>
          </p:cNvPr>
          <p:cNvSpPr txBox="1"/>
          <p:nvPr/>
        </p:nvSpPr>
        <p:spPr>
          <a:xfrm>
            <a:off x="-800" y="12624"/>
            <a:ext cx="7092600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Extending the </a:t>
            </a:r>
            <a:r>
              <a:rPr lang="en-US" sz="2800" b="1" dirty="0">
                <a:solidFill>
                  <a:srgbClr val="FF0000"/>
                </a:solidFill>
              </a:rPr>
              <a:t>Technical</a:t>
            </a:r>
            <a:r>
              <a:rPr lang="en-US" sz="2800" b="1" dirty="0"/>
              <a:t> Take-home Message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1">
                <a:extLst>
                  <a:ext uri="{FF2B5EF4-FFF2-40B4-BE49-F238E27FC236}">
                    <a16:creationId xmlns:a16="http://schemas.microsoft.com/office/drawing/2014/main" id="{5A47F2D5-6D6D-489F-87B6-BF27DAF7A64D}"/>
                  </a:ext>
                </a:extLst>
              </p:cNvPr>
              <p:cNvSpPr txBox="1"/>
              <p:nvPr/>
            </p:nvSpPr>
            <p:spPr>
              <a:xfrm>
                <a:off x="1038287" y="2152852"/>
                <a:ext cx="9507792" cy="3551165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/>
                  <a:t>What else can we do with </a:t>
                </a:r>
                <a:r>
                  <a:rPr lang="en-US" sz="3200" b="1" dirty="0"/>
                  <a:t>approximate sum</a:t>
                </a:r>
                <a:r>
                  <a:rPr lang="en-US" sz="3200" dirty="0"/>
                  <a:t>?</a:t>
                </a:r>
              </a:p>
              <a:p>
                <a:pPr algn="ctr"/>
                <a:endParaRPr lang="en-US" sz="3200" dirty="0"/>
              </a:p>
              <a:p>
                <a:pPr algn="ctr"/>
                <a:r>
                  <a:rPr lang="en-US" sz="3200" dirty="0"/>
                  <a:t>Can we apply this to build a </a:t>
                </a:r>
                <a:r>
                  <a:rPr lang="en-US" sz="3200" b="1" dirty="0"/>
                  <a:t>deterministic</a:t>
                </a:r>
                <a:r>
                  <a:rPr lang="en-US" sz="3200" dirty="0"/>
                  <a:t> PRG for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sSup>
                      <m:sSupPr>
                        <m:ctrlP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[⊕]</m:t>
                    </m:r>
                  </m:oMath>
                </a14:m>
                <a:r>
                  <a:rPr lang="en-US" sz="3200" b="1" dirty="0">
                    <a:solidFill>
                      <a:srgbClr val="FF0000"/>
                    </a:solidFill>
                  </a:rPr>
                  <a:t>? (what about P-uniform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sSup>
                      <m:sSupPr>
                        <m:ctrlP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[⊕]</m:t>
                    </m:r>
                  </m:oMath>
                </a14:m>
                <a:r>
                  <a:rPr lang="en-US" sz="3200" b="1" dirty="0">
                    <a:solidFill>
                      <a:srgbClr val="FF0000"/>
                    </a:solidFill>
                  </a:rPr>
                  <a:t> circuits?)</a:t>
                </a:r>
              </a:p>
              <a:p>
                <a:pPr algn="ctr"/>
                <a:endParaRPr lang="en-US" sz="3200" b="1" dirty="0">
                  <a:solidFill>
                    <a:srgbClr val="FF0000"/>
                  </a:solidFill>
                </a:endParaRPr>
              </a:p>
              <a:p>
                <a:pPr algn="ctr"/>
                <a:r>
                  <a:rPr lang="en-US" sz="3200" dirty="0"/>
                  <a:t>Is it possible to do </a:t>
                </a:r>
                <a:r>
                  <a:rPr lang="en-US" sz="3200" b="1" dirty="0"/>
                  <a:t>hardness amplification </a:t>
                </a:r>
                <a:r>
                  <a:rPr lang="en-US" sz="3200" dirty="0"/>
                  <a:t>for </a:t>
                </a:r>
                <a:r>
                  <a:rPr lang="en-US" sz="3200" b="1" dirty="0"/>
                  <a:t>any</a:t>
                </a:r>
                <a:r>
                  <a:rPr lang="en-US" sz="3200" dirty="0"/>
                  <a:t> function with an approximate sum error corrector?</a:t>
                </a:r>
              </a:p>
            </p:txBody>
          </p:sp>
        </mc:Choice>
        <mc:Fallback xmlns="">
          <p:sp>
            <p:nvSpPr>
              <p:cNvPr id="30" name="TextBox 1">
                <a:extLst>
                  <a:ext uri="{FF2B5EF4-FFF2-40B4-BE49-F238E27FC236}">
                    <a16:creationId xmlns:a16="http://schemas.microsoft.com/office/drawing/2014/main" id="{5A47F2D5-6D6D-489F-87B6-BF27DAF7A6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8287" y="2152852"/>
                <a:ext cx="9507792" cy="3551165"/>
              </a:xfrm>
              <a:prstGeom prst="rect">
                <a:avLst/>
              </a:prstGeom>
              <a:blipFill>
                <a:blip r:embed="rId3"/>
                <a:stretch>
                  <a:fillRect t="-2226" b="-44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A2438718-DD34-4574-9252-7F70A9C4BADA}"/>
              </a:ext>
            </a:extLst>
          </p:cNvPr>
          <p:cNvSpPr/>
          <p:nvPr/>
        </p:nvSpPr>
        <p:spPr>
          <a:xfrm>
            <a:off x="5357090" y="5634182"/>
            <a:ext cx="6520874" cy="1136073"/>
          </a:xfrm>
          <a:prstGeom prst="wedgeEllipseCallout">
            <a:avLst>
              <a:gd name="adj1" fmla="val -31471"/>
              <a:gd name="adj2" fmla="val -551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Interestingly, Levin’s proof of XOR Lemma uses approximate linear sum, but does not seem to give an approximate sum error corrector</a:t>
            </a:r>
          </a:p>
        </p:txBody>
      </p:sp>
    </p:spTree>
    <p:extLst>
      <p:ext uri="{BB962C8B-B14F-4D97-AF65-F5344CB8AC3E}">
        <p14:creationId xmlns:p14="http://schemas.microsoft.com/office/powerpoint/2010/main" val="2211407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19C22CD7-3DFC-4038-8BD7-A1DD3EF31CBB}"/>
              </a:ext>
            </a:extLst>
          </p:cNvPr>
          <p:cNvSpPr txBox="1">
            <a:spLocks/>
          </p:cNvSpPr>
          <p:nvPr/>
        </p:nvSpPr>
        <p:spPr>
          <a:xfrm>
            <a:off x="65809" y="337355"/>
            <a:ext cx="11909715" cy="9564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>
                <a:solidFill>
                  <a:srgbClr val="FF0000"/>
                </a:solidFill>
                <a:latin typeface="+mn-lt"/>
              </a:rPr>
              <a:t>(Oversimplified) History: Part 3</a:t>
            </a:r>
            <a:endParaRPr lang="en-US" sz="3600" b="1" i="1" dirty="0">
              <a:solidFill>
                <a:srgbClr val="00B0F0"/>
              </a:solidFill>
              <a:latin typeface="+mn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2C18891-AA10-41AD-B6F4-29A57D913BB7}"/>
              </a:ext>
            </a:extLst>
          </p:cNvPr>
          <p:cNvSpPr txBox="1"/>
          <p:nvPr/>
        </p:nvSpPr>
        <p:spPr>
          <a:xfrm>
            <a:off x="2795086" y="1293787"/>
            <a:ext cx="7153690" cy="954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800" i="1" dirty="0"/>
              <a:t>Back in 1980s…</a:t>
            </a:r>
          </a:p>
          <a:p>
            <a:pPr algn="ctr"/>
            <a:r>
              <a:rPr lang="en-US" sz="2800" i="1" dirty="0"/>
              <a:t>Nice, so far everything has been very successful!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CA0A8A7-6862-40B6-9FDB-C5D733439F88}"/>
                  </a:ext>
                </a:extLst>
              </p:cNvPr>
              <p:cNvSpPr txBox="1"/>
              <p:nvPr/>
            </p:nvSpPr>
            <p:spPr>
              <a:xfrm>
                <a:off x="158724" y="2415152"/>
                <a:ext cx="6517283" cy="954107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i="1" dirty="0"/>
                  <a:t>Now we know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𝑀𝑂𝐷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[3]</m:t>
                    </m:r>
                  </m:oMath>
                </a14:m>
                <a:r>
                  <a:rPr lang="en-US" sz="2800" i="1" dirty="0"/>
                  <a:t> is hard for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</m:oMath>
                </a14:m>
                <a:endParaRPr lang="en-US" sz="2800" b="0" i="1" dirty="0"/>
              </a:p>
              <a:p>
                <a:pPr algn="ctr"/>
                <a:r>
                  <a:rPr lang="en-US" sz="2800" i="1" dirty="0"/>
                  <a:t>(constant-depth, AND/OR/NOT/PARITY).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CA0A8A7-6862-40B6-9FDB-C5D733439F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724" y="2415152"/>
                <a:ext cx="6517283" cy="954107"/>
              </a:xfrm>
              <a:prstGeom prst="rect">
                <a:avLst/>
              </a:prstGeom>
              <a:blipFill>
                <a:blip r:embed="rId2"/>
                <a:stretch>
                  <a:fillRect t="-5696" b="-164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1B70B113-9B34-4438-8FAA-16E5655DD61A}"/>
              </a:ext>
            </a:extLst>
          </p:cNvPr>
          <p:cNvSpPr txBox="1"/>
          <p:nvPr/>
        </p:nvSpPr>
        <p:spPr>
          <a:xfrm>
            <a:off x="8891249" y="6027777"/>
            <a:ext cx="1237839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l"/>
            <a:r>
              <a:rPr lang="en-US" sz="2800" dirty="0"/>
              <a:t>Umm…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CE60C3B-6CDD-4866-A955-8F17DF67223F}"/>
                  </a:ext>
                </a:extLst>
              </p:cNvPr>
              <p:cNvSpPr txBox="1"/>
              <p:nvPr/>
            </p:nvSpPr>
            <p:spPr>
              <a:xfrm>
                <a:off x="7159336" y="2741045"/>
                <a:ext cx="810491" cy="523220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CE60C3B-6CDD-4866-A955-8F17DF6722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9336" y="2741045"/>
                <a:ext cx="810491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A16068E-8DEA-43A6-AAF0-DB633877CB9F}"/>
                  </a:ext>
                </a:extLst>
              </p:cNvPr>
              <p:cNvSpPr txBox="1"/>
              <p:nvPr/>
            </p:nvSpPr>
            <p:spPr>
              <a:xfrm>
                <a:off x="8080758" y="3787063"/>
                <a:ext cx="1342159" cy="523220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[2]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A16068E-8DEA-43A6-AAF0-DB633877CB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0758" y="3787063"/>
                <a:ext cx="1342159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F06617D-F12C-4ADF-A20C-3BCD02AC0B80}"/>
                  </a:ext>
                </a:extLst>
              </p:cNvPr>
              <p:cNvSpPr txBox="1"/>
              <p:nvPr/>
            </p:nvSpPr>
            <p:spPr>
              <a:xfrm>
                <a:off x="9422917" y="4907420"/>
                <a:ext cx="1342159" cy="523220"/>
              </a:xfrm>
              <a:prstGeom prst="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[6]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F06617D-F12C-4ADF-A20C-3BCD02AC0B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2917" y="4907420"/>
                <a:ext cx="1342159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Arrow: Bent 11">
            <a:extLst>
              <a:ext uri="{FF2B5EF4-FFF2-40B4-BE49-F238E27FC236}">
                <a16:creationId xmlns:a16="http://schemas.microsoft.com/office/drawing/2014/main" id="{2D15C908-64EF-4EBD-862F-D9D2AC5CEC92}"/>
              </a:ext>
            </a:extLst>
          </p:cNvPr>
          <p:cNvSpPr/>
          <p:nvPr/>
        </p:nvSpPr>
        <p:spPr>
          <a:xfrm rot="5400000">
            <a:off x="8207293" y="2871876"/>
            <a:ext cx="743496" cy="92210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Arrow: Bent 12">
            <a:extLst>
              <a:ext uri="{FF2B5EF4-FFF2-40B4-BE49-F238E27FC236}">
                <a16:creationId xmlns:a16="http://schemas.microsoft.com/office/drawing/2014/main" id="{E185C073-7BA5-4091-9A88-BC7417DDA4B5}"/>
              </a:ext>
            </a:extLst>
          </p:cNvPr>
          <p:cNvSpPr/>
          <p:nvPr/>
        </p:nvSpPr>
        <p:spPr>
          <a:xfrm rot="5400000">
            <a:off x="9514208" y="3924104"/>
            <a:ext cx="914020" cy="92210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AEC2DDC-B4A9-4776-9704-B7A564364326}"/>
              </a:ext>
            </a:extLst>
          </p:cNvPr>
          <p:cNvSpPr txBox="1"/>
          <p:nvPr/>
        </p:nvSpPr>
        <p:spPr>
          <a:xfrm>
            <a:off x="9188255" y="3130952"/>
            <a:ext cx="1244013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add parity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1947BF6-DAFD-4A6C-8E65-2ED328334114}"/>
                  </a:ext>
                </a:extLst>
              </p:cNvPr>
              <p:cNvSpPr txBox="1"/>
              <p:nvPr/>
            </p:nvSpPr>
            <p:spPr>
              <a:xfrm>
                <a:off x="10519519" y="4200488"/>
                <a:ext cx="1389469" cy="369332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add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𝑀𝑂𝐷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[3]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1947BF6-DAFD-4A6C-8E65-2ED3283341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19519" y="4200488"/>
                <a:ext cx="1389469" cy="369332"/>
              </a:xfrm>
              <a:prstGeom prst="rect">
                <a:avLst/>
              </a:prstGeom>
              <a:blipFill>
                <a:blip r:embed="rId6"/>
                <a:stretch>
                  <a:fillRect l="-3478" t="-6349" r="-870"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665351A-F01A-453A-821C-CAE5D0273E7E}"/>
                  </a:ext>
                </a:extLst>
              </p:cNvPr>
              <p:cNvSpPr txBox="1"/>
              <p:nvPr/>
            </p:nvSpPr>
            <p:spPr>
              <a:xfrm>
                <a:off x="283013" y="4048673"/>
                <a:ext cx="7032187" cy="2246769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800" i="1" dirty="0"/>
                  <a:t>Let us make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[2]</m:t>
                    </m:r>
                  </m:oMath>
                </a14:m>
                <a:r>
                  <a:rPr lang="en-US" sz="2800" i="1" dirty="0"/>
                  <a:t> “a little bit” stronger. What about adding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𝑀𝑂𝐷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[3]</m:t>
                    </m:r>
                  </m:oMath>
                </a14:m>
                <a:r>
                  <a:rPr lang="en-US" sz="2800" i="1" dirty="0"/>
                  <a:t> gates to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[2]</m:t>
                    </m:r>
                  </m:oMath>
                </a14:m>
                <a:r>
                  <a:rPr lang="en-US" sz="2800" i="1" dirty="0"/>
                  <a:t>?</a:t>
                </a:r>
              </a:p>
              <a:p>
                <a:endParaRPr lang="en-US" sz="2800" i="1" dirty="0"/>
              </a:p>
              <a:p>
                <a:r>
                  <a:rPr lang="en-US" sz="2800" i="1" dirty="0"/>
                  <a:t>Shouldn’t be that much harder to prove lower bounds for the new class…?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665351A-F01A-453A-821C-CAE5D0273E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013" y="4048673"/>
                <a:ext cx="7032187" cy="2246769"/>
              </a:xfrm>
              <a:prstGeom prst="rect">
                <a:avLst/>
              </a:prstGeom>
              <a:blipFill>
                <a:blip r:embed="rId7"/>
                <a:stretch>
                  <a:fillRect l="-1732" t="-2432" b="-64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4EB322D1-259F-45DB-9FEA-1CCD79AF433E}"/>
                  </a:ext>
                </a:extLst>
              </p:cNvPr>
              <p:cNvSpPr/>
              <p:nvPr/>
            </p:nvSpPr>
            <p:spPr>
              <a:xfrm>
                <a:off x="0" y="0"/>
                <a:ext cx="4563685" cy="369332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r>
                  <a:rPr lang="en-US" dirty="0"/>
                  <a:t>The Circuit Lower Bounds Program 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𝑁𝑃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4EB322D1-259F-45DB-9FEA-1CCD79AF43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4563685" cy="369332"/>
              </a:xfrm>
              <a:prstGeom prst="rect">
                <a:avLst/>
              </a:prstGeom>
              <a:blipFill>
                <a:blip r:embed="rId8"/>
                <a:stretch>
                  <a:fillRect l="-1067" t="-8065" b="-22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59215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 animBg="1"/>
      <p:bldP spid="10" grpId="0" animBg="1"/>
      <p:bldP spid="3" grpId="0" animBg="1"/>
      <p:bldP spid="7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4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338CFA2-187D-42C0-B18F-61C08E3B76B8}"/>
                  </a:ext>
                </a:extLst>
              </p:cNvPr>
              <p:cNvSpPr txBox="1"/>
              <p:nvPr/>
            </p:nvSpPr>
            <p:spPr>
              <a:xfrm>
                <a:off x="1019666" y="2089233"/>
                <a:ext cx="10152668" cy="1097736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3200" dirty="0">
                    <a:solidFill>
                      <a:schemeClr val="tx1"/>
                    </a:solidFill>
                  </a:rPr>
                  <a:t>If there is 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zh-CN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altLang="zh-CN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altLang="zh-CN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altLang="zh-CN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en-US" altLang="zh-CN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p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-time CAPP algorithm for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𝑴𝑨𝑱</m:t>
                    </m:r>
                    <m:r>
                      <a:rPr lang="en-US" sz="3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∘</m:t>
                    </m:r>
                    <m:r>
                      <a:rPr lang="en-US" sz="3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𝑴𝑨𝑱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,</a:t>
                </a:r>
              </a:p>
              <a:p>
                <a:pPr algn="ctr"/>
                <a:r>
                  <a:rPr lang="en-US" sz="3200" dirty="0">
                    <a:solidFill>
                      <a:schemeClr val="tx1"/>
                    </a:solidFill>
                  </a:rPr>
                  <a:t>Then NEXP not in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𝑴𝑨𝑱</m:t>
                    </m:r>
                    <m:r>
                      <a:rPr lang="en-US" sz="32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∘</m:t>
                    </m:r>
                    <m:r>
                      <a:rPr lang="en-US" sz="32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𝑴𝑨𝑱</m:t>
                    </m:r>
                    <m:r>
                      <a:rPr lang="en-US" sz="3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∘</m:t>
                    </m:r>
                    <m:r>
                      <a:rPr lang="en-US" sz="3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𝑴𝑨𝑱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338CFA2-187D-42C0-B18F-61C08E3B76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9666" y="2089233"/>
                <a:ext cx="10152668" cy="1097736"/>
              </a:xfrm>
              <a:prstGeom prst="rect">
                <a:avLst/>
              </a:prstGeom>
              <a:blipFill>
                <a:blip r:embed="rId3"/>
                <a:stretch>
                  <a:fillRect l="-600" t="-4972" r="-480" b="-171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itle 1">
            <a:extLst>
              <a:ext uri="{FF2B5EF4-FFF2-40B4-BE49-F238E27FC236}">
                <a16:creationId xmlns:a16="http://schemas.microsoft.com/office/drawing/2014/main" id="{A83B6DE9-690C-4519-9AB8-AA11C1DDC520}"/>
              </a:ext>
            </a:extLst>
          </p:cNvPr>
          <p:cNvSpPr txBox="1">
            <a:spLocks/>
          </p:cNvSpPr>
          <p:nvPr/>
        </p:nvSpPr>
        <p:spPr>
          <a:xfrm>
            <a:off x="238570" y="-6614"/>
            <a:ext cx="11714860" cy="18500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dirty="0">
                <a:solidFill>
                  <a:srgbClr val="FF0000"/>
                </a:solidFill>
                <a:latin typeface="+mn-lt"/>
              </a:rPr>
              <a:t>Open Questions: Reminder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21498F6-2F4E-476F-A83F-3363C6EA15E0}"/>
                  </a:ext>
                </a:extLst>
              </p:cNvPr>
              <p:cNvSpPr txBox="1"/>
              <p:nvPr/>
            </p:nvSpPr>
            <p:spPr>
              <a:xfrm>
                <a:off x="1401333" y="3671031"/>
                <a:ext cx="9532883" cy="2862322"/>
              </a:xfrm>
              <a:prstGeom prst="rect">
                <a:avLst/>
              </a:prstGeom>
              <a:ln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dirty="0">
                    <a:solidFill>
                      <a:schemeClr val="tx1"/>
                    </a:solidFill>
                  </a:rPr>
                  <a:t>Can we “mine” any </a:t>
                </a:r>
                <a:r>
                  <a:rPr lang="en-US" sz="3600" dirty="0">
                    <a:solidFill>
                      <a:srgbClr val="FF0000"/>
                    </a:solidFill>
                  </a:rPr>
                  <a:t>non-trivial CAPP</a:t>
                </a:r>
                <a:r>
                  <a:rPr lang="en-US" sz="3600" dirty="0">
                    <a:solidFill>
                      <a:schemeClr val="tx1"/>
                    </a:solidFill>
                  </a:rPr>
                  <a:t> algorithm from the </a:t>
                </a:r>
                <a:r>
                  <a:rPr lang="en-US" sz="3600" b="1" i="1" dirty="0">
                    <a:solidFill>
                      <a:srgbClr val="FF0000"/>
                    </a:solidFill>
                  </a:rPr>
                  <a:t>exponential</a:t>
                </a:r>
                <a:r>
                  <a:rPr lang="en-US" sz="3600" dirty="0">
                    <a:solidFill>
                      <a:schemeClr val="tx1"/>
                    </a:solidFill>
                  </a:rPr>
                  <a:t> lower bound proofs for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𝑴𝑨𝑱</m:t>
                    </m:r>
                    <m:r>
                      <a:rPr lang="en-US" sz="3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∘</m:t>
                    </m:r>
                    <m:r>
                      <a:rPr lang="en-US" sz="3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𝑴𝑨𝑱</m:t>
                    </m:r>
                  </m:oMath>
                </a14:m>
                <a:r>
                  <a:rPr lang="en-US" sz="3600" b="1" dirty="0">
                    <a:solidFill>
                      <a:srgbClr val="FF0000"/>
                    </a:solidFill>
                  </a:rPr>
                  <a:t> </a:t>
                </a:r>
                <a:r>
                  <a:rPr lang="en-US" sz="3600" dirty="0">
                    <a:solidFill>
                      <a:schemeClr val="tx1"/>
                    </a:solidFill>
                  </a:rPr>
                  <a:t>or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𝑻𝑯𝑹</m:t>
                    </m:r>
                    <m:r>
                      <a:rPr lang="en-US" sz="3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∘</m:t>
                    </m:r>
                    <m:r>
                      <a:rPr lang="en-US" sz="3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𝑴𝑨𝑱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</a:rPr>
                  <a:t>?</a:t>
                </a:r>
              </a:p>
              <a:p>
                <a:endParaRPr lang="en-US" sz="3600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sz="3600" dirty="0">
                    <a:solidFill>
                      <a:schemeClr val="tx1"/>
                    </a:solidFill>
                  </a:rPr>
                  <a:t>Would imply </a:t>
                </a:r>
                <a:r>
                  <a:rPr lang="en-US" sz="3600" b="1" dirty="0">
                    <a:solidFill>
                      <a:srgbClr val="FF0000"/>
                    </a:solidFill>
                  </a:rPr>
                  <a:t>NEXP</a:t>
                </a:r>
                <a:r>
                  <a:rPr lang="en-US" sz="3600" dirty="0">
                    <a:solidFill>
                      <a:schemeClr val="tx1"/>
                    </a:solidFill>
                  </a:rPr>
                  <a:t> not in </a:t>
                </a:r>
                <a14:m>
                  <m:oMath xmlns:m="http://schemas.openxmlformats.org/officeDocument/2006/math">
                    <m:r>
                      <a:rPr lang="en-US" sz="36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𝑴𝑨𝑱</m:t>
                    </m:r>
                    <m:r>
                      <a:rPr lang="en-US" sz="36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∘</m:t>
                    </m:r>
                    <m:r>
                      <a:rPr lang="en-US" sz="36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𝑴𝑨𝑱</m:t>
                    </m:r>
                    <m:r>
                      <a:rPr lang="en-US" sz="36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∘</m:t>
                    </m:r>
                    <m:r>
                      <a:rPr lang="en-US" sz="36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𝑴𝑨𝑱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</a:rPr>
                  <a:t>!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21498F6-2F4E-476F-A83F-3363C6EA15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1333" y="3671031"/>
                <a:ext cx="9532883" cy="2862322"/>
              </a:xfrm>
              <a:prstGeom prst="rect">
                <a:avLst/>
              </a:prstGeom>
              <a:blipFill>
                <a:blip r:embed="rId4"/>
                <a:stretch>
                  <a:fillRect t="-3185" b="-6794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57257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4EB851-7601-4F99-940A-BDBBC61E4A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1718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8000" b="1" dirty="0">
                <a:solidFill>
                  <a:srgbClr val="FF0000"/>
                </a:solidFill>
                <a:latin typeface="+mn-lt"/>
              </a:rPr>
              <a:t>Thanks! Any Questions?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738DFC-D0C1-40D8-A78E-D6C103681EF4}"/>
              </a:ext>
            </a:extLst>
          </p:cNvPr>
          <p:cNvSpPr txBox="1"/>
          <p:nvPr/>
        </p:nvSpPr>
        <p:spPr>
          <a:xfrm>
            <a:off x="1097597" y="4122921"/>
            <a:ext cx="10540222" cy="7078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4000" dirty="0">
                <a:solidFill>
                  <a:schemeClr val="tx1"/>
                </a:solidFill>
              </a:rPr>
              <a:t>Thanks </a:t>
            </a:r>
            <a:r>
              <a:rPr lang="en-US" altLang="zh-CN" sz="4000" b="1" dirty="0" err="1">
                <a:solidFill>
                  <a:schemeClr val="tx1"/>
                </a:solidFill>
              </a:rPr>
              <a:t>Hanlin</a:t>
            </a:r>
            <a:r>
              <a:rPr lang="en-US" altLang="zh-CN" sz="4000" b="1" dirty="0">
                <a:solidFill>
                  <a:schemeClr val="tx1"/>
                </a:solidFill>
              </a:rPr>
              <a:t> Ren </a:t>
            </a:r>
            <a:r>
              <a:rPr lang="en-US" altLang="zh-CN" sz="4000" dirty="0">
                <a:solidFill>
                  <a:schemeClr val="tx1"/>
                </a:solidFill>
              </a:rPr>
              <a:t>for making part of the slides </a:t>
            </a:r>
            <a:r>
              <a:rPr lang="en-US" altLang="zh-CN" sz="4000" dirty="0">
                <a:solidFill>
                  <a:schemeClr val="tx1"/>
                </a:solidFill>
                <a:sym typeface="Wingdings" panose="05000000000000000000" pitchFamily="2" charset="2"/>
              </a:rPr>
              <a:t> </a:t>
            </a:r>
            <a:r>
              <a:rPr lang="en-US" altLang="zh-CN" sz="4000" dirty="0">
                <a:solidFill>
                  <a:schemeClr val="tx1"/>
                </a:solidFill>
              </a:rPr>
              <a:t>  </a:t>
            </a:r>
            <a:endParaRPr lang="en-US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759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A83B6DE9-690C-4519-9AB8-AA11C1DDC520}"/>
              </a:ext>
            </a:extLst>
          </p:cNvPr>
          <p:cNvSpPr txBox="1">
            <a:spLocks/>
          </p:cNvSpPr>
          <p:nvPr/>
        </p:nvSpPr>
        <p:spPr>
          <a:xfrm>
            <a:off x="65808" y="228600"/>
            <a:ext cx="11909715" cy="10042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>
                <a:solidFill>
                  <a:srgbClr val="FF0000"/>
                </a:solidFill>
                <a:latin typeface="+mn-lt"/>
              </a:rPr>
              <a:t>Issue: </a:t>
            </a:r>
            <a:r>
              <a:rPr lang="en-US" sz="5400" b="1" dirty="0" err="1">
                <a:solidFill>
                  <a:srgbClr val="FF0000"/>
                </a:solidFill>
                <a:latin typeface="+mn-lt"/>
              </a:rPr>
              <a:t>i.o</a:t>
            </a:r>
            <a:r>
              <a:rPr lang="en-US" sz="5400" b="1" dirty="0">
                <a:solidFill>
                  <a:srgbClr val="FF0000"/>
                </a:solidFill>
                <a:latin typeface="+mn-lt"/>
              </a:rPr>
              <a:t>. NPRG vs MA lower bounds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4C7E384-A1C6-4473-B78F-CABF7C7F140E}"/>
                  </a:ext>
                </a:extLst>
              </p:cNvPr>
              <p:cNvSpPr txBox="1"/>
              <p:nvPr/>
            </p:nvSpPr>
            <p:spPr>
              <a:xfrm>
                <a:off x="5645364" y="3956383"/>
                <a:ext cx="6256961" cy="1384995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i="1" dirty="0"/>
                  <a:t>However, it could be the case that 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2800" i="1" dirty="0"/>
                  <a:t> has linear-size circuits </a:t>
                </a:r>
              </a:p>
              <a:p>
                <a:pPr algn="ctr"/>
                <a:r>
                  <a:rPr lang="en-US" sz="2800" i="1" dirty="0"/>
                  <a:t>on infinite input lengths.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4C7E384-A1C6-4473-B78F-CABF7C7F14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5364" y="3956383"/>
                <a:ext cx="6256961" cy="1384995"/>
              </a:xfrm>
              <a:prstGeom prst="rect">
                <a:avLst/>
              </a:prstGeom>
              <a:blipFill>
                <a:blip r:embed="rId3"/>
                <a:stretch>
                  <a:fillRect t="-3947" b="-11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3FFCB269-9BA4-46A5-ACB4-03EC398D7E87}"/>
                  </a:ext>
                </a:extLst>
              </p:cNvPr>
              <p:cNvSpPr/>
              <p:nvPr/>
            </p:nvSpPr>
            <p:spPr>
              <a:xfrm>
                <a:off x="2987582" y="1347099"/>
                <a:ext cx="6096000" cy="2246769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algn="ctr"/>
                <a:r>
                  <a:rPr lang="en-US" sz="2800" i="1" dirty="0"/>
                  <a:t>It seems we need an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𝑀𝐴</m:t>
                    </m:r>
                  </m:oMath>
                </a14:m>
                <a:r>
                  <a:rPr lang="en-US" sz="2800" i="1" dirty="0"/>
                  <a:t> hard language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2800" i="1" dirty="0"/>
                  <a:t> which is hard on all input lengths (</a:t>
                </a:r>
                <a:r>
                  <a:rPr lang="en-US" sz="2800" i="1" dirty="0" err="1"/>
                  <a:t>a.e.</a:t>
                </a:r>
                <a:r>
                  <a:rPr lang="en-US" sz="2800" i="1" dirty="0"/>
                  <a:t>) </a:t>
                </a:r>
              </a:p>
              <a:p>
                <a:pPr algn="ctr"/>
                <a:endParaRPr lang="en-US" sz="2800" i="1" dirty="0"/>
              </a:p>
              <a:p>
                <a:pPr algn="ctr"/>
                <a:r>
                  <a:rPr lang="en-US" sz="2800" i="1" dirty="0"/>
                  <a:t>However, this is a super annoying open question.</a:t>
                </a: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3FFCB269-9BA4-46A5-ACB4-03EC398D7E8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7582" y="1347099"/>
                <a:ext cx="6096000" cy="2246769"/>
              </a:xfrm>
              <a:prstGeom prst="rect">
                <a:avLst/>
              </a:prstGeom>
              <a:blipFill>
                <a:blip r:embed="rId4"/>
                <a:stretch>
                  <a:fillRect l="-400" t="-2703" r="-2697" b="-64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C110A0A-2142-4229-8539-A986FBC92780}"/>
                  </a:ext>
                </a:extLst>
              </p:cNvPr>
              <p:cNvSpPr txBox="1"/>
              <p:nvPr/>
            </p:nvSpPr>
            <p:spPr>
              <a:xfrm>
                <a:off x="551664" y="4189147"/>
                <a:ext cx="4424160" cy="1009572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 algn="ctr"/>
                <a:r>
                  <a:rPr lang="en-US" sz="2800" b="1" dirty="0"/>
                  <a:t>[Kannan’82]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2800" i="1" dirty="0"/>
                  <a:t> not in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𝑆𝐼𝑍𝐸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800" i="1" dirty="0"/>
                  <a:t> for all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sz="2800" i="1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C110A0A-2142-4229-8539-A986FBC927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664" y="4189147"/>
                <a:ext cx="4424160" cy="1009572"/>
              </a:xfrm>
              <a:prstGeom prst="rect">
                <a:avLst/>
              </a:prstGeom>
              <a:blipFill>
                <a:blip r:embed="rId5"/>
                <a:stretch>
                  <a:fillRect t="-5389" b="-13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7A0B7647-BC28-4786-9974-7E14F318029D}"/>
              </a:ext>
            </a:extLst>
          </p:cNvPr>
          <p:cNvSpPr txBox="1"/>
          <p:nvPr/>
        </p:nvSpPr>
        <p:spPr>
          <a:xfrm>
            <a:off x="2893392" y="5936657"/>
            <a:ext cx="6405216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800" b="1" dirty="0" err="1"/>
              <a:t>i.o</a:t>
            </a:r>
            <a:r>
              <a:rPr lang="en-US" sz="2800" b="1" dirty="0"/>
              <a:t>. =&gt; </a:t>
            </a:r>
            <a:r>
              <a:rPr lang="en-US" sz="2800" b="1" dirty="0" err="1"/>
              <a:t>a.e.</a:t>
            </a:r>
            <a:r>
              <a:rPr lang="en-US" sz="2800" b="1" dirty="0"/>
              <a:t>: Long standing Open Problem!</a:t>
            </a:r>
            <a:endParaRPr lang="en-US" sz="2800" b="1" i="1" dirty="0"/>
          </a:p>
        </p:txBody>
      </p:sp>
    </p:spTree>
    <p:extLst>
      <p:ext uri="{BB962C8B-B14F-4D97-AF65-F5344CB8AC3E}">
        <p14:creationId xmlns:p14="http://schemas.microsoft.com/office/powerpoint/2010/main" val="2457917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  <p:bldP spid="6" grpId="0" animBg="1"/>
      <p:bldP spid="8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A83B6DE9-690C-4519-9AB8-AA11C1DDC520}"/>
              </a:ext>
            </a:extLst>
          </p:cNvPr>
          <p:cNvSpPr txBox="1">
            <a:spLocks/>
          </p:cNvSpPr>
          <p:nvPr/>
        </p:nvSpPr>
        <p:spPr>
          <a:xfrm>
            <a:off x="65808" y="228600"/>
            <a:ext cx="11909715" cy="10042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>
                <a:solidFill>
                  <a:srgbClr val="FF0000"/>
                </a:solidFill>
                <a:latin typeface="+mn-lt"/>
              </a:rPr>
              <a:t>Issue: </a:t>
            </a:r>
            <a:r>
              <a:rPr lang="en-US" sz="5400" b="1" dirty="0" err="1">
                <a:solidFill>
                  <a:srgbClr val="FF0000"/>
                </a:solidFill>
                <a:latin typeface="+mn-lt"/>
              </a:rPr>
              <a:t>i.o</a:t>
            </a:r>
            <a:r>
              <a:rPr lang="en-US" sz="5400" b="1" dirty="0">
                <a:solidFill>
                  <a:srgbClr val="FF0000"/>
                </a:solidFill>
                <a:latin typeface="+mn-lt"/>
              </a:rPr>
              <a:t>. NPRG vs MA lower bounds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FFCB269-9BA4-46A5-ACB4-03EC398D7E87}"/>
              </a:ext>
            </a:extLst>
          </p:cNvPr>
          <p:cNvSpPr/>
          <p:nvPr/>
        </p:nvSpPr>
        <p:spPr>
          <a:xfrm>
            <a:off x="2779105" y="1347099"/>
            <a:ext cx="6633789" cy="95410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i="1" dirty="0"/>
              <a:t>Okay, maybe we can try to strength the NPRG so that it works for all input lengths?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C110A0A-2142-4229-8539-A986FBC92780}"/>
                  </a:ext>
                </a:extLst>
              </p:cNvPr>
              <p:cNvSpPr txBox="1"/>
              <p:nvPr/>
            </p:nvSpPr>
            <p:spPr>
              <a:xfrm>
                <a:off x="206515" y="4389117"/>
                <a:ext cx="5165838" cy="954107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 algn="ctr"/>
                <a:r>
                  <a:rPr lang="en-US" sz="2800" b="1" dirty="0"/>
                  <a:t>[SFM’78, Zak’83]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𝑁𝑇𝐼𝑀𝐸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[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800" i="1" dirty="0"/>
                  <a:t> not in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𝑁𝑇𝐼𝑀𝐸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sz="2800" i="1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C110A0A-2142-4229-8539-A986FBC927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515" y="4389117"/>
                <a:ext cx="5165838" cy="954107"/>
              </a:xfrm>
              <a:prstGeom prst="rect">
                <a:avLst/>
              </a:prstGeom>
              <a:blipFill>
                <a:blip r:embed="rId3"/>
                <a:stretch>
                  <a:fillRect t="-5696" b="-164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7A0B7647-BC28-4786-9974-7E14F318029D}"/>
              </a:ext>
            </a:extLst>
          </p:cNvPr>
          <p:cNvSpPr txBox="1"/>
          <p:nvPr/>
        </p:nvSpPr>
        <p:spPr>
          <a:xfrm>
            <a:off x="2893392" y="5936657"/>
            <a:ext cx="6405216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800" b="1" dirty="0" err="1"/>
              <a:t>i.o</a:t>
            </a:r>
            <a:r>
              <a:rPr lang="en-US" sz="2800" b="1" dirty="0"/>
              <a:t>. =&gt; </a:t>
            </a:r>
            <a:r>
              <a:rPr lang="en-US" sz="2800" b="1" dirty="0" err="1"/>
              <a:t>a.e.</a:t>
            </a:r>
            <a:r>
              <a:rPr lang="en-US" sz="2800" b="1" dirty="0"/>
              <a:t>: Long standing Open Problem!</a:t>
            </a:r>
            <a:endParaRPr lang="en-US" sz="2800" b="1" i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1F81432-1EDC-4A17-A89A-73732EDB401A}"/>
              </a:ext>
            </a:extLst>
          </p:cNvPr>
          <p:cNvSpPr txBox="1"/>
          <p:nvPr/>
        </p:nvSpPr>
        <p:spPr>
          <a:xfrm>
            <a:off x="2892184" y="2506512"/>
            <a:ext cx="6256961" cy="95410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i="1" dirty="0"/>
              <a:t>The Key ingredient in the bootstrapping</a:t>
            </a:r>
          </a:p>
          <a:p>
            <a:pPr algn="ctr"/>
            <a:r>
              <a:rPr lang="en-US" sz="2800" i="1" dirty="0"/>
              <a:t>NTIME Hierarchy Theorem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F2A58D0-DD57-4402-B23C-AEA282A93456}"/>
                  </a:ext>
                </a:extLst>
              </p:cNvPr>
              <p:cNvSpPr txBox="1"/>
              <p:nvPr/>
            </p:nvSpPr>
            <p:spPr>
              <a:xfrm>
                <a:off x="5665913" y="4400224"/>
                <a:ext cx="6256961" cy="954107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i="1" dirty="0"/>
                  <a:t>However, it could be the case that</a:t>
                </a:r>
              </a:p>
              <a:p>
                <a:pPr algn="ctr"/>
                <a:r>
                  <a:rPr lang="en-US" sz="2800" i="1" dirty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𝑁𝑇𝐼𝑀𝐸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⊂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𝑜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𝑁𝑃</m:t>
                    </m:r>
                  </m:oMath>
                </a14:m>
                <a:endParaRPr lang="en-US" sz="2800" i="1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F2A58D0-DD57-4402-B23C-AEA282A934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5913" y="4400224"/>
                <a:ext cx="6256961" cy="954107"/>
              </a:xfrm>
              <a:prstGeom prst="rect">
                <a:avLst/>
              </a:prstGeom>
              <a:blipFill>
                <a:blip r:embed="rId4"/>
                <a:stretch>
                  <a:fillRect t="-63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98733BEE-847D-48FF-9CA6-C457B01781F6}"/>
              </a:ext>
            </a:extLst>
          </p:cNvPr>
          <p:cNvSpPr txBox="1"/>
          <p:nvPr/>
        </p:nvSpPr>
        <p:spPr>
          <a:xfrm>
            <a:off x="1541123" y="3188871"/>
            <a:ext cx="8820367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i="1" dirty="0"/>
              <a:t>Okay, it seems we must turn one of the “</a:t>
            </a:r>
            <a:r>
              <a:rPr lang="en-US" sz="2800" i="1" dirty="0" err="1"/>
              <a:t>i.o</a:t>
            </a:r>
            <a:r>
              <a:rPr lang="en-US" sz="2800" i="1" dirty="0"/>
              <a:t>.” to “</a:t>
            </a:r>
            <a:r>
              <a:rPr lang="en-US" sz="2800" i="1" dirty="0" err="1"/>
              <a:t>a.e.</a:t>
            </a:r>
            <a:r>
              <a:rPr lang="en-US" sz="2800" i="1" dirty="0"/>
              <a:t>”,</a:t>
            </a:r>
          </a:p>
          <a:p>
            <a:pPr algn="ctr"/>
            <a:r>
              <a:rPr lang="en-US" sz="2800" i="1" dirty="0"/>
              <a:t>but both are long-standing open problems </a:t>
            </a:r>
            <a:r>
              <a:rPr lang="en-US" sz="2800" i="1" dirty="0">
                <a:sym typeface="Wingdings" panose="05000000000000000000" pitchFamily="2" charset="2"/>
              </a:rPr>
              <a:t>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586614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338CFA2-187D-42C0-B18F-61C08E3B76B8}"/>
                  </a:ext>
                </a:extLst>
              </p:cNvPr>
              <p:cNvSpPr txBox="1"/>
              <p:nvPr/>
            </p:nvSpPr>
            <p:spPr>
              <a:xfrm>
                <a:off x="2115238" y="1454451"/>
                <a:ext cx="7810856" cy="156966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 algn="ctr"/>
                <a:r>
                  <a:rPr lang="en-US" sz="4000" b="1" i="1" dirty="0">
                    <a:latin typeface="Cambria Math" panose="02040503050406030204" pitchFamily="18" charset="0"/>
                  </a:rPr>
                  <a:t>The villain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[6]</m:t>
                    </m:r>
                  </m:oMath>
                </a14:m>
                <a:r>
                  <a:rPr lang="en-US" sz="2800" b="0" i="1" dirty="0">
                    <a:latin typeface="Cambria Math" panose="02040503050406030204" pitchFamily="18" charset="0"/>
                  </a:rPr>
                  <a:t> (or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800" b="0" i="1" dirty="0">
                    <a:latin typeface="Cambria Math" panose="02040503050406030204" pitchFamily="18" charset="0"/>
                  </a:rPr>
                  <a:t> for a composite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800" b="0" i="1" dirty="0">
                    <a:latin typeface="Cambria Math" panose="02040503050406030204" pitchFamily="18" charset="0"/>
                  </a:rPr>
                  <a:t>)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en-US" sz="2800" dirty="0"/>
                  <a:t> : </a:t>
                </a:r>
                <a:r>
                  <a:rPr lang="en-US" sz="2800" i="1" dirty="0"/>
                  <a:t>(constant-depth, AND/OR/NOT/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𝑀𝑂𝐷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800" i="1" dirty="0"/>
                  <a:t>).</a:t>
                </a:r>
                <a:endParaRPr lang="en-US" sz="2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338CFA2-187D-42C0-B18F-61C08E3B76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5238" y="1454451"/>
                <a:ext cx="7810856" cy="1569660"/>
              </a:xfrm>
              <a:prstGeom prst="rect">
                <a:avLst/>
              </a:prstGeom>
              <a:blipFill>
                <a:blip r:embed="rId2"/>
                <a:stretch>
                  <a:fillRect t="-6977" r="-858" b="-10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C88C0E1-FE75-4646-8B5B-C3F16769E0C9}"/>
                  </a:ext>
                </a:extLst>
              </p:cNvPr>
              <p:cNvSpPr txBox="1"/>
              <p:nvPr/>
            </p:nvSpPr>
            <p:spPr>
              <a:xfrm>
                <a:off x="3630412" y="3238068"/>
                <a:ext cx="4931176" cy="1384995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800" i="1" dirty="0"/>
                  <a:t>Since then, things went downhill. </a:t>
                </a:r>
              </a:p>
              <a:p>
                <a:r>
                  <a:rPr lang="en-US" sz="2800" i="1" dirty="0"/>
                  <a:t>It seemed very hard to prove </a:t>
                </a:r>
              </a:p>
              <a:p>
                <a:r>
                  <a:rPr lang="en-US" sz="2800" i="1" dirty="0"/>
                  <a:t>lower bounds for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𝑨</m:t>
                    </m:r>
                    <m:sSup>
                      <m:sSup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𝟔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800" b="1" i="1" dirty="0"/>
                  <a:t> </a:t>
                </a:r>
                <a:r>
                  <a:rPr lang="en-US" sz="2800" i="1" dirty="0"/>
                  <a:t>…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C88C0E1-FE75-4646-8B5B-C3F16769E0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0412" y="3238068"/>
                <a:ext cx="4931176" cy="1384995"/>
              </a:xfrm>
              <a:prstGeom prst="rect">
                <a:avLst/>
              </a:prstGeom>
              <a:blipFill>
                <a:blip r:embed="rId3"/>
                <a:stretch>
                  <a:fillRect l="-2596" t="-3947" r="-3708" b="-122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73649EC-A26C-4779-9762-D051B14F802D}"/>
                  </a:ext>
                </a:extLst>
              </p:cNvPr>
              <p:cNvSpPr txBox="1"/>
              <p:nvPr/>
            </p:nvSpPr>
            <p:spPr>
              <a:xfrm>
                <a:off x="1948004" y="4781777"/>
                <a:ext cx="8295990" cy="1384995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 algn="ctr"/>
                <a:r>
                  <a:rPr lang="en-US" sz="2800" i="1" dirty="0"/>
                  <a:t>Indeed, it was open for a long time that whether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𝑵𝑬𝑿𝑷</m:t>
                    </m:r>
                  </m:oMath>
                </a14:m>
                <a:endParaRPr lang="en-US" sz="2800" b="1" i="1" dirty="0"/>
              </a:p>
              <a:p>
                <a:pPr algn="ctr"/>
                <a:r>
                  <a:rPr lang="en-US" sz="2800" i="1" dirty="0"/>
                  <a:t>(Non-deterministic </a:t>
                </a:r>
                <a:r>
                  <a:rPr lang="en-US" sz="2800" b="1" i="1" dirty="0"/>
                  <a:t>Exponential</a:t>
                </a:r>
                <a:r>
                  <a:rPr lang="en-US" sz="2800" i="1" dirty="0"/>
                  <a:t> Time)</a:t>
                </a:r>
              </a:p>
              <a:p>
                <a:pPr algn="ctr"/>
                <a:r>
                  <a:rPr lang="en-US" sz="2800" i="1" dirty="0"/>
                  <a:t>has polynomial-size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d>
                  </m:oMath>
                </a14:m>
                <a:r>
                  <a:rPr lang="en-US" sz="2800" i="1" dirty="0"/>
                  <a:t> circuit of depth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sz="2800" i="1" dirty="0"/>
                  <a:t>!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73649EC-A26C-4779-9762-D051B14F80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8004" y="4781777"/>
                <a:ext cx="8295990" cy="1384995"/>
              </a:xfrm>
              <a:prstGeom prst="rect">
                <a:avLst/>
              </a:prstGeom>
              <a:blipFill>
                <a:blip r:embed="rId4"/>
                <a:stretch>
                  <a:fillRect l="-1102" t="-3930" b="-109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itle 1">
            <a:extLst>
              <a:ext uri="{FF2B5EF4-FFF2-40B4-BE49-F238E27FC236}">
                <a16:creationId xmlns:a16="http://schemas.microsoft.com/office/drawing/2014/main" id="{A83B6DE9-690C-4519-9AB8-AA11C1DDC520}"/>
              </a:ext>
            </a:extLst>
          </p:cNvPr>
          <p:cNvSpPr txBox="1">
            <a:spLocks/>
          </p:cNvSpPr>
          <p:nvPr/>
        </p:nvSpPr>
        <p:spPr>
          <a:xfrm>
            <a:off x="65809" y="324944"/>
            <a:ext cx="11909715" cy="9564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>
                <a:solidFill>
                  <a:srgbClr val="FF0000"/>
                </a:solidFill>
                <a:latin typeface="+mn-lt"/>
              </a:rPr>
              <a:t>(Oversimplified) History: Part 4</a:t>
            </a:r>
            <a:endParaRPr lang="en-US" sz="3600" b="1" i="1" dirty="0">
              <a:solidFill>
                <a:srgbClr val="00B0F0"/>
              </a:solidFill>
              <a:latin typeface="+mn-lt"/>
            </a:endParaRPr>
          </a:p>
        </p:txBody>
      </p:sp>
      <p:pic>
        <p:nvPicPr>
          <p:cNvPr id="1026" name="Picture 2" descr="Image result for joker">
            <a:extLst>
              <a:ext uri="{FF2B5EF4-FFF2-40B4-BE49-F238E27FC236}">
                <a16:creationId xmlns:a16="http://schemas.microsoft.com/office/drawing/2014/main" id="{46BD9CE1-A929-42C7-944F-E0AE54BA35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4618" y="1306370"/>
            <a:ext cx="2081166" cy="1261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9027AAA2-EB78-4536-9EC1-4B78D6ED22ED}"/>
                  </a:ext>
                </a:extLst>
              </p:cNvPr>
              <p:cNvSpPr/>
              <p:nvPr/>
            </p:nvSpPr>
            <p:spPr>
              <a:xfrm>
                <a:off x="0" y="0"/>
                <a:ext cx="4563685" cy="369332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r>
                  <a:rPr lang="en-US" dirty="0"/>
                  <a:t>The Circuit Lower Bounds Program 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𝑁𝑃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9027AAA2-EB78-4536-9EC1-4B78D6ED22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4563685" cy="369332"/>
              </a:xfrm>
              <a:prstGeom prst="rect">
                <a:avLst/>
              </a:prstGeom>
              <a:blipFill>
                <a:blip r:embed="rId6"/>
                <a:stretch>
                  <a:fillRect l="-1067" t="-8065" b="-22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01342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338CFA2-187D-42C0-B18F-61C08E3B76B8}"/>
                  </a:ext>
                </a:extLst>
              </p:cNvPr>
              <p:cNvSpPr txBox="1"/>
              <p:nvPr/>
            </p:nvSpPr>
            <p:spPr>
              <a:xfrm>
                <a:off x="2768807" y="2951946"/>
                <a:ext cx="6654386" cy="954107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 algn="ctr"/>
                <a:r>
                  <a:rPr lang="en-US" sz="2800" dirty="0"/>
                  <a:t>In 2011, R. Williams proved that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𝑁𝐸𝑋𝑃</m:t>
                    </m:r>
                  </m:oMath>
                </a14:m>
                <a:r>
                  <a:rPr lang="en-US" sz="2800" dirty="0"/>
                  <a:t> </a:t>
                </a:r>
              </a:p>
              <a:p>
                <a:pPr algn="ctr"/>
                <a:r>
                  <a:rPr lang="en-US" sz="2800" dirty="0"/>
                  <a:t>does not have polynomial-size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𝐴𝐶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800" dirty="0"/>
                  <a:t>circuits.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338CFA2-187D-42C0-B18F-61C08E3B76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8807" y="2951946"/>
                <a:ext cx="6654386" cy="954107"/>
              </a:xfrm>
              <a:prstGeom prst="rect">
                <a:avLst/>
              </a:prstGeom>
              <a:blipFill>
                <a:blip r:embed="rId2"/>
                <a:stretch>
                  <a:fillRect l="-1372" t="-5696" r="-1189" b="-164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itle 1">
                <a:extLst>
                  <a:ext uri="{FF2B5EF4-FFF2-40B4-BE49-F238E27FC236}">
                    <a16:creationId xmlns:a16="http://schemas.microsoft.com/office/drawing/2014/main" id="{A83B6DE9-690C-4519-9AB8-AA11C1DDC52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41142" y="254531"/>
                <a:ext cx="11909715" cy="956432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/>
                <a:r>
                  <a:rPr lang="en-US" sz="5400" b="1" dirty="0">
                    <a:solidFill>
                      <a:srgbClr val="FF0000"/>
                    </a:solidFill>
                    <a:latin typeface="+mn-lt"/>
                  </a:rPr>
                  <a:t>NEXP </a:t>
                </a:r>
                <a14:m>
                  <m:oMath xmlns:m="http://schemas.openxmlformats.org/officeDocument/2006/math">
                    <m:r>
                      <a:rPr lang="en-US" sz="5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⊄</m:t>
                    </m:r>
                  </m:oMath>
                </a14:m>
                <a:r>
                  <a:rPr lang="en-US" sz="5400" b="1" dirty="0">
                    <a:solidFill>
                      <a:srgbClr val="FF0000"/>
                    </a:solidFill>
                    <a:latin typeface="+mn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𝑨𝑪</m:t>
                    </m:r>
                    <m:sSup>
                      <m:sSupPr>
                        <m:ctrlP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endParaRPr lang="en-US" sz="3600" b="1" i="1" dirty="0">
                  <a:solidFill>
                    <a:srgbClr val="00B0F0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13" name="Title 1">
                <a:extLst>
                  <a:ext uri="{FF2B5EF4-FFF2-40B4-BE49-F238E27FC236}">
                    <a16:creationId xmlns:a16="http://schemas.microsoft.com/office/drawing/2014/main" id="{A83B6DE9-690C-4519-9AB8-AA11C1DDC5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142" y="254531"/>
                <a:ext cx="11909715" cy="956432"/>
              </a:xfrm>
              <a:prstGeom prst="rect">
                <a:avLst/>
              </a:prstGeom>
              <a:blipFill>
                <a:blip r:embed="rId3"/>
                <a:stretch>
                  <a:fillRect t="-17834" b="-34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ADB6446-BA4D-4579-9FC9-23681C5914E1}"/>
                  </a:ext>
                </a:extLst>
              </p:cNvPr>
              <p:cNvSpPr txBox="1"/>
              <p:nvPr/>
            </p:nvSpPr>
            <p:spPr>
              <a:xfrm>
                <a:off x="2190572" y="1203536"/>
                <a:ext cx="7810856" cy="1384995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𝑨𝑪</m:t>
                      </m:r>
                      <m:sSup>
                        <m:sSup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p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en-US" sz="2800" b="1" i="1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en-US" sz="2800" dirty="0"/>
                  <a:t>: </a:t>
                </a:r>
                <a:r>
                  <a:rPr lang="en-US" sz="2800" i="1" dirty="0"/>
                  <a:t>(constant-depth, AND/OR/NOT/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𝑀𝑂𝐷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800" i="1" dirty="0"/>
                  <a:t>).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𝐴𝐶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800" dirty="0"/>
                  <a:t>: the union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800" dirty="0"/>
                  <a:t> for all constants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ADB6446-BA4D-4579-9FC9-23681C5914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0572" y="1203536"/>
                <a:ext cx="7810856" cy="1384995"/>
              </a:xfrm>
              <a:prstGeom prst="rect">
                <a:avLst/>
              </a:prstGeom>
              <a:blipFill>
                <a:blip r:embed="rId4"/>
                <a:stretch>
                  <a:fillRect r="-390" b="-117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FD79272A-20D1-4D8A-99C9-86383B7BD4E0}"/>
              </a:ext>
            </a:extLst>
          </p:cNvPr>
          <p:cNvSpPr txBox="1"/>
          <p:nvPr/>
        </p:nvSpPr>
        <p:spPr>
          <a:xfrm>
            <a:off x="161059" y="4262701"/>
            <a:ext cx="5735782" cy="224676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sz="2800" b="1" i="1" dirty="0"/>
              <a:t>Theoretical Importance of this result</a:t>
            </a:r>
          </a:p>
          <a:p>
            <a:pPr algn="ctr"/>
            <a:r>
              <a:rPr lang="en-US" sz="2800" i="1" dirty="0"/>
              <a:t>Crossing all the </a:t>
            </a:r>
            <a:r>
              <a:rPr lang="en-US" sz="2800" b="1" i="1" dirty="0"/>
              <a:t>“barriers</a:t>
            </a:r>
            <a:r>
              <a:rPr lang="en-US" sz="2800" b="1" dirty="0"/>
              <a:t>”</a:t>
            </a:r>
          </a:p>
          <a:p>
            <a:pPr algn="ctr"/>
            <a:r>
              <a:rPr lang="en-US" sz="2800" b="1" i="1" dirty="0"/>
              <a:t>Relativization</a:t>
            </a:r>
          </a:p>
          <a:p>
            <a:pPr algn="ctr"/>
            <a:r>
              <a:rPr lang="en-US" sz="2800" b="1" i="1" dirty="0" err="1"/>
              <a:t>Algebrization</a:t>
            </a:r>
            <a:endParaRPr lang="en-US" sz="2800" b="1" i="1" dirty="0"/>
          </a:p>
          <a:p>
            <a:pPr algn="ctr"/>
            <a:r>
              <a:rPr lang="en-US" sz="2800" b="1" i="1" dirty="0"/>
              <a:t>Natural Proofs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9B4F585-CE49-4D6A-A420-B285E4CA4F4B}"/>
                  </a:ext>
                </a:extLst>
              </p:cNvPr>
              <p:cNvSpPr txBox="1"/>
              <p:nvPr/>
            </p:nvSpPr>
            <p:spPr>
              <a:xfrm>
                <a:off x="6405996" y="4262700"/>
                <a:ext cx="5527964" cy="2246769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i="1" dirty="0"/>
                  <a:t>Proof Techniques </a:t>
                </a:r>
                <a:r>
                  <a:rPr lang="en-US" sz="2000" i="1" dirty="0"/>
                  <a:t>“Algorithmic Method”</a:t>
                </a:r>
                <a:endParaRPr lang="en-US" sz="2400" i="1" dirty="0"/>
              </a:p>
              <a:p>
                <a:pPr algn="ctr"/>
                <a:r>
                  <a:rPr lang="en-US" sz="2800" b="1" i="1" dirty="0"/>
                  <a:t>Cook-Levin Theorem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𝑰𝑷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𝑷𝑺𝑷𝑨𝑪𝑬</m:t>
                      </m:r>
                    </m:oMath>
                  </m:oMathPara>
                </a14:m>
                <a:endParaRPr lang="en-US" sz="2800" b="1" i="1" dirty="0"/>
              </a:p>
              <a:p>
                <a:pPr algn="ctr"/>
                <a:r>
                  <a:rPr lang="en-US" sz="2800" b="1" i="1" dirty="0"/>
                  <a:t>Hardness vs. Randomness</a:t>
                </a:r>
              </a:p>
              <a:p>
                <a:pPr algn="ctr"/>
                <a:r>
                  <a:rPr lang="en-US" sz="2800" b="1" i="1" dirty="0"/>
                  <a:t>Time Hierarchy Theorems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9B4F585-CE49-4D6A-A420-B285E4CA4F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5996" y="4262700"/>
                <a:ext cx="5527964" cy="2246769"/>
              </a:xfrm>
              <a:prstGeom prst="rect">
                <a:avLst/>
              </a:prstGeom>
              <a:blipFill>
                <a:blip r:embed="rId5"/>
                <a:stretch>
                  <a:fillRect t="-2432" b="-64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2" name="Picture 4" descr="http://people.csail.mit.edu/rrw/me.jpg">
            <a:extLst>
              <a:ext uri="{FF2B5EF4-FFF2-40B4-BE49-F238E27FC236}">
                <a16:creationId xmlns:a16="http://schemas.microsoft.com/office/drawing/2014/main" id="{43788354-15C9-4409-B85F-2F8205B884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1255" y="2736196"/>
            <a:ext cx="2065704" cy="137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BA700102-327A-4072-A699-DE385A35212A}"/>
                  </a:ext>
                </a:extLst>
              </p:cNvPr>
              <p:cNvSpPr/>
              <p:nvPr/>
            </p:nvSpPr>
            <p:spPr>
              <a:xfrm>
                <a:off x="0" y="0"/>
                <a:ext cx="4563685" cy="369332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r>
                  <a:rPr lang="en-US" dirty="0"/>
                  <a:t>The Circuit Lower Bounds Program 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𝑁𝑃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BA700102-327A-4072-A699-DE385A3521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4563685" cy="369332"/>
              </a:xfrm>
              <a:prstGeom prst="rect">
                <a:avLst/>
              </a:prstGeom>
              <a:blipFill>
                <a:blip r:embed="rId7"/>
                <a:stretch>
                  <a:fillRect l="-1067" t="-8065" b="-22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820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2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338CFA2-187D-42C0-B18F-61C08E3B76B8}"/>
                  </a:ext>
                </a:extLst>
              </p:cNvPr>
              <p:cNvSpPr txBox="1"/>
              <p:nvPr/>
            </p:nvSpPr>
            <p:spPr>
              <a:xfrm>
                <a:off x="2768807" y="1455655"/>
                <a:ext cx="6654386" cy="954107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 algn="ctr"/>
                <a:r>
                  <a:rPr lang="en-US" sz="2800" dirty="0"/>
                  <a:t>In 2011, R. Williams proved that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𝑁𝐸𝑋𝑃</m:t>
                    </m:r>
                  </m:oMath>
                </a14:m>
                <a:r>
                  <a:rPr lang="en-US" sz="2800" dirty="0"/>
                  <a:t> </a:t>
                </a:r>
              </a:p>
              <a:p>
                <a:pPr algn="ctr"/>
                <a:r>
                  <a:rPr lang="en-US" sz="2800" dirty="0"/>
                  <a:t>does not have polynomial-size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𝐴𝐶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800" dirty="0"/>
                  <a:t>circuits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338CFA2-187D-42C0-B18F-61C08E3B76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8807" y="1455655"/>
                <a:ext cx="6654386" cy="954107"/>
              </a:xfrm>
              <a:prstGeom prst="rect">
                <a:avLst/>
              </a:prstGeom>
              <a:blipFill>
                <a:blip r:embed="rId2"/>
                <a:stretch>
                  <a:fillRect l="-640" t="-6369" r="-549" b="-17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itle 1">
                <a:extLst>
                  <a:ext uri="{FF2B5EF4-FFF2-40B4-BE49-F238E27FC236}">
                    <a16:creationId xmlns:a16="http://schemas.microsoft.com/office/drawing/2014/main" id="{A83B6DE9-690C-4519-9AB8-AA11C1DDC52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5809" y="340200"/>
                <a:ext cx="11909715" cy="956432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/>
                <a:r>
                  <a:rPr lang="en-US" sz="5400" b="1" dirty="0">
                    <a:solidFill>
                      <a:srgbClr val="FF0000"/>
                    </a:solidFill>
                    <a:latin typeface="+mn-lt"/>
                  </a:rPr>
                  <a:t>NEXP </a:t>
                </a:r>
                <a14:m>
                  <m:oMath xmlns:m="http://schemas.openxmlformats.org/officeDocument/2006/math">
                    <m:r>
                      <a:rPr lang="en-US" sz="5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⊄</m:t>
                    </m:r>
                  </m:oMath>
                </a14:m>
                <a:r>
                  <a:rPr lang="en-US" sz="5400" b="1" dirty="0">
                    <a:solidFill>
                      <a:srgbClr val="FF0000"/>
                    </a:solidFill>
                    <a:latin typeface="+mn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𝑨𝑪</m:t>
                    </m:r>
                    <m:sSup>
                      <m:sSupPr>
                        <m:ctrlPr>
                          <a:rPr lang="en-US" sz="5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US" sz="5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endParaRPr lang="en-US" sz="3600" b="1" i="1" dirty="0">
                  <a:solidFill>
                    <a:srgbClr val="00B0F0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13" name="Title 1">
                <a:extLst>
                  <a:ext uri="{FF2B5EF4-FFF2-40B4-BE49-F238E27FC236}">
                    <a16:creationId xmlns:a16="http://schemas.microsoft.com/office/drawing/2014/main" id="{A83B6DE9-690C-4519-9AB8-AA11C1DDC5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09" y="340200"/>
                <a:ext cx="11909715" cy="956432"/>
              </a:xfrm>
              <a:prstGeom prst="rect">
                <a:avLst/>
              </a:prstGeom>
              <a:blipFill>
                <a:blip r:embed="rId3"/>
                <a:stretch>
                  <a:fillRect t="-17834" b="-34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AADB6446-BA4D-4579-9FC9-23681C5914E1}"/>
              </a:ext>
            </a:extLst>
          </p:cNvPr>
          <p:cNvSpPr txBox="1"/>
          <p:nvPr/>
        </p:nvSpPr>
        <p:spPr>
          <a:xfrm>
            <a:off x="1294141" y="2568785"/>
            <a:ext cx="9603719" cy="10156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3200" b="1" dirty="0"/>
              <a:t>A Big Breakthrough</a:t>
            </a:r>
          </a:p>
          <a:p>
            <a:pPr algn="ctr"/>
            <a:r>
              <a:rPr lang="en-US" sz="2800" dirty="0"/>
              <a:t>Still, it has some drawbacks comparing to previous lower bounds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35F3D6E-D54C-4AC1-A011-85CE77839153}"/>
                  </a:ext>
                </a:extLst>
              </p:cNvPr>
              <p:cNvSpPr txBox="1"/>
              <p:nvPr/>
            </p:nvSpPr>
            <p:spPr>
              <a:xfrm>
                <a:off x="561537" y="4127179"/>
                <a:ext cx="4636910" cy="2616101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 algn="ctr"/>
                <a:r>
                  <a:rPr lang="en-US" sz="2800" dirty="0"/>
                  <a:t>NEXP is </a:t>
                </a:r>
                <a:r>
                  <a:rPr lang="en-US" sz="2800" b="1" dirty="0"/>
                  <a:t>gigantic</a:t>
                </a:r>
                <a:r>
                  <a:rPr lang="en-US" sz="2800" dirty="0"/>
                  <a:t>…</a:t>
                </a:r>
              </a:p>
              <a:p>
                <a:pPr algn="ctr"/>
                <a:r>
                  <a:rPr lang="en-US" sz="2400" i="1" dirty="0"/>
                  <a:t>(we want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𝑁𝑃</m:t>
                    </m:r>
                  </m:oMath>
                </a14:m>
                <a:r>
                  <a:rPr lang="en-US" sz="2400" i="1" dirty="0"/>
                  <a:t>)</a:t>
                </a:r>
              </a:p>
              <a:p>
                <a:pPr algn="ctr"/>
                <a:endParaRPr lang="en-US" sz="2800" dirty="0"/>
              </a:p>
              <a:p>
                <a:pPr algn="ctr"/>
                <a:r>
                  <a:rPr lang="en-US" sz="2800" dirty="0"/>
                  <a:t>Previous lower bounds are for </a:t>
                </a:r>
              </a:p>
              <a:p>
                <a:pPr algn="ctr"/>
                <a:r>
                  <a:rPr lang="en-US" sz="2800" dirty="0"/>
                  <a:t>“easy functions” in P,</a:t>
                </a:r>
              </a:p>
              <a:p>
                <a:pPr algn="ctr"/>
                <a:r>
                  <a:rPr lang="en-US" sz="2800" dirty="0"/>
                  <a:t>like </a:t>
                </a:r>
                <a:r>
                  <a:rPr lang="en-US" sz="2800" b="1" dirty="0"/>
                  <a:t>parity</a:t>
                </a:r>
                <a:r>
                  <a:rPr lang="en-US" sz="2800" dirty="0"/>
                  <a:t> or </a:t>
                </a:r>
                <a:r>
                  <a:rPr lang="en-US" sz="2800" b="1" dirty="0"/>
                  <a:t>majority</a:t>
                </a:r>
                <a:endParaRPr lang="en-US" sz="2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35F3D6E-D54C-4AC1-A011-85CE778391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537" y="4127179"/>
                <a:ext cx="4636910" cy="2616101"/>
              </a:xfrm>
              <a:prstGeom prst="rect">
                <a:avLst/>
              </a:prstGeom>
              <a:blipFill>
                <a:blip r:embed="rId4"/>
                <a:stretch>
                  <a:fillRect l="-2231" t="-2093" r="-1969" b="-5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84E65AD4-2C5F-40C2-BEC8-B472854E5F71}"/>
              </a:ext>
            </a:extLst>
          </p:cNvPr>
          <p:cNvSpPr txBox="1"/>
          <p:nvPr/>
        </p:nvSpPr>
        <p:spPr>
          <a:xfrm>
            <a:off x="6212242" y="3681915"/>
            <a:ext cx="5502084" cy="310854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800" dirty="0"/>
              <a:t>Only </a:t>
            </a:r>
            <a:r>
              <a:rPr lang="en-US" sz="2800" b="1" dirty="0"/>
              <a:t>worst-case</a:t>
            </a:r>
            <a:r>
              <a:rPr lang="en-US" sz="2800" dirty="0"/>
              <a:t> lower bounds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/>
              <a:t>Previous lower bounds can often be</a:t>
            </a:r>
          </a:p>
          <a:p>
            <a:pPr algn="ctr"/>
            <a:r>
              <a:rPr lang="en-US" sz="2800" dirty="0"/>
              <a:t>adapted to the </a:t>
            </a:r>
            <a:r>
              <a:rPr lang="en-US" sz="2800" b="1" dirty="0"/>
              <a:t>average-case </a:t>
            </a:r>
            <a:r>
              <a:rPr lang="en-US" sz="2800" dirty="0"/>
              <a:t>setting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/>
              <a:t>Average-case lower bounds can </a:t>
            </a:r>
          </a:p>
          <a:p>
            <a:pPr algn="ctr"/>
            <a:r>
              <a:rPr lang="en-US" sz="2800" dirty="0"/>
              <a:t>have more applications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24FA14CC-7855-458E-B5C9-E4752EB94FB1}"/>
                  </a:ext>
                </a:extLst>
              </p:cNvPr>
              <p:cNvSpPr/>
              <p:nvPr/>
            </p:nvSpPr>
            <p:spPr>
              <a:xfrm>
                <a:off x="0" y="0"/>
                <a:ext cx="4563685" cy="369332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r>
                  <a:rPr lang="en-US" dirty="0"/>
                  <a:t>The Circuit Lower Bounds Program 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𝑁𝑃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24FA14CC-7855-458E-B5C9-E4752EB94F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4563685" cy="369332"/>
              </a:xfrm>
              <a:prstGeom prst="rect">
                <a:avLst/>
              </a:prstGeom>
              <a:blipFill>
                <a:blip r:embed="rId5"/>
                <a:stretch>
                  <a:fillRect l="-1067" t="-8065" b="-22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40064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7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ln>
          <a:noFill/>
        </a:ln>
      </a:spPr>
      <a:bodyPr wrap="none" rtlCol="0">
        <a:spAutoFit/>
      </a:bodyPr>
      <a:lstStyle>
        <a:defPPr algn="ctr">
          <a:defRPr sz="2800" b="1" dirty="0" smtClean="0"/>
        </a:defPPr>
      </a:lstStyle>
      <a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a: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19804</TotalTime>
  <Words>6771</Words>
  <Application>Microsoft Office PowerPoint</Application>
  <PresentationFormat>Widescreen</PresentationFormat>
  <Paragraphs>804</Paragraphs>
  <Slides>63</Slides>
  <Notes>51</Notes>
  <HiddenSlides>2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68" baseType="lpstr">
      <vt:lpstr>Arial</vt:lpstr>
      <vt:lpstr>Calibri</vt:lpstr>
      <vt:lpstr>Calibri Light</vt:lpstr>
      <vt:lpstr>Cambria Math</vt:lpstr>
      <vt:lpstr>Office Theme</vt:lpstr>
      <vt:lpstr>Strong Average-Case Circuit Lower Bounds from Non-trivial Derandomization</vt:lpstr>
      <vt:lpstr>(Oversimplified) History and Motivation</vt:lpstr>
      <vt:lpstr>(Oversimplified) History and Motivation</vt:lpstr>
      <vt:lpstr>(Oversimplified) History: Part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(Oversimplified) History and Motivation</vt:lpstr>
      <vt:lpstr>(Oversimplified) History</vt:lpstr>
      <vt:lpstr>Pseudorandom Generators fooling AC^0 [⊕]?</vt:lpstr>
      <vt:lpstr>Pseudorandom Generators fooling AC^0 [⊕]?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Black-box and White-box Derandomization</vt:lpstr>
      <vt:lpstr>Black-box and White-box Derand Equivalence for “All” Circuit Classes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Circuit Lower Bounds and Derandomization</vt:lpstr>
      <vt:lpstr>How to Derandomize Merlin-Arthur</vt:lpstr>
      <vt:lpstr>Average-Case?</vt:lpstr>
      <vt:lpstr>Circuit Lower Bounds for MA are Known, even for average-case</vt:lpstr>
      <vt:lpstr>Derandomizing Merlin-Arthur yields Average-Case Circuit Lower Bounds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Thanks! Any Questions?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NQP is Average-Case Hard for ACC^0</dc:title>
  <dc:creator>立杰 陈</dc:creator>
  <cp:lastModifiedBy>立杰 陈</cp:lastModifiedBy>
  <cp:revision>410</cp:revision>
  <dcterms:created xsi:type="dcterms:W3CDTF">2019-01-19T18:59:03Z</dcterms:created>
  <dcterms:modified xsi:type="dcterms:W3CDTF">2020-02-24T06:12:33Z</dcterms:modified>
</cp:coreProperties>
</file>