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56" r:id="rId1"/>
  </p:sldMasterIdLst>
  <p:notesMasterIdLst>
    <p:notesMasterId r:id="rId45"/>
  </p:notesMasterIdLst>
  <p:sldIdLst>
    <p:sldId id="256" r:id="rId2"/>
    <p:sldId id="619" r:id="rId3"/>
    <p:sldId id="667" r:id="rId4"/>
    <p:sldId id="669" r:id="rId5"/>
    <p:sldId id="668" r:id="rId6"/>
    <p:sldId id="670" r:id="rId7"/>
    <p:sldId id="260" r:id="rId8"/>
    <p:sldId id="706" r:id="rId9"/>
    <p:sldId id="707" r:id="rId10"/>
    <p:sldId id="701" r:id="rId11"/>
    <p:sldId id="642" r:id="rId12"/>
    <p:sldId id="662" r:id="rId13"/>
    <p:sldId id="671" r:id="rId14"/>
    <p:sldId id="675" r:id="rId15"/>
    <p:sldId id="674" r:id="rId16"/>
    <p:sldId id="704" r:id="rId17"/>
    <p:sldId id="702" r:id="rId18"/>
    <p:sldId id="657" r:id="rId19"/>
    <p:sldId id="700" r:id="rId20"/>
    <p:sldId id="664" r:id="rId21"/>
    <p:sldId id="665" r:id="rId22"/>
    <p:sldId id="666" r:id="rId23"/>
    <p:sldId id="663" r:id="rId24"/>
    <p:sldId id="678" r:id="rId25"/>
    <p:sldId id="673" r:id="rId26"/>
    <p:sldId id="690" r:id="rId27"/>
    <p:sldId id="680" r:id="rId28"/>
    <p:sldId id="695" r:id="rId29"/>
    <p:sldId id="696" r:id="rId30"/>
    <p:sldId id="684" r:id="rId31"/>
    <p:sldId id="697" r:id="rId32"/>
    <p:sldId id="685" r:id="rId33"/>
    <p:sldId id="705" r:id="rId34"/>
    <p:sldId id="694" r:id="rId35"/>
    <p:sldId id="681" r:id="rId36"/>
    <p:sldId id="698" r:id="rId37"/>
    <p:sldId id="686" r:id="rId38"/>
    <p:sldId id="687" r:id="rId39"/>
    <p:sldId id="688" r:id="rId40"/>
    <p:sldId id="689" r:id="rId41"/>
    <p:sldId id="699" r:id="rId42"/>
    <p:sldId id="703" r:id="rId43"/>
    <p:sldId id="30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F081081-37CC-4949-95B2-209D17708FEA}">
          <p14:sldIdLst>
            <p14:sldId id="256"/>
          </p14:sldIdLst>
        </p14:section>
        <p14:section name="Background and Introduction" id="{D851475A-1B2A-4C16-901D-E4D092FF79DB}">
          <p14:sldIdLst>
            <p14:sldId id="619"/>
            <p14:sldId id="667"/>
            <p14:sldId id="669"/>
            <p14:sldId id="668"/>
            <p14:sldId id="670"/>
            <p14:sldId id="260"/>
            <p14:sldId id="706"/>
            <p14:sldId id="707"/>
            <p14:sldId id="701"/>
            <p14:sldId id="642"/>
            <p14:sldId id="662"/>
            <p14:sldId id="671"/>
            <p14:sldId id="675"/>
            <p14:sldId id="674"/>
            <p14:sldId id="704"/>
            <p14:sldId id="702"/>
            <p14:sldId id="657"/>
            <p14:sldId id="700"/>
            <p14:sldId id="664"/>
            <p14:sldId id="665"/>
            <p14:sldId id="666"/>
            <p14:sldId id="663"/>
            <p14:sldId id="678"/>
            <p14:sldId id="673"/>
            <p14:sldId id="690"/>
            <p14:sldId id="680"/>
            <p14:sldId id="695"/>
            <p14:sldId id="696"/>
            <p14:sldId id="684"/>
            <p14:sldId id="697"/>
            <p14:sldId id="685"/>
            <p14:sldId id="705"/>
            <p14:sldId id="694"/>
            <p14:sldId id="681"/>
            <p14:sldId id="698"/>
            <p14:sldId id="686"/>
            <p14:sldId id="687"/>
            <p14:sldId id="688"/>
            <p14:sldId id="689"/>
            <p14:sldId id="699"/>
            <p14:sldId id="703"/>
          </p14:sldIdLst>
        </p14:section>
        <p14:section name="Proof Overview" id="{BE1553B3-C08C-7F4D-A2A6-4E65ABF805B7}">
          <p14:sldIdLst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FF777E"/>
    <a:srgbClr val="FFFFFF"/>
    <a:srgbClr val="A54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7" autoAdjust="0"/>
    <p:restoredTop sz="96054" autoAdjust="0"/>
  </p:normalViewPr>
  <p:slideViewPr>
    <p:cSldViewPr>
      <p:cViewPr varScale="1">
        <p:scale>
          <a:sx n="153" d="100"/>
          <a:sy n="153" d="100"/>
        </p:scale>
        <p:origin x="2754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E8FC-F33E-4FB2-92C1-FE9740A93E6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5EA8-BD9C-44F8-A65A-94E617DA9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2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17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78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8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23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23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91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87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1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7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4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78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3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5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8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3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10.png"/><Relationship Id="rId5" Type="http://schemas.openxmlformats.org/officeDocument/2006/relationships/image" Target="../media/image2110.png"/><Relationship Id="rId4" Type="http://schemas.openxmlformats.org/officeDocument/2006/relationships/image" Target="../media/image2010.png"/><Relationship Id="rId9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4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56.png"/><Relationship Id="rId21" Type="http://schemas.openxmlformats.org/officeDocument/2006/relationships/image" Target="../media/image45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54.png"/><Relationship Id="rId25" Type="http://schemas.openxmlformats.org/officeDocument/2006/relationships/image" Target="../media/image49.png"/><Relationship Id="rId2" Type="http://schemas.openxmlformats.org/officeDocument/2006/relationships/image" Target="../media/image55.png"/><Relationship Id="rId16" Type="http://schemas.openxmlformats.org/officeDocument/2006/relationships/image" Target="../media/image53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48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47.png"/><Relationship Id="rId10" Type="http://schemas.openxmlformats.org/officeDocument/2006/relationships/image" Target="../media/image63.png"/><Relationship Id="rId19" Type="http://schemas.openxmlformats.org/officeDocument/2006/relationships/image" Target="../media/image4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6.png"/><Relationship Id="rId3" Type="http://schemas.openxmlformats.org/officeDocument/2006/relationships/image" Target="../media/image70.png"/><Relationship Id="rId7" Type="http://schemas.openxmlformats.org/officeDocument/2006/relationships/image" Target="../media/image63.png"/><Relationship Id="rId12" Type="http://schemas.openxmlformats.org/officeDocument/2006/relationships/image" Target="../media/image7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6.png"/><Relationship Id="rId5" Type="http://schemas.openxmlformats.org/officeDocument/2006/relationships/image" Target="../media/image72.png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Relationship Id="rId1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92.png"/><Relationship Id="rId3" Type="http://schemas.openxmlformats.org/officeDocument/2006/relationships/image" Target="../media/image82.png"/><Relationship Id="rId21" Type="http://schemas.openxmlformats.org/officeDocument/2006/relationships/image" Target="../media/image5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46.png"/><Relationship Id="rId25" Type="http://schemas.openxmlformats.org/officeDocument/2006/relationships/image" Target="../media/image62.png"/><Relationship Id="rId2" Type="http://schemas.openxmlformats.org/officeDocument/2006/relationships/image" Target="../media/image8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60.png"/><Relationship Id="rId5" Type="http://schemas.openxmlformats.org/officeDocument/2006/relationships/image" Target="../media/image84.png"/><Relationship Id="rId15" Type="http://schemas.openxmlformats.org/officeDocument/2006/relationships/image" Target="../media/image44.png"/><Relationship Id="rId23" Type="http://schemas.openxmlformats.org/officeDocument/2006/relationships/image" Target="../media/image58.png"/><Relationship Id="rId10" Type="http://schemas.openxmlformats.org/officeDocument/2006/relationships/image" Target="../media/image89.png"/><Relationship Id="rId19" Type="http://schemas.openxmlformats.org/officeDocument/2006/relationships/image" Target="../media/image4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43.png"/><Relationship Id="rId22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9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9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7.png"/><Relationship Id="rId5" Type="http://schemas.openxmlformats.org/officeDocument/2006/relationships/image" Target="../media/image100.png"/><Relationship Id="rId10" Type="http://schemas.openxmlformats.org/officeDocument/2006/relationships/image" Target="../media/image106.png"/><Relationship Id="rId4" Type="http://schemas.openxmlformats.org/officeDocument/2006/relationships/image" Target="../media/image99.png"/><Relationship Id="rId9" Type="http://schemas.openxmlformats.org/officeDocument/2006/relationships/image" Target="../media/image105.png"/><Relationship Id="rId1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7.png"/><Relationship Id="rId4" Type="http://schemas.openxmlformats.org/officeDocument/2006/relationships/image" Target="../media/image1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26" Type="http://schemas.openxmlformats.org/officeDocument/2006/relationships/image" Target="../media/image179.png"/><Relationship Id="rId3" Type="http://schemas.openxmlformats.org/officeDocument/2006/relationships/image" Target="../media/image156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5" Type="http://schemas.openxmlformats.org/officeDocument/2006/relationships/image" Target="../media/image178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7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18" Type="http://schemas.openxmlformats.org/officeDocument/2006/relationships/image" Target="../media/image196.png"/><Relationship Id="rId3" Type="http://schemas.openxmlformats.org/officeDocument/2006/relationships/image" Target="../media/image181.png"/><Relationship Id="rId21" Type="http://schemas.openxmlformats.org/officeDocument/2006/relationships/image" Target="../media/image199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17" Type="http://schemas.openxmlformats.org/officeDocument/2006/relationships/image" Target="../media/image195.png"/><Relationship Id="rId25" Type="http://schemas.openxmlformats.org/officeDocument/2006/relationships/image" Target="../media/image203.png"/><Relationship Id="rId2" Type="http://schemas.openxmlformats.org/officeDocument/2006/relationships/image" Target="../media/image180.png"/><Relationship Id="rId16" Type="http://schemas.openxmlformats.org/officeDocument/2006/relationships/image" Target="../media/image194.png"/><Relationship Id="rId20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24" Type="http://schemas.openxmlformats.org/officeDocument/2006/relationships/image" Target="../media/image202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23" Type="http://schemas.openxmlformats.org/officeDocument/2006/relationships/image" Target="../media/image201.png"/><Relationship Id="rId10" Type="http://schemas.openxmlformats.org/officeDocument/2006/relationships/image" Target="../media/image188.png"/><Relationship Id="rId19" Type="http://schemas.openxmlformats.org/officeDocument/2006/relationships/image" Target="../media/image197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Relationship Id="rId22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18" Type="http://schemas.openxmlformats.org/officeDocument/2006/relationships/image" Target="../media/image208.png"/><Relationship Id="rId3" Type="http://schemas.openxmlformats.org/officeDocument/2006/relationships/image" Target="../media/image180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17" Type="http://schemas.openxmlformats.org/officeDocument/2006/relationships/image" Target="../media/image207.png"/><Relationship Id="rId2" Type="http://schemas.openxmlformats.org/officeDocument/2006/relationships/image" Target="../media/image204.png"/><Relationship Id="rId16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4" Type="http://schemas.openxmlformats.org/officeDocument/2006/relationships/image" Target="../media/image181.png"/><Relationship Id="rId9" Type="http://schemas.openxmlformats.org/officeDocument/2006/relationships/image" Target="../media/image187.png"/><Relationship Id="rId14" Type="http://schemas.openxmlformats.org/officeDocument/2006/relationships/image" Target="../media/image2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2" Type="http://schemas.openxmlformats.org/officeDocument/2006/relationships/image" Target="../media/image209.png"/><Relationship Id="rId16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5" Type="http://schemas.openxmlformats.org/officeDocument/2006/relationships/image" Target="../media/image222.png"/><Relationship Id="rId10" Type="http://schemas.openxmlformats.org/officeDocument/2006/relationships/image" Target="../media/image217.png"/><Relationship Id="rId19" Type="http://schemas.openxmlformats.org/officeDocument/2006/relationships/image" Target="../media/image226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Relationship Id="rId14" Type="http://schemas.openxmlformats.org/officeDocument/2006/relationships/image" Target="../media/image2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3" Type="http://schemas.openxmlformats.org/officeDocument/2006/relationships/image" Target="../media/image94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35.png"/><Relationship Id="rId5" Type="http://schemas.openxmlformats.org/officeDocument/2006/relationships/image" Target="../media/image229.png"/><Relationship Id="rId10" Type="http://schemas.openxmlformats.org/officeDocument/2006/relationships/image" Target="../media/image234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Relationship Id="rId14" Type="http://schemas.openxmlformats.org/officeDocument/2006/relationships/image" Target="../media/image2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9B0-E43B-4D8A-A954-F24313C9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84" y="324731"/>
            <a:ext cx="11784632" cy="1571675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New Circuit Lower Bounds via Solving Range Avoidance</a:t>
            </a:r>
            <a:endParaRPr lang="en-US" b="1" i="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4E76566-832A-D7AF-E6A0-02DE11F1A399}"/>
              </a:ext>
            </a:extLst>
          </p:cNvPr>
          <p:cNvSpPr txBox="1"/>
          <p:nvPr/>
        </p:nvSpPr>
        <p:spPr>
          <a:xfrm>
            <a:off x="931885" y="5015329"/>
            <a:ext cx="147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err="1"/>
              <a:t>Lijie</a:t>
            </a:r>
            <a:r>
              <a:rPr kumimoji="1" lang="en-US" altLang="zh-CN" b="1" dirty="0"/>
              <a:t> Chen</a:t>
            </a:r>
          </a:p>
          <a:p>
            <a:pPr algn="ctr"/>
            <a:r>
              <a:rPr kumimoji="1" lang="en-US" altLang="zh-CN" dirty="0"/>
              <a:t>UC Berkeley</a:t>
            </a:r>
            <a:endParaRPr kumimoji="1" lang="zh-CN" altLang="en-US" dirty="0"/>
          </a:p>
        </p:txBody>
      </p:sp>
      <p:pic>
        <p:nvPicPr>
          <p:cNvPr id="1030" name="Picture 6" descr="Hanlin Ren">
            <a:extLst>
              <a:ext uri="{FF2B5EF4-FFF2-40B4-BE49-F238E27FC236}">
                <a16:creationId xmlns:a16="http://schemas.microsoft.com/office/drawing/2014/main" id="{F2073407-2F64-52A6-43AE-B0407775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772159"/>
            <a:ext cx="1603915" cy="19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E1D4A73-F880-3BA6-844C-21BE483B5C9A}"/>
              </a:ext>
            </a:extLst>
          </p:cNvPr>
          <p:cNvSpPr txBox="1"/>
          <p:nvPr/>
        </p:nvSpPr>
        <p:spPr>
          <a:xfrm>
            <a:off x="5027185" y="5015328"/>
            <a:ext cx="2137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Hanlin</a:t>
            </a:r>
            <a:r>
              <a:rPr lang="en-US" altLang="zh-CN" dirty="0"/>
              <a:t> Ren </a:t>
            </a:r>
          </a:p>
          <a:p>
            <a:pPr algn="ctr"/>
            <a:r>
              <a:rPr lang="en-US" altLang="zh-CN" dirty="0"/>
              <a:t>University of Oxford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829475-5436-9731-1666-38FDBB0E6167}"/>
              </a:ext>
            </a:extLst>
          </p:cNvPr>
          <p:cNvSpPr txBox="1"/>
          <p:nvPr/>
        </p:nvSpPr>
        <p:spPr>
          <a:xfrm>
            <a:off x="2824890" y="4919967"/>
            <a:ext cx="21376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Shuichi Hirahara</a:t>
            </a:r>
          </a:p>
          <a:p>
            <a:pPr algn="ctr"/>
            <a:r>
              <a:rPr lang="en-US" altLang="zh-CN" dirty="0"/>
              <a:t>National Institute of Informatics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4F39C7-BD4B-82A9-6C1B-CE4DE3615150}"/>
              </a:ext>
            </a:extLst>
          </p:cNvPr>
          <p:cNvSpPr txBox="1"/>
          <p:nvPr/>
        </p:nvSpPr>
        <p:spPr>
          <a:xfrm>
            <a:off x="8760296" y="5015330"/>
            <a:ext cx="22322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Zeyong</a:t>
            </a:r>
            <a:r>
              <a:rPr lang="en-US" altLang="zh-CN" dirty="0"/>
              <a:t> Li</a:t>
            </a:r>
          </a:p>
          <a:p>
            <a:pPr algn="ctr"/>
            <a:r>
              <a:rPr lang="en-US" altLang="zh-CN" dirty="0"/>
              <a:t>National University of Singapore</a:t>
            </a:r>
            <a:endParaRPr lang="zh-CN" altLang="en-US" dirty="0"/>
          </a:p>
        </p:txBody>
      </p:sp>
      <p:pic>
        <p:nvPicPr>
          <p:cNvPr id="8" name="图片 7" descr="蓝色头发的男孩&#10;&#10;描述已自动生成">
            <a:extLst>
              <a:ext uri="{FF2B5EF4-FFF2-40B4-BE49-F238E27FC236}">
                <a16:creationId xmlns:a16="http://schemas.microsoft.com/office/drawing/2014/main" id="{8C49BFCD-F421-EC5F-66C4-341418E28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52" y="2710884"/>
            <a:ext cx="1838507" cy="207683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D0E2C95-4EFB-C9B2-0516-EDE10A818F87}"/>
              </a:ext>
            </a:extLst>
          </p:cNvPr>
          <p:cNvSpPr txBox="1"/>
          <p:nvPr/>
        </p:nvSpPr>
        <p:spPr>
          <a:xfrm>
            <a:off x="1668665" y="5970608"/>
            <a:ext cx="4687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https://eccc.weizmann.ac.il/report/2023/144/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5D61C91-C071-395A-CA5D-2AE0307A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710884"/>
            <a:ext cx="2137629" cy="213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1957240-F5F7-3CED-90C4-43809E6607D4}"/>
              </a:ext>
            </a:extLst>
          </p:cNvPr>
          <p:cNvSpPr txBox="1"/>
          <p:nvPr/>
        </p:nvSpPr>
        <p:spPr>
          <a:xfrm>
            <a:off x="7392144" y="5970608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https://eccc.weizmann.ac.il/report/2023/156/</a:t>
            </a:r>
          </a:p>
        </p:txBody>
      </p:sp>
      <p:pic>
        <p:nvPicPr>
          <p:cNvPr id="19" name="图片 18" descr="穿着蓝色衬衫的男人&#10;&#10;描述已自动生成">
            <a:extLst>
              <a:ext uri="{FF2B5EF4-FFF2-40B4-BE49-F238E27FC236}">
                <a16:creationId xmlns:a16="http://schemas.microsoft.com/office/drawing/2014/main" id="{1A7F9C2D-CD2A-4BE7-94D0-FB825F485A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6" y="2907590"/>
            <a:ext cx="1806509" cy="17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9"/>
    </mc:Choice>
    <mc:Fallback xmlns="">
      <p:transition advTm="33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64" y="1242417"/>
            <a:ext cx="11018440" cy="53549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Motivation, Background, New Results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New Maximum Circuit Lower Bounds</a:t>
            </a:r>
          </a:p>
          <a:p>
            <a:pPr lvl="1"/>
            <a:r>
              <a:rPr lang="en-US" dirty="0"/>
              <a:t>New Algorithms for Range Avoidance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Proof Overview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Korten’s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An Infinitely-often algorithm for range avoidance via Iterative win-win [CHR’23]</a:t>
            </a:r>
          </a:p>
          <a:p>
            <a:pPr lvl="1"/>
            <a:r>
              <a:rPr lang="en-US" dirty="0"/>
              <a:t>An almost-everywhere algorithm for range avoidance [Li’23]</a:t>
            </a:r>
            <a:br>
              <a:rPr lang="en-US" dirty="0"/>
            </a:br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ABF9E14-7C7F-4B63-A845-0AE7279A80C8}"/>
              </a:ext>
            </a:extLst>
          </p:cNvPr>
          <p:cNvSpPr/>
          <p:nvPr/>
        </p:nvSpPr>
        <p:spPr>
          <a:xfrm>
            <a:off x="170508" y="2060848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2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437"/>
            <a:ext cx="10515600" cy="9036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</a:rPr>
              <a:t>Range Avoidance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772" y="1095072"/>
                <a:ext cx="11162456" cy="3235422"/>
              </a:xfrm>
              <a:solidFill>
                <a:schemeClr val="bg2"/>
              </a:solidFill>
            </p:spPr>
            <p:txBody>
              <a:bodyPr anchor="ctr">
                <a:noAutofit/>
              </a:bodyPr>
              <a:lstStyle/>
              <a:p>
                <a:pPr marL="0" indent="0">
                  <a:buNone/>
                </a:pPr>
                <a:r>
                  <a:rPr lang="en-US" sz="40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4000" dirty="0"/>
                  <a:t>: Given a circuit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4000" dirty="0"/>
                  <a:t>.</a:t>
                </a:r>
                <a:br>
                  <a:rPr lang="en-US" sz="4000" dirty="0"/>
                </a:b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b="1" dirty="0">
                    <a:solidFill>
                      <a:srgbClr val="FF0000"/>
                    </a:solidFill>
                  </a:rPr>
                  <a:t>Goal</a:t>
                </a:r>
                <a:r>
                  <a:rPr lang="en-US" sz="4000" dirty="0"/>
                  <a:t>: Find a </a:t>
                </a:r>
                <a:r>
                  <a:rPr lang="en-US" sz="4000" b="1" dirty="0">
                    <a:solidFill>
                      <a:srgbClr val="7030A0"/>
                    </a:solidFill>
                  </a:rPr>
                  <a:t>non-output</a:t>
                </a:r>
                <a:r>
                  <a:rPr lang="en-US" sz="4000" dirty="0"/>
                  <a:t>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000" dirty="0"/>
                  <a:t>.</a:t>
                </a:r>
                <a:br>
                  <a:rPr lang="en-US" sz="4000" dirty="0"/>
                </a:br>
                <a:r>
                  <a:rPr lang="en-US" sz="4000" dirty="0"/>
                  <a:t>(i.e., a string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4000" dirty="0"/>
                  <a:t> s</a:t>
                </a:r>
                <a:r>
                  <a:rPr lang="en-US" sz="4000" dirty="0" err="1"/>
                  <a:t>.t.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772" y="1095072"/>
                <a:ext cx="11162456" cy="3235422"/>
              </a:xfrm>
              <a:blipFill>
                <a:blip r:embed="rId4"/>
                <a:stretch>
                  <a:fillRect l="-1932" r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0164CB1D-EAE9-4469-FDDE-EB0836BFA16D}"/>
                  </a:ext>
                </a:extLst>
              </p:cNvPr>
              <p:cNvSpPr/>
              <p:nvPr/>
            </p:nvSpPr>
            <p:spPr>
              <a:xfrm>
                <a:off x="1615520" y="5065504"/>
                <a:ext cx="1224136" cy="115212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0164CB1D-EAE9-4469-FDDE-EB0836BFA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520" y="5065504"/>
                <a:ext cx="1224136" cy="11521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68096709-FB3F-F5A3-869E-5C980DDDA6CE}"/>
              </a:ext>
            </a:extLst>
          </p:cNvPr>
          <p:cNvSpPr/>
          <p:nvPr/>
        </p:nvSpPr>
        <p:spPr>
          <a:xfrm>
            <a:off x="4871864" y="4462929"/>
            <a:ext cx="3872448" cy="22189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BCB0D-D52E-7A9D-C5DF-84FBC213C9B0}"/>
                  </a:ext>
                </a:extLst>
              </p:cNvPr>
              <p:cNvSpPr txBox="1"/>
              <p:nvPr/>
            </p:nvSpPr>
            <p:spPr>
              <a:xfrm>
                <a:off x="5719976" y="4834671"/>
                <a:ext cx="10582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BCB0D-D52E-7A9D-C5DF-84FBC213C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76" y="4834671"/>
                <a:ext cx="1058275" cy="461665"/>
              </a:xfrm>
              <a:prstGeom prst="rect">
                <a:avLst/>
              </a:prstGeom>
              <a:blipFill>
                <a:blip r:embed="rId6"/>
                <a:stretch>
                  <a:fillRect l="-3571" r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C57EA6B4-9F2D-DC38-2A4E-1F563643C8F3}"/>
              </a:ext>
            </a:extLst>
          </p:cNvPr>
          <p:cNvCxnSpPr>
            <a:cxnSpLocks/>
          </p:cNvCxnSpPr>
          <p:nvPr/>
        </p:nvCxnSpPr>
        <p:spPr>
          <a:xfrm>
            <a:off x="2221508" y="5053615"/>
            <a:ext cx="3492388" cy="360040"/>
          </a:xfrm>
          <a:prstGeom prst="line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2DE2864E-209D-33B1-F5BC-4582AF198F5A}"/>
              </a:ext>
            </a:extLst>
          </p:cNvPr>
          <p:cNvCxnSpPr>
            <a:cxnSpLocks/>
          </p:cNvCxnSpPr>
          <p:nvPr/>
        </p:nvCxnSpPr>
        <p:spPr>
          <a:xfrm>
            <a:off x="2221508" y="6197346"/>
            <a:ext cx="3492388" cy="99763"/>
          </a:xfrm>
          <a:prstGeom prst="line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72178491-1962-0AD8-05DF-5C5A9F6F49EB}"/>
                  </a:ext>
                </a:extLst>
              </p:cNvPr>
              <p:cNvSpPr/>
              <p:nvPr/>
            </p:nvSpPr>
            <p:spPr>
              <a:xfrm>
                <a:off x="5554114" y="5271354"/>
                <a:ext cx="1966062" cy="115212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400" dirty="0">
                    <a:solidFill>
                      <a:schemeClr val="tx1"/>
                    </a:solidFill>
                  </a:rPr>
                  <a:t>Range(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)</a:t>
                </a:r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72178491-1962-0AD8-05DF-5C5A9F6F4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114" y="5271354"/>
                <a:ext cx="1966062" cy="11521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F38D9F4-D7F8-0A68-5140-B9046FCAAD93}"/>
                  </a:ext>
                </a:extLst>
              </p:cNvPr>
              <p:cNvSpPr txBox="1"/>
              <p:nvPr/>
            </p:nvSpPr>
            <p:spPr>
              <a:xfrm>
                <a:off x="3661694" y="5497026"/>
                <a:ext cx="3887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F38D9F4-D7F8-0A68-5140-B9046FCAA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694" y="5497026"/>
                <a:ext cx="388761" cy="492443"/>
              </a:xfrm>
              <a:prstGeom prst="rect">
                <a:avLst/>
              </a:prstGeom>
              <a:blipFill>
                <a:blip r:embed="rId8"/>
                <a:stretch>
                  <a:fillRect l="-35484" r="-9677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E9DFC5F-E197-7EA9-0D61-0CB2856F471A}"/>
                  </a:ext>
                </a:extLst>
              </p:cNvPr>
              <p:cNvSpPr txBox="1"/>
              <p:nvPr/>
            </p:nvSpPr>
            <p:spPr>
              <a:xfrm>
                <a:off x="7766497" y="5057938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E9DFC5F-E197-7EA9-0D61-0CB2856F4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497" y="5057938"/>
                <a:ext cx="223266" cy="369332"/>
              </a:xfrm>
              <a:prstGeom prst="rect">
                <a:avLst/>
              </a:prstGeom>
              <a:blipFill>
                <a:blip r:embed="rId9"/>
                <a:stretch>
                  <a:fillRect l="-3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11A82226-48F8-51B3-E927-46FBF0257268}"/>
              </a:ext>
            </a:extLst>
          </p:cNvPr>
          <p:cNvCxnSpPr/>
          <p:nvPr/>
        </p:nvCxnSpPr>
        <p:spPr>
          <a:xfrm flipH="1">
            <a:off x="7989763" y="4834671"/>
            <a:ext cx="1762661" cy="407933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0F3993E-5847-0BFF-5F7D-218310B0C015}"/>
              </a:ext>
            </a:extLst>
          </p:cNvPr>
          <p:cNvSpPr txBox="1"/>
          <p:nvPr/>
        </p:nvSpPr>
        <p:spPr>
          <a:xfrm>
            <a:off x="8930853" y="4341910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A </a:t>
            </a:r>
            <a:r>
              <a:rPr kumimoji="1" lang="en-US" altLang="zh-CN" sz="2400" b="1" dirty="0">
                <a:solidFill>
                  <a:srgbClr val="7030A0"/>
                </a:solidFill>
              </a:rPr>
              <a:t>non-output</a:t>
            </a:r>
            <a:endParaRPr kumimoji="1" lang="zh-CN" altLang="en-US" sz="24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2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  <p:bldP spid="14" grpId="0" animBg="1"/>
      <p:bldP spid="15" grpId="0"/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6511729-7470-4C3E-98D5-6156858BDD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16632"/>
                <a:ext cx="10515600" cy="903635"/>
              </a:xfrm>
            </p:spPr>
            <p:txBody>
              <a:bodyPr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Single-valued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Algorithm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6511729-7470-4C3E-98D5-6156858BD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16632"/>
                <a:ext cx="10515600" cy="903635"/>
              </a:xfrm>
              <a:blipFill>
                <a:blip r:embed="rId4"/>
                <a:stretch>
                  <a:fillRect t="-9722" b="-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908720"/>
                <a:ext cx="11521280" cy="59492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A single-valued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3600" dirty="0"/>
                  <a:t> algorithm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 is given by a deterministic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-time algorithm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600" dirty="0"/>
                  <a:t>; </a:t>
                </a:r>
                <a:br>
                  <a:rPr lang="en-US" sz="3600" dirty="0"/>
                </a:br>
                <a:r>
                  <a:rPr lang="en-US" sz="3600" dirty="0"/>
                  <a:t>we 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3600" dirty="0"/>
                  <a:t>We say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outputs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600" dirty="0"/>
                  <a:t>, 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600" dirty="0"/>
                  <a:t> is the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unique string </a:t>
                </a:r>
                <a:r>
                  <a:rPr lang="en-US" sz="3600" dirty="0"/>
                  <a:t>such that</a:t>
                </a:r>
              </a:p>
              <a:p>
                <a:pPr marL="0" indent="0">
                  <a:buNone/>
                </a:pPr>
                <a:r>
                  <a:rPr lang="en-US" sz="3600" dirty="0"/>
                  <a:t>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600" dirty="0"/>
                  <a:t>.</a:t>
                </a:r>
                <a:br>
                  <a:rPr lang="en-US" sz="3600" dirty="0"/>
                </a:br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3600" b="1" dirty="0"/>
                  <a:t>Intuitions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 dirty="0"/>
                  <a:t> is a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proof</a:t>
                </a:r>
                <a:r>
                  <a:rPr lang="en-US" sz="3600" dirty="0"/>
                  <a:t>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sz="3600" dirty="0"/>
                  <a:t>. Each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600" dirty="0"/>
                  <a:t> corresponds to a </a:t>
                </a:r>
                <a:r>
                  <a:rPr lang="en-US" sz="3600" b="1" dirty="0">
                    <a:solidFill>
                      <a:srgbClr val="7030A0"/>
                    </a:solidFill>
                  </a:rPr>
                  <a:t>condition</a:t>
                </a:r>
                <a:r>
                  <a:rPr lang="en-US" sz="3600" dirty="0"/>
                  <a:t> that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 dirty="0"/>
                  <a:t> must satisfy.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br>
                  <a:rPr lang="en-US" sz="3600" dirty="0"/>
                </a:b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600" dirty="0"/>
                  <a:t> is a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verifier</a:t>
                </a:r>
                <a:r>
                  <a:rPr lang="en-US" sz="3600" dirty="0"/>
                  <a:t> that ”checks”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exponentially many conditions </a:t>
                </a:r>
                <a:r>
                  <a:rPr lang="en-US" sz="3600" dirty="0"/>
                  <a:t>(for each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600" dirty="0"/>
                  <a:t>) on the proof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 dirty="0"/>
                  <a:t>; accept only if </a:t>
                </a:r>
                <a:r>
                  <a:rPr lang="en-US" sz="3600" b="1" dirty="0">
                    <a:solidFill>
                      <a:srgbClr val="7030A0"/>
                    </a:solidFill>
                  </a:rPr>
                  <a:t>all of them pass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908720"/>
                <a:ext cx="11521280" cy="5949280"/>
              </a:xfrm>
              <a:blipFill>
                <a:blip r:embed="rId5"/>
                <a:stretch>
                  <a:fillRect l="-1540" t="-2559" r="-110" b="-3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624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2F3E2E4-FCF4-4B74-D076-9864E8E93252}"/>
                  </a:ext>
                </a:extLst>
              </p:cNvPr>
              <p:cNvSpPr txBox="1"/>
              <p:nvPr/>
            </p:nvSpPr>
            <p:spPr>
              <a:xfrm>
                <a:off x="0" y="1196752"/>
                <a:ext cx="12192000" cy="191590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[Chen-Hirahara-Ren’23]</a:t>
                </a:r>
                <a:br>
                  <a:rPr kumimoji="1" lang="en-US" altLang="zh-CN" sz="3600" b="1" dirty="0">
                    <a:solidFill>
                      <a:srgbClr val="FF0000"/>
                    </a:solidFill>
                  </a:rPr>
                </a:br>
                <a:r>
                  <a:rPr kumimoji="1" lang="en-US" altLang="zh-CN" sz="1050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kumimoji="1" lang="en-US" altLang="zh-CN" sz="3600" dirty="0">
                    <a:solidFill>
                      <a:schemeClr val="tx1"/>
                    </a:solidFill>
                  </a:rPr>
                  <a:t>There is a single-valued </a:t>
                </a:r>
                <a14:m>
                  <m:oMath xmlns:m="http://schemas.openxmlformats.org/officeDocument/2006/math">
                    <m:r>
                      <a:rPr kumimoji="1" lang="en-US" altLang="zh-CN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sSub>
                      <m:sSubPr>
                        <m:ctrlPr>
                          <a:rPr kumimoji="1" lang="en-US" altLang="zh-CN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6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kumimoji="1" lang="en-US" altLang="zh-CN" sz="36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zh-CN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kumimoji="1" lang="en-US" altLang="zh-CN" sz="3600" b="1" dirty="0">
                    <a:solidFill>
                      <a:srgbClr val="00B050"/>
                    </a:solidFill>
                  </a:rPr>
                  <a:t>-algorithm </a:t>
                </a:r>
                <a:r>
                  <a:rPr kumimoji="1" lang="en-US" altLang="zh-CN" sz="3600" dirty="0"/>
                  <a:t>for </a:t>
                </a:r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range avoidance </a:t>
                </a:r>
                <a:r>
                  <a:rPr kumimoji="1" lang="en-US" altLang="zh-CN" sz="3600" dirty="0">
                    <a:solidFill>
                      <a:schemeClr val="tx1"/>
                    </a:solidFill>
                  </a:rPr>
                  <a:t>that works on </a:t>
                </a:r>
                <a:r>
                  <a:rPr kumimoji="1" lang="en-US" altLang="zh-CN" sz="3600" b="1" dirty="0">
                    <a:solidFill>
                      <a:srgbClr val="7030A0"/>
                    </a:solidFill>
                  </a:rPr>
                  <a:t>infinitely many input lengths</a:t>
                </a:r>
                <a:r>
                  <a:rPr kumimoji="1" lang="en-US" altLang="zh-CN" sz="3600" dirty="0">
                    <a:solidFill>
                      <a:schemeClr val="tx1"/>
                    </a:solidFill>
                  </a:rPr>
                  <a:t>. </a:t>
                </a:r>
                <a:endParaRPr kumimoji="1" lang="zh-CN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2F3E2E4-FCF4-4B74-D076-9864E8E93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752"/>
                <a:ext cx="12192000" cy="1915909"/>
              </a:xfrm>
              <a:prstGeom prst="rect">
                <a:avLst/>
              </a:prstGeom>
              <a:blipFill>
                <a:blip r:embed="rId2"/>
                <a:stretch>
                  <a:fillRect l="-1561" t="-5263" b="-11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843720-9931-750B-DD45-337234E14FA5}"/>
                  </a:ext>
                </a:extLst>
              </p:cNvPr>
              <p:cNvSpPr txBox="1"/>
              <p:nvPr/>
            </p:nvSpPr>
            <p:spPr>
              <a:xfrm>
                <a:off x="0" y="3537012"/>
                <a:ext cx="12192000" cy="191590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[Li’23]</a:t>
                </a:r>
                <a:br>
                  <a:rPr kumimoji="1" lang="en-US" altLang="zh-CN" sz="3600" b="1" dirty="0">
                    <a:solidFill>
                      <a:srgbClr val="FF0000"/>
                    </a:solidFill>
                  </a:rPr>
                </a:br>
                <a:r>
                  <a:rPr kumimoji="1" lang="en-US" altLang="zh-CN" sz="1050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kumimoji="1" lang="en-US" altLang="zh-CN" sz="3600" dirty="0">
                    <a:solidFill>
                      <a:schemeClr val="tx1"/>
                    </a:solidFill>
                  </a:rPr>
                  <a:t>There is a single-valued </a:t>
                </a:r>
                <a14:m>
                  <m:oMath xmlns:m="http://schemas.openxmlformats.org/officeDocument/2006/math">
                    <m:r>
                      <a:rPr kumimoji="1" lang="en-US" altLang="zh-CN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sSub>
                      <m:sSubPr>
                        <m:ctrlPr>
                          <a:rPr kumimoji="1" lang="en-US" altLang="zh-CN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6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kumimoji="1" lang="en-US" altLang="zh-CN" sz="36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zh-CN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kumimoji="1" lang="en-US" altLang="zh-CN" sz="3600" b="1" dirty="0">
                    <a:solidFill>
                      <a:srgbClr val="00B050"/>
                    </a:solidFill>
                  </a:rPr>
                  <a:t>-algorithm </a:t>
                </a:r>
                <a:r>
                  <a:rPr kumimoji="1" lang="en-US" altLang="zh-CN" sz="3600" dirty="0">
                    <a:solidFill>
                      <a:schemeClr val="tx1"/>
                    </a:solidFill>
                  </a:rPr>
                  <a:t>for </a:t>
                </a:r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range avoidance </a:t>
                </a:r>
                <a:r>
                  <a:rPr kumimoji="1" lang="en-US" altLang="zh-CN" sz="3600" dirty="0">
                    <a:solidFill>
                      <a:schemeClr val="tx1"/>
                    </a:solidFill>
                  </a:rPr>
                  <a:t>that works on </a:t>
                </a:r>
                <a:r>
                  <a:rPr kumimoji="1" lang="en-US" altLang="zh-CN" sz="3600" b="1" dirty="0">
                    <a:solidFill>
                      <a:srgbClr val="7030A0"/>
                    </a:solidFill>
                  </a:rPr>
                  <a:t>all input lengths</a:t>
                </a:r>
                <a:r>
                  <a:rPr kumimoji="1" lang="en-US" altLang="zh-CN" sz="3600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843720-9931-750B-DD45-337234E14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37012"/>
                <a:ext cx="12192000" cy="1915909"/>
              </a:xfrm>
              <a:prstGeom prst="rect">
                <a:avLst/>
              </a:prstGeom>
              <a:blipFill>
                <a:blip r:embed="rId3"/>
                <a:stretch>
                  <a:fillRect l="-1561" t="-4605" b="-11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4C036D6-B1EE-9653-6AF5-FCC6C6FF8C2D}"/>
                  </a:ext>
                </a:extLst>
              </p:cNvPr>
              <p:cNvSpPr txBox="1"/>
              <p:nvPr/>
            </p:nvSpPr>
            <p:spPr>
              <a:xfrm>
                <a:off x="191344" y="5733256"/>
                <a:ext cx="116649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600" dirty="0"/>
                  <a:t>In fact, the algorithm can be improved to single-valued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600" b="0" i="0" smtClean="0">
                            <a:latin typeface="Cambria Math" panose="02040503050406030204" pitchFamily="18" charset="0"/>
                          </a:rPr>
                          <m:t>FS</m:t>
                        </m:r>
                      </m:e>
                      <m:sub>
                        <m: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3600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kumimoji="1" lang="en-US" altLang="zh-CN" sz="3600" dirty="0"/>
                  <a:t>; </a:t>
                </a:r>
                <a:br>
                  <a:rPr kumimoji="1" lang="en-US" altLang="zh-CN" sz="3600" dirty="0"/>
                </a:br>
                <a:r>
                  <a:rPr kumimoji="1" lang="en-US" altLang="zh-CN" sz="3600" dirty="0"/>
                  <a:t>see the papers for details!</a:t>
                </a:r>
                <a:endParaRPr kumimoji="1" lang="zh-CN" altLang="en-US" sz="36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4C036D6-B1EE-9653-6AF5-FCC6C6FF8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5733256"/>
                <a:ext cx="11664945" cy="1200329"/>
              </a:xfrm>
              <a:prstGeom prst="rect">
                <a:avLst/>
              </a:prstGeom>
              <a:blipFill>
                <a:blip r:embed="rId4"/>
                <a:stretch>
                  <a:fillRect l="-652" t="-7368" r="-1630" b="-1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5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91437"/>
            <a:ext cx="11809312" cy="903635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</a:rPr>
              <a:t>Circuit Lower Bounds from Range Avoidance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3058" y="1196752"/>
                <a:ext cx="11485884" cy="3558064"/>
              </a:xfrm>
              <a:solidFill>
                <a:schemeClr val="bg2"/>
              </a:solidFill>
            </p:spPr>
            <p:txBody>
              <a:bodyPr anchor="ctr"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b="0" i="1" dirty="0">
                    <a:latin typeface="Cambria Math" panose="02040503050406030204" pitchFamily="18" charset="0"/>
                  </a:rPr>
                  <a:t>.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600" dirty="0"/>
                  <a:t> maps the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description</a:t>
                </a:r>
                <a:r>
                  <a:rPr lang="en-US" sz="3600" dirty="0"/>
                  <a:t> of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-size circuit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600" dirty="0"/>
                  <a:t> (that can be encoded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600" dirty="0"/>
                  <a:t> bits) into its </a:t>
                </a:r>
                <a:r>
                  <a:rPr lang="en-US" sz="3600" b="1" dirty="0">
                    <a:solidFill>
                      <a:srgbClr val="00B050"/>
                    </a:solidFill>
                  </a:rPr>
                  <a:t>truth-table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  <a:br>
                  <a:rPr lang="en-US" sz="3600" dirty="0"/>
                </a:br>
                <a:r>
                  <a:rPr lang="en-US" sz="1800" dirty="0"/>
                  <a:t>  </a:t>
                </a:r>
              </a:p>
              <a:p>
                <a:pPr marL="0" indent="0">
                  <a:buNone/>
                </a:pPr>
                <a:r>
                  <a:rPr lang="en-US" sz="3600" dirty="0"/>
                  <a:t>A </a:t>
                </a:r>
                <a:r>
                  <a:rPr lang="en-US" sz="3600" b="1" dirty="0">
                    <a:solidFill>
                      <a:srgbClr val="7030A0"/>
                    </a:solidFill>
                  </a:rPr>
                  <a:t>non-output</a:t>
                </a:r>
                <a:r>
                  <a:rPr lang="en-US" sz="3600" dirty="0"/>
                  <a:t>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600" dirty="0"/>
                  <a:t> is the </a:t>
                </a:r>
                <a:r>
                  <a:rPr lang="en-US" sz="3600" b="1" dirty="0">
                    <a:solidFill>
                      <a:srgbClr val="00B050"/>
                    </a:solidFill>
                  </a:rPr>
                  <a:t>truth-table</a:t>
                </a:r>
                <a:r>
                  <a:rPr lang="en-US" sz="3600" dirty="0"/>
                  <a:t> of a function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without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-size circuits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058" y="1196752"/>
                <a:ext cx="11485884" cy="3558064"/>
              </a:xfrm>
              <a:blipFill>
                <a:blip r:embed="rId4"/>
                <a:stretch>
                  <a:fillRect l="-1545" t="-3915" b="-64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EDA1705-01CB-556B-43BA-7E339ECDAF6B}"/>
                  </a:ext>
                </a:extLst>
              </p:cNvPr>
              <p:cNvSpPr txBox="1"/>
              <p:nvPr/>
            </p:nvSpPr>
            <p:spPr>
              <a:xfrm>
                <a:off x="694757" y="5043591"/>
                <a:ext cx="109588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Exercise </a:t>
                </a:r>
                <a:br>
                  <a:rPr kumimoji="1" lang="en-US" altLang="zh-CN" sz="3200" dirty="0"/>
                </a:br>
                <a:r>
                  <a:rPr kumimoji="1" lang="en-US" altLang="zh-CN" sz="3200" dirty="0"/>
                  <a:t>Single-valued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kumimoji="1" lang="en-US" altLang="zh-CN" sz="3200" dirty="0"/>
                  <a:t> algorithm for “Range Avoidance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latin typeface="Cambria Math" panose="02040503050406030204" pitchFamily="18" charset="0"/>
                          </a:rPr>
                          <m:t>TT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kumimoji="1" lang="en-US" altLang="zh-CN" sz="3200" dirty="0"/>
                  <a:t>”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zh-CN" sz="3200" dirty="0"/>
                  <a:t> There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200" b="0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kumimoji="1" lang="en-US" altLang="zh-CN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3200" b="0" i="1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kumimoji="1" lang="en-US" altLang="zh-CN" sz="3200" dirty="0"/>
                  <a:t> that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200" dirty="0"/>
                  <a:t>-size circuits.</a:t>
                </a:r>
                <a:endParaRPr kumimoji="1"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EDA1705-01CB-556B-43BA-7E339ECDA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57" y="5043591"/>
                <a:ext cx="10958839" cy="1569660"/>
              </a:xfrm>
              <a:prstGeom prst="rect">
                <a:avLst/>
              </a:prstGeom>
              <a:blipFill>
                <a:blip r:embed="rId5"/>
                <a:stretch>
                  <a:fillRect t="-4000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形 8" descr="集体讨论 纯色填充">
            <a:extLst>
              <a:ext uri="{FF2B5EF4-FFF2-40B4-BE49-F238E27FC236}">
                <a16:creationId xmlns:a16="http://schemas.microsoft.com/office/drawing/2014/main" id="{A54C9DF2-4041-1BD5-4C1C-691CCF3DB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2144" y="4754816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Corollary: Zero-error Pseudo-deterministic Algorithm for Range Avoidance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843720-9931-750B-DD45-337234E14FA5}"/>
                  </a:ext>
                </a:extLst>
              </p:cNvPr>
              <p:cNvSpPr txBox="1"/>
              <p:nvPr/>
            </p:nvSpPr>
            <p:spPr>
              <a:xfrm>
                <a:off x="335360" y="1466802"/>
                <a:ext cx="11701300" cy="33239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4000" b="1" dirty="0">
                    <a:solidFill>
                      <a:srgbClr val="FF0000"/>
                    </a:solidFill>
                  </a:rPr>
                  <a:t>[Chen-Hirahara-Ren’23], [Li’23]</a:t>
                </a:r>
                <a:br>
                  <a:rPr kumimoji="1" lang="en-US" altLang="zh-CN" sz="4000" b="1" dirty="0">
                    <a:solidFill>
                      <a:srgbClr val="FF0000"/>
                    </a:solidFill>
                  </a:rPr>
                </a:br>
                <a:r>
                  <a:rPr kumimoji="1" lang="en-US" altLang="zh-CN" sz="1000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kumimoji="1" lang="en-US" altLang="zh-CN" sz="3200" dirty="0">
                    <a:solidFill>
                      <a:schemeClr val="tx1"/>
                    </a:solidFill>
                  </a:rPr>
                  <a:t>There is a </a:t>
                </a:r>
                <a:r>
                  <a:rPr kumimoji="1" lang="en-US" altLang="zh-CN" sz="3200" b="1" dirty="0">
                    <a:solidFill>
                      <a:srgbClr val="00B050"/>
                    </a:solidFill>
                  </a:rPr>
                  <a:t>randomized polynomial-time algorithm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3200" dirty="0"/>
                  <a:t>that uses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 oracle, such that </a:t>
                </a:r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for all circuits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, there exists a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 that is </a:t>
                </a: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not in the range </a:t>
                </a:r>
                <a:r>
                  <a:rPr kumimoji="1" lang="en-US" altLang="zh-CN" sz="32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, such that </a:t>
                </a:r>
                <a:endParaRPr kumimoji="1" lang="en-US" altLang="zh-CN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sz="3200" dirty="0">
                    <a:solidFill>
                      <a:schemeClr val="tx1"/>
                    </a:solidFill>
                  </a:rPr>
                  <a:t>with probability at least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; </a:t>
                </a:r>
                <a:endParaRPr kumimoji="1" lang="en-US" altLang="zh-CN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 does not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, it outputs “</a:t>
                </a: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FAIL</a:t>
                </a:r>
                <a:r>
                  <a:rPr kumimoji="1" lang="en-US" altLang="zh-CN" sz="3200" dirty="0">
                    <a:solidFill>
                      <a:schemeClr val="tx1"/>
                    </a:solidFill>
                  </a:rPr>
                  <a:t>”</a:t>
                </a:r>
                <a:endParaRPr kumimoji="1"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843720-9931-750B-DD45-337234E14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466802"/>
                <a:ext cx="11701300" cy="3323987"/>
              </a:xfrm>
              <a:prstGeom prst="rect">
                <a:avLst/>
              </a:prstGeom>
              <a:blipFill>
                <a:blip r:embed="rId2"/>
                <a:stretch>
                  <a:fillRect l="-1408" t="-3042" b="-5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54C036D6-B1EE-9653-6AF5-FCC6C6FF8C2D}"/>
              </a:ext>
            </a:extLst>
          </p:cNvPr>
          <p:cNvSpPr txBox="1"/>
          <p:nvPr/>
        </p:nvSpPr>
        <p:spPr>
          <a:xfrm>
            <a:off x="0" y="505536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/>
              <a:t>[CHR’23] got an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infinitely-often</a:t>
            </a:r>
            <a:r>
              <a:rPr kumimoji="1" lang="en-US" altLang="zh-CN" sz="2800" b="1" dirty="0"/>
              <a:t> </a:t>
            </a:r>
            <a:r>
              <a:rPr kumimoji="1" lang="en-US" altLang="zh-CN" sz="2800" dirty="0"/>
              <a:t>algorithm, improved to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almost-everywhere</a:t>
            </a:r>
            <a:r>
              <a:rPr kumimoji="1" lang="en-US" altLang="zh-CN" sz="2800" b="1" dirty="0"/>
              <a:t> </a:t>
            </a:r>
            <a:r>
              <a:rPr kumimoji="1" lang="en-US" altLang="zh-CN" sz="2800" dirty="0"/>
              <a:t>[Li’23].</a:t>
            </a:r>
            <a:endParaRPr kumimoji="1"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6179EED-2AB4-2676-1792-326F292053A9}"/>
                  </a:ext>
                </a:extLst>
              </p:cNvPr>
              <p:cNvSpPr txBox="1"/>
              <p:nvPr/>
            </p:nvSpPr>
            <p:spPr>
              <a:xfrm>
                <a:off x="335360" y="5719828"/>
                <a:ext cx="11664945" cy="108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Corollary</a:t>
                </a:r>
                <a:r>
                  <a:rPr kumimoji="1" lang="en-US" altLang="zh-CN" sz="3200" dirty="0"/>
                  <a:t> of the single-valued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latin typeface="Cambria Math" panose="02040503050406030204" pitchFamily="18" charset="0"/>
                          </a:rPr>
                          <m:t>FS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kumimoji="1" lang="en-US" altLang="zh-CN" sz="3200" dirty="0"/>
                  <a:t> algorithm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kumimoji="1" lang="en-US" altLang="zh-CN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32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en-US" altLang="zh-CN" sz="3200" b="0" i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kumimoji="1" lang="en-US" altLang="zh-CN" sz="3200" b="0" i="0" smtClean="0">
                        <a:latin typeface="Cambria Math" panose="02040503050406030204" pitchFamily="18" charset="0"/>
                      </a:rPr>
                      <m:t>ZP</m:t>
                    </m:r>
                    <m:sSup>
                      <m:s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latin typeface="Cambria Math" panose="02040503050406030204" pitchFamily="18" charset="0"/>
                          </a:rPr>
                          <m:t>NP</m:t>
                        </m:r>
                      </m:sup>
                    </m:sSup>
                  </m:oMath>
                </a14:m>
                <a:r>
                  <a:rPr kumimoji="1" lang="en-US" altLang="zh-CN" sz="3200" dirty="0"/>
                  <a:t>;</a:t>
                </a:r>
              </a:p>
              <a:p>
                <a:pPr algn="ctr"/>
                <a:r>
                  <a:rPr kumimoji="1" lang="en-US" altLang="zh-CN" sz="3200" dirty="0"/>
                  <a:t>(omitted in this talk; see the paper!)</a:t>
                </a:r>
                <a:endParaRPr kumimoji="1" lang="zh-CN" altLang="en-US" sz="32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6179EED-2AB4-2676-1792-326F29205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5719828"/>
                <a:ext cx="11664945" cy="1086067"/>
              </a:xfrm>
              <a:prstGeom prst="rect">
                <a:avLst/>
              </a:prstGeom>
              <a:blipFill>
                <a:blip r:embed="rId3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Corollary: Explicit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4C036D6-B1EE-9653-6AF5-FCC6C6FF8C2D}"/>
                  </a:ext>
                </a:extLst>
              </p:cNvPr>
              <p:cNvSpPr txBox="1"/>
              <p:nvPr/>
            </p:nvSpPr>
            <p:spPr>
              <a:xfrm>
                <a:off x="0" y="5229200"/>
                <a:ext cx="12192000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dirty="0"/>
                  <a:t>Imply (zero-error pseudodeterministic with an NP oracle) constructions of</a:t>
                </a:r>
              </a:p>
              <a:p>
                <a:pPr algn="ctr"/>
                <a:r>
                  <a:rPr lang="en-US" altLang="zh-CN" sz="2800" b="1" dirty="0"/>
                  <a:t>Ramsey graphs,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rigid matrices</a:t>
                </a:r>
                <a:r>
                  <a:rPr lang="en-US" altLang="zh-CN" sz="2800" dirty="0"/>
                  <a:t>, </a:t>
                </a:r>
                <a:r>
                  <a:rPr lang="en-US" altLang="zh-CN" sz="2800" b="1" dirty="0">
                    <a:solidFill>
                      <a:srgbClr val="7030A0"/>
                    </a:solidFill>
                  </a:rPr>
                  <a:t>two-source extractors</a:t>
                </a:r>
                <a:r>
                  <a:rPr lang="en-US" altLang="zh-CN" sz="2800" dirty="0"/>
                  <a:t>, </a:t>
                </a:r>
                <a:r>
                  <a:rPr lang="en-US" altLang="zh-CN" sz="2800" b="1" dirty="0">
                    <a:solidFill>
                      <a:srgbClr val="00B050"/>
                    </a:solidFill>
                  </a:rPr>
                  <a:t>linear codes</a:t>
                </a:r>
                <a:r>
                  <a:rPr lang="en-US" altLang="zh-CN" sz="2800" dirty="0"/>
                  <a:t>, and </a:t>
                </a:r>
                <a:br>
                  <a:rPr lang="en-US" altLang="zh-CN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𝒑𝒐𝒍𝒚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0070C0"/>
                    </a:solidFill>
                  </a:rPr>
                  <a:t>-random strings </a:t>
                </a:r>
                <a:r>
                  <a:rPr lang="en-US" altLang="zh-CN" sz="2800" dirty="0"/>
                  <a:t>with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nearly optimal parameters</a:t>
                </a:r>
                <a:r>
                  <a:rPr lang="en-US" altLang="zh-CN" sz="2800" dirty="0"/>
                  <a:t>.</a:t>
                </a:r>
                <a:endParaRPr kumimoji="1" lang="zh-CN" altLang="en-US" sz="4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4C036D6-B1EE-9653-6AF5-FCC6C6FF8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9200"/>
                <a:ext cx="12192000" cy="1421864"/>
              </a:xfrm>
              <a:prstGeom prst="rect">
                <a:avLst/>
              </a:prstGeom>
              <a:blipFill>
                <a:blip r:embed="rId2"/>
                <a:stretch>
                  <a:fillRect t="-4425" b="-9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6D715D-20E3-946A-74CE-360E15140128}"/>
                  </a:ext>
                </a:extLst>
              </p:cNvPr>
              <p:cNvSpPr txBox="1"/>
              <p:nvPr/>
            </p:nvSpPr>
            <p:spPr>
              <a:xfrm>
                <a:off x="335360" y="1466802"/>
                <a:ext cx="11701300" cy="33239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4000" b="1" dirty="0">
                    <a:solidFill>
                      <a:srgbClr val="FF0000"/>
                    </a:solidFill>
                  </a:rPr>
                  <a:t>[Chen-Hirahara-Ren’23], [Li’23]</a:t>
                </a:r>
                <a:br>
                  <a:rPr kumimoji="1" lang="en-US" altLang="zh-CN" sz="4000" b="1" dirty="0">
                    <a:solidFill>
                      <a:srgbClr val="FF0000"/>
                    </a:solidFill>
                  </a:rPr>
                </a:br>
                <a:r>
                  <a:rPr kumimoji="1" lang="en-US" altLang="zh-CN" sz="1000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kumimoji="1" lang="en-US" altLang="zh-CN" sz="3200" dirty="0">
                    <a:solidFill>
                      <a:schemeClr val="tx1"/>
                    </a:solidFill>
                  </a:rPr>
                  <a:t>There is a </a:t>
                </a:r>
                <a:r>
                  <a:rPr kumimoji="1" lang="en-US" altLang="zh-CN" sz="3200" b="1" dirty="0">
                    <a:solidFill>
                      <a:srgbClr val="00B050"/>
                    </a:solidFill>
                  </a:rPr>
                  <a:t>randomized polynomial-time algorithm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3200" dirty="0"/>
                  <a:t>that uses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 oracle, such that </a:t>
                </a:r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for all circuits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, there exists a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 that is </a:t>
                </a: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not in the range </a:t>
                </a:r>
                <a:r>
                  <a:rPr kumimoji="1" lang="en-US" altLang="zh-CN" sz="32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, such that </a:t>
                </a:r>
                <a:endParaRPr kumimoji="1" lang="en-US" altLang="zh-CN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sz="3200" dirty="0">
                    <a:solidFill>
                      <a:schemeClr val="tx1"/>
                    </a:solidFill>
                  </a:rPr>
                  <a:t>with probability at least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; </a:t>
                </a:r>
                <a:endParaRPr kumimoji="1" lang="en-US" altLang="zh-CN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 does not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, it outputs “</a:t>
                </a: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FAIL</a:t>
                </a:r>
                <a:r>
                  <a:rPr kumimoji="1" lang="en-US" altLang="zh-CN" sz="3200" dirty="0">
                    <a:solidFill>
                      <a:schemeClr val="tx1"/>
                    </a:solidFill>
                  </a:rPr>
                  <a:t>”</a:t>
                </a:r>
                <a:endParaRPr kumimoji="1"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6D715D-20E3-946A-74CE-360E15140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466802"/>
                <a:ext cx="11701300" cy="3323987"/>
              </a:xfrm>
              <a:prstGeom prst="rect">
                <a:avLst/>
              </a:prstGeom>
              <a:blipFill>
                <a:blip r:embed="rId3"/>
                <a:stretch>
                  <a:fillRect l="-1408" t="-3042" b="-5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83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64" y="1242417"/>
            <a:ext cx="11018440" cy="53549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Motivation, Background, New Results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New Maximum Circuit Lower Bounds</a:t>
            </a:r>
          </a:p>
          <a:p>
            <a:pPr lvl="1"/>
            <a:r>
              <a:rPr lang="en-US" dirty="0"/>
              <a:t>New Algorithms for Range Avoidance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Proof Overview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Korten’s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An Infinitely-often algorithm for range avoidance via Iterative win-win [CHR’23]</a:t>
            </a:r>
          </a:p>
          <a:p>
            <a:pPr lvl="1"/>
            <a:r>
              <a:rPr lang="en-US" dirty="0"/>
              <a:t>An almost-everywhere algorithm for range avoidance [Li’23]</a:t>
            </a:r>
            <a:br>
              <a:rPr lang="en-US" dirty="0"/>
            </a:br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ABF9E14-7C7F-4B63-A845-0AE7279A80C8}"/>
              </a:ext>
            </a:extLst>
          </p:cNvPr>
          <p:cNvSpPr/>
          <p:nvPr/>
        </p:nvSpPr>
        <p:spPr>
          <a:xfrm>
            <a:off x="170508" y="3527375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8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8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Some Intuition</a:t>
            </a:r>
            <a:endParaRPr lang="en-GB" sz="5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80728"/>
                <a:ext cx="12192000" cy="5877272"/>
              </a:xfrm>
            </p:spPr>
            <p:txBody>
              <a:bodyPr>
                <a:noAutofit/>
              </a:bodyPr>
              <a:lstStyle/>
              <a:p>
                <a:r>
                  <a:rPr lang="en-GB" altLang="zh-CN" sz="3600" dirty="0"/>
                  <a:t>Given a circuit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36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3600" dirty="0"/>
              </a:p>
              <a:p>
                <a:r>
                  <a:rPr kumimoji="1" lang="en-US" altLang="zh-CN" sz="3600" dirty="0"/>
                  <a:t>For convenience, from now on we assume </a:t>
                </a:r>
                <a14:m>
                  <m:oMath xmlns:m="http://schemas.openxmlformats.org/officeDocument/2006/math">
                    <m:r>
                      <a:rPr kumimoji="1" lang="en-US" altLang="zh-CN" sz="36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3600" dirty="0"/>
                  <a:t> maps </a:t>
                </a:r>
                <a14:m>
                  <m:oMath xmlns:m="http://schemas.openxmlformats.org/officeDocument/2006/math">
                    <m:r>
                      <a:rPr kumimoji="1" lang="en-US" altLang="zh-CN" sz="3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600" dirty="0"/>
                  <a:t> bits into </a:t>
                </a:r>
                <a14:m>
                  <m:oMath xmlns:m="http://schemas.openxmlformats.org/officeDocument/2006/math">
                    <m:r>
                      <a:rPr kumimoji="1" lang="en-US" altLang="zh-CN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sz="3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600" dirty="0"/>
                  <a:t> bits (instead of </a:t>
                </a:r>
                <a14:m>
                  <m:oMath xmlns:m="http://schemas.openxmlformats.org/officeDocument/2006/math">
                    <m:r>
                      <a:rPr kumimoji="1" lang="en-US" altLang="zh-CN" sz="3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36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CN" sz="3600" dirty="0"/>
                  <a:t> bits)</a:t>
                </a:r>
              </a:p>
              <a:p>
                <a:r>
                  <a:rPr lang="en-GB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∪{⊥}</m:t>
                    </m:r>
                  </m:oMath>
                </a14:m>
                <a:r>
                  <a:rPr lang="en-GB" altLang="zh-CN" dirty="0"/>
                  <a:t> be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NP</m:t>
                        </m:r>
                      </m:sup>
                    </m:sSup>
                  </m:oMath>
                </a14:m>
                <a:r>
                  <a:rPr lang="en-GB" altLang="zh-CN" dirty="0"/>
                  <a:t> function that finds the </a:t>
                </a:r>
                <a:r>
                  <a:rPr lang="en-GB" altLang="zh-CN" b="1" dirty="0">
                    <a:solidFill>
                      <a:srgbClr val="FF0000"/>
                    </a:solidFill>
                  </a:rPr>
                  <a:t>lexicographically first preimage </a:t>
                </a:r>
                <a:r>
                  <a:rPr lang="en-GB" altLang="zh-CN" dirty="0"/>
                  <a:t>of its input, or output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altLang="zh-CN" dirty="0"/>
                  <a:t> if no preimage.</a:t>
                </a:r>
                <a:endParaRPr kumimoji="1" lang="en-US" altLang="zh-CN" dirty="0"/>
              </a:p>
              <a:p>
                <a:r>
                  <a:rPr kumimoji="1" lang="en-US" altLang="zh-CN" sz="3600" dirty="0"/>
                  <a:t>Suppose I have a string </a:t>
                </a:r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3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zh-CN" sz="3600" dirty="0"/>
                  <a:t> and oracle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600" i="1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zh-CN" sz="3600" dirty="0"/>
                  <a:t> </a:t>
                </a:r>
              </a:p>
              <a:p>
                <a:pPr lvl="1"/>
                <a:r>
                  <a:rPr kumimoji="1" lang="en-US" altLang="zh-CN" sz="3200" dirty="0"/>
                  <a:t>I can </a:t>
                </a: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either</a:t>
                </a:r>
                <a:r>
                  <a:rPr kumimoji="1" lang="en-US" altLang="zh-CN" sz="3200" b="1" dirty="0"/>
                  <a:t> </a:t>
                </a:r>
                <a:r>
                  <a:rPr kumimoji="1" lang="en-US" altLang="zh-CN" sz="3200" dirty="0"/>
                  <a:t>losslessly compress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zh-CN" sz="3200" dirty="0"/>
                  <a:t> into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200" dirty="0"/>
                  <a:t> bits (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zh-CN" sz="3200" dirty="0"/>
                  <a:t>(z))</a:t>
                </a:r>
                <a:endParaRPr kumimoji="1" lang="en-US" altLang="zh-CN" sz="3200" b="1" dirty="0"/>
              </a:p>
              <a:p>
                <a:pPr lvl="1"/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OR</a:t>
                </a:r>
                <a:r>
                  <a:rPr kumimoji="1" lang="en-US" altLang="zh-CN" sz="3200" dirty="0"/>
                  <a:t> I </a:t>
                </a: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solved</a:t>
                </a:r>
                <a:r>
                  <a:rPr kumimoji="1" lang="en-US" altLang="zh-CN" sz="3200" dirty="0"/>
                  <a:t> </a:t>
                </a:r>
                <a:r>
                  <a:rPr kumimoji="1" lang="en-US" altLang="zh-CN" sz="3200" b="1" dirty="0">
                    <a:solidFill>
                      <a:srgbClr val="00B050"/>
                    </a:solidFill>
                  </a:rPr>
                  <a:t>range avoidance </a:t>
                </a:r>
                <a:r>
                  <a:rPr kumimoji="1" lang="en-US" altLang="zh-CN" sz="32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3200" dirty="0"/>
                  <a:t>!</a:t>
                </a:r>
              </a:p>
              <a:p>
                <a:r>
                  <a:rPr kumimoji="1" lang="en-US" altLang="zh-CN" sz="3600" dirty="0"/>
                  <a:t>I can indeed recursively compress </a:t>
                </a:r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an</a:t>
                </a:r>
                <a:r>
                  <a:rPr kumimoji="1" lang="en-US" altLang="zh-CN" sz="3600" dirty="0"/>
                  <a:t> </a:t>
                </a:r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arbitrarily long string </a:t>
                </a:r>
                <a:r>
                  <a:rPr kumimoji="1" lang="en-US" altLang="zh-CN" sz="3600" dirty="0"/>
                  <a:t>into</a:t>
                </a:r>
                <a:br>
                  <a:rPr kumimoji="1" lang="en-US" altLang="zh-CN" sz="3600" dirty="0"/>
                </a:br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600" dirty="0"/>
                  <a:t> bits!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0728"/>
                <a:ext cx="12192000" cy="5877272"/>
              </a:xfrm>
              <a:blipFill>
                <a:blip r:embed="rId2"/>
                <a:stretch>
                  <a:fillRect l="-1353" t="-2592" r="-937" b="-32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5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53899" y="0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GB" sz="5400" b="1" dirty="0">
                    <a:solidFill>
                      <a:srgbClr val="FF0000"/>
                    </a:solidFill>
                  </a:rPr>
                  <a:t>Korten’s algorithm: </a:t>
                </a:r>
                <a:r>
                  <a:rPr lang="en-GB" sz="5400" b="1" dirty="0" err="1">
                    <a:solidFill>
                      <a:srgbClr val="FF0000"/>
                    </a:solidFill>
                  </a:rPr>
                  <a:t>Korten</a:t>
                </a:r>
                <a:r>
                  <a:rPr lang="en-GB" sz="5400" b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sz="5400" b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3899" y="0"/>
                <a:ext cx="10515600" cy="1325563"/>
              </a:xfrm>
              <a:blipFill>
                <a:blip r:embed="rId2"/>
                <a:stretch>
                  <a:fillRect t="-952"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352" y="1196752"/>
                <a:ext cx="11809312" cy="5400600"/>
              </a:xfrm>
            </p:spPr>
            <p:txBody>
              <a:bodyPr>
                <a:noAutofit/>
              </a:bodyPr>
              <a:lstStyle/>
              <a:p>
                <a:r>
                  <a:rPr lang="en-GB" sz="4400" dirty="0"/>
                  <a:t>The algorithm takes a circuit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4400" dirty="0"/>
                  <a:t> together with a string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4400" dirty="0"/>
                  <a:t> as input. </a:t>
                </a:r>
                <a:br>
                  <a:rPr lang="en-GB" sz="4400" dirty="0"/>
                </a:br>
                <a:r>
                  <a:rPr lang="en-GB" sz="4400" dirty="0"/>
                  <a:t>It uses an </a:t>
                </a:r>
                <a:r>
                  <a:rPr lang="en-GB" sz="4400" b="1" dirty="0">
                    <a:solidFill>
                      <a:srgbClr val="00B050"/>
                    </a:solidFill>
                  </a:rPr>
                  <a:t>NP oracle </a:t>
                </a:r>
                <a:r>
                  <a:rPr lang="en-GB" sz="4400" dirty="0"/>
                  <a:t>and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4400" dirty="0"/>
                  <a:t> time</a:t>
                </a:r>
                <a:br>
                  <a:rPr lang="en-GB" sz="4400" dirty="0"/>
                </a:br>
                <a:endParaRPr lang="en-GB" sz="2000" dirty="0"/>
              </a:p>
              <a:p>
                <a:r>
                  <a:rPr lang="en-GB" sz="4400" dirty="0"/>
                  <a:t>The </a:t>
                </a:r>
                <a:r>
                  <a:rPr lang="en-GB" sz="4400" b="1" dirty="0">
                    <a:solidFill>
                      <a:srgbClr val="FF0000"/>
                    </a:solidFill>
                  </a:rPr>
                  <a:t>guarantee</a:t>
                </a:r>
                <a:r>
                  <a:rPr lang="en-GB" sz="4400" dirty="0"/>
                  <a:t>:</a:t>
                </a:r>
              </a:p>
              <a:p>
                <a:pPr lvl="1"/>
                <a:r>
                  <a:rPr lang="en-GB" sz="4000" dirty="0" err="1"/>
                  <a:t>Korten</a:t>
                </a:r>
                <a:r>
                  <a:rPr lang="en-GB" sz="4000" dirty="0"/>
                  <a:t>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4000" dirty="0"/>
                  <a:t>) </a:t>
                </a:r>
                <a:r>
                  <a:rPr lang="en-GB" sz="4000" b="1" dirty="0">
                    <a:solidFill>
                      <a:srgbClr val="FF0000"/>
                    </a:solidFill>
                  </a:rPr>
                  <a:t>either</a:t>
                </a:r>
                <a:r>
                  <a:rPr lang="en-GB" sz="4000" dirty="0"/>
                  <a:t> finds a </a:t>
                </a:r>
                <a:r>
                  <a:rPr lang="en-GB" sz="4000" b="1" dirty="0">
                    <a:solidFill>
                      <a:srgbClr val="7030A0"/>
                    </a:solidFill>
                  </a:rPr>
                  <a:t>non-output</a:t>
                </a:r>
                <a:r>
                  <a:rPr lang="en-GB" sz="4000" dirty="0"/>
                  <a:t>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4000" dirty="0"/>
                  <a:t>,</a:t>
                </a:r>
              </a:p>
              <a:p>
                <a:pPr lvl="1"/>
                <a:r>
                  <a:rPr lang="en-GB" sz="4000" b="1" dirty="0">
                    <a:solidFill>
                      <a:srgbClr val="FF0000"/>
                    </a:solidFill>
                  </a:rPr>
                  <a:t>or</a:t>
                </a:r>
                <a:r>
                  <a:rPr lang="en-GB" sz="4000" dirty="0"/>
                  <a:t> finds an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4000" dirty="0"/>
                  <a:t>-bit, </a:t>
                </a:r>
                <a:r>
                  <a:rPr lang="en-GB" sz="4000" b="1" dirty="0">
                    <a:solidFill>
                      <a:srgbClr val="FF0000"/>
                    </a:solidFill>
                  </a:rPr>
                  <a:t>succinct</a:t>
                </a:r>
                <a:r>
                  <a:rPr lang="en-GB" sz="4000" dirty="0">
                    <a:solidFill>
                      <a:srgbClr val="FF0000"/>
                    </a:solidFill>
                  </a:rPr>
                  <a:t> </a:t>
                </a:r>
                <a:r>
                  <a:rPr lang="en-GB" sz="4000" b="1" dirty="0">
                    <a:solidFill>
                      <a:srgbClr val="FF0000"/>
                    </a:solidFill>
                  </a:rPr>
                  <a:t>representation</a:t>
                </a:r>
                <a:r>
                  <a:rPr lang="en-GB" sz="4000" dirty="0">
                    <a:solidFill>
                      <a:srgbClr val="FF0000"/>
                    </a:solidFill>
                  </a:rPr>
                  <a:t> </a:t>
                </a:r>
                <a:r>
                  <a:rPr lang="en-GB" sz="4000" dirty="0"/>
                  <a:t>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40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196752"/>
                <a:ext cx="11809312" cy="5400600"/>
              </a:xfrm>
              <a:blipFill>
                <a:blip r:embed="rId3"/>
                <a:stretch>
                  <a:fillRect l="-1826" t="-3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4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64" y="1242417"/>
            <a:ext cx="11018440" cy="53549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Motivation, Background, New Results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New Maximum Circuit Lower Bounds</a:t>
            </a:r>
          </a:p>
          <a:p>
            <a:pPr lvl="1"/>
            <a:r>
              <a:rPr lang="en-US" dirty="0"/>
              <a:t>New Algorithms for Range Avoidance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Proof Overview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Korten’s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An Infinitely-often algorithm for range avoidance via Iterative win-win [CHR’23]</a:t>
            </a:r>
          </a:p>
          <a:p>
            <a:pPr lvl="1"/>
            <a:r>
              <a:rPr lang="en-US" dirty="0"/>
              <a:t>An almost-everywhere algorithm for range avoidance [Li’23]</a:t>
            </a:r>
            <a:br>
              <a:rPr lang="en-US" dirty="0"/>
            </a:br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ABF9E14-7C7F-4B63-A845-0AE7279A80C8}"/>
              </a:ext>
            </a:extLst>
          </p:cNvPr>
          <p:cNvSpPr/>
          <p:nvPr/>
        </p:nvSpPr>
        <p:spPr>
          <a:xfrm>
            <a:off x="182293" y="1628800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9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14907"/>
                <a:ext cx="12072664" cy="2882045"/>
              </a:xfrm>
            </p:spPr>
            <p:txBody>
              <a:bodyPr>
                <a:noAutofit/>
              </a:bodyPr>
              <a:lstStyle/>
              <a:p>
                <a:r>
                  <a:rPr lang="en-GB" altLang="zh-CN" sz="3600" b="1" dirty="0">
                    <a:solidFill>
                      <a:srgbClr val="FF0000"/>
                    </a:solidFill>
                  </a:rPr>
                  <a:t>Input</a:t>
                </a:r>
                <a:r>
                  <a:rPr lang="en-GB" altLang="zh-CN" sz="3600" dirty="0"/>
                  <a:t>: Circuit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36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altLang="zh-CN" sz="3600" dirty="0"/>
                  <a:t> and a string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3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zh-CN" sz="3600" dirty="0"/>
                  <a:t>;</a:t>
                </a:r>
                <a:r>
                  <a:rPr lang="en-US" altLang="zh-CN" sz="3600" dirty="0"/>
                  <a:t> </a:t>
                </a:r>
                <a:br>
                  <a:rPr lang="en-US" altLang="zh-CN" sz="36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⋅2</m:t>
                        </m:r>
                      </m:e>
                      <m:sup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altLang="zh-CN" sz="3600" dirty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600" i="1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3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altLang="zh-CN" sz="3600" dirty="0"/>
                  <a:t> find the </a:t>
                </a:r>
                <a:r>
                  <a:rPr lang="en-GB" altLang="zh-CN" sz="3600" b="1" dirty="0">
                    <a:solidFill>
                      <a:srgbClr val="FF0000"/>
                    </a:solidFill>
                  </a:rPr>
                  <a:t>lex. first preimage </a:t>
                </a:r>
                <a:r>
                  <a:rPr lang="en-GB" altLang="zh-CN" sz="3600" dirty="0"/>
                  <a:t>or report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altLang="zh-CN" sz="36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  <m:r>
                      <a:rPr lang="en-US" altLang="zh-CN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altLang="zh-CN" sz="3600" dirty="0"/>
              </a:p>
              <a:p>
                <a:r>
                  <a:rPr lang="en-GB" sz="3600" dirty="0"/>
                  <a:t>Consider a depth-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/>
                  <a:t> </a:t>
                </a:r>
                <a:r>
                  <a:rPr lang="en-GB" sz="3600" b="1" dirty="0">
                    <a:solidFill>
                      <a:srgbClr val="7030A0"/>
                    </a:solidFill>
                  </a:rPr>
                  <a:t>full binary tree</a:t>
                </a:r>
                <a:r>
                  <a:rPr lang="en-GB" sz="3600" dirty="0"/>
                  <a:t>, we partition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3600" dirty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sz="3600" dirty="0"/>
                  <a:t> blocks, and write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3600" dirty="0"/>
                  <a:t> on </a:t>
                </a:r>
                <a:r>
                  <a:rPr lang="en-GB" sz="3600" b="1" dirty="0">
                    <a:solidFill>
                      <a:srgbClr val="00B050"/>
                    </a:solidFill>
                  </a:rPr>
                  <a:t>the last layer</a:t>
                </a:r>
                <a:r>
                  <a:rPr lang="en-GB" sz="36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14907"/>
                <a:ext cx="12072664" cy="2882045"/>
              </a:xfrm>
              <a:blipFill>
                <a:blip r:embed="rId2"/>
                <a:stretch>
                  <a:fillRect l="-1366" t="-5263" b="-6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2F78683-807C-3804-A7BF-BCCE45DB1252}"/>
                  </a:ext>
                </a:extLst>
              </p:cNvPr>
              <p:cNvSpPr txBox="1"/>
              <p:nvPr/>
            </p:nvSpPr>
            <p:spPr>
              <a:xfrm>
                <a:off x="1598371" y="6015549"/>
                <a:ext cx="864096" cy="3929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2F78683-807C-3804-A7BF-BCCE45DB1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371" y="6015549"/>
                <a:ext cx="864096" cy="392993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F8330A8-C2AC-3B02-F13D-21A1A0E5C7D1}"/>
                  </a:ext>
                </a:extLst>
              </p:cNvPr>
              <p:cNvSpPr txBox="1"/>
              <p:nvPr/>
            </p:nvSpPr>
            <p:spPr>
              <a:xfrm>
                <a:off x="2750499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F8330A8-C2AC-3B02-F13D-21A1A0E5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99" y="6021640"/>
                <a:ext cx="864096" cy="380810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5AA698F-62F8-5F87-941F-9C3529E7F5D6}"/>
                  </a:ext>
                </a:extLst>
              </p:cNvPr>
              <p:cNvSpPr txBox="1"/>
              <p:nvPr/>
            </p:nvSpPr>
            <p:spPr>
              <a:xfrm>
                <a:off x="3909701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5AA698F-62F8-5F87-941F-9C3529E7F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01" y="6021640"/>
                <a:ext cx="864096" cy="380810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8BF5987-7B82-5314-BA77-EF61C134C35B}"/>
                  </a:ext>
                </a:extLst>
              </p:cNvPr>
              <p:cNvSpPr txBox="1"/>
              <p:nvPr/>
            </p:nvSpPr>
            <p:spPr>
              <a:xfrm>
                <a:off x="5061829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8BF5987-7B82-5314-BA77-EF61C134C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829" y="6021640"/>
                <a:ext cx="864096" cy="380810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A5DEF6E-9E12-8F85-8FF1-94EC9BA665A6}"/>
                  </a:ext>
                </a:extLst>
              </p:cNvPr>
              <p:cNvSpPr txBox="1"/>
              <p:nvPr/>
            </p:nvSpPr>
            <p:spPr>
              <a:xfrm>
                <a:off x="6240016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A5DEF6E-9E12-8F85-8FF1-94EC9BA66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6021640"/>
                <a:ext cx="864096" cy="380810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74917B6-8E4E-EBDE-7932-091F811C14B2}"/>
                  </a:ext>
                </a:extLst>
              </p:cNvPr>
              <p:cNvSpPr txBox="1"/>
              <p:nvPr/>
            </p:nvSpPr>
            <p:spPr>
              <a:xfrm>
                <a:off x="7392144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74917B6-8E4E-EBDE-7932-091F811C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6021640"/>
                <a:ext cx="864096" cy="380810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6359EDA-8807-A669-8E77-97B04428D4C4}"/>
                  </a:ext>
                </a:extLst>
              </p:cNvPr>
              <p:cNvSpPr txBox="1"/>
              <p:nvPr/>
            </p:nvSpPr>
            <p:spPr>
              <a:xfrm>
                <a:off x="8551346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6359EDA-8807-A669-8E77-97B04428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46" y="6021640"/>
                <a:ext cx="864096" cy="380810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A4FFE47-E7C8-A017-FD05-F63125AC89D4}"/>
                  </a:ext>
                </a:extLst>
              </p:cNvPr>
              <p:cNvSpPr txBox="1"/>
              <p:nvPr/>
            </p:nvSpPr>
            <p:spPr>
              <a:xfrm>
                <a:off x="9703474" y="602128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A4FFE47-E7C8-A017-FD05-F63125AC8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474" y="6021288"/>
                <a:ext cx="864096" cy="381515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001F416-FFA0-681B-CCF2-D54F4BAEAD63}"/>
              </a:ext>
            </a:extLst>
          </p:cNvPr>
          <p:cNvSpPr txBox="1"/>
          <p:nvPr/>
        </p:nvSpPr>
        <p:spPr>
          <a:xfrm>
            <a:off x="2135560" y="515092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0E1EFB3-6A83-EC6A-408E-BB898030E098}"/>
              </a:ext>
            </a:extLst>
          </p:cNvPr>
          <p:cNvSpPr txBox="1"/>
          <p:nvPr/>
        </p:nvSpPr>
        <p:spPr>
          <a:xfrm>
            <a:off x="4458916" y="515092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86ED9F-08A3-E168-DF56-EDC57F0F172E}"/>
              </a:ext>
            </a:extLst>
          </p:cNvPr>
          <p:cNvSpPr txBox="1"/>
          <p:nvPr/>
        </p:nvSpPr>
        <p:spPr>
          <a:xfrm>
            <a:off x="6757104" y="515092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457762C-5A20-C3A5-8D33-6473B02DA6C1}"/>
              </a:ext>
            </a:extLst>
          </p:cNvPr>
          <p:cNvSpPr txBox="1"/>
          <p:nvPr/>
        </p:nvSpPr>
        <p:spPr>
          <a:xfrm>
            <a:off x="9080460" y="515092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B077653-3FE1-A96A-7D5D-5F2AA3C7F89A}"/>
              </a:ext>
            </a:extLst>
          </p:cNvPr>
          <p:cNvSpPr txBox="1"/>
          <p:nvPr/>
        </p:nvSpPr>
        <p:spPr>
          <a:xfrm>
            <a:off x="3359696" y="4220977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31254FF-7BB0-48CA-8EF0-F49AAFAF2DBA}"/>
              </a:ext>
            </a:extLst>
          </p:cNvPr>
          <p:cNvSpPr txBox="1"/>
          <p:nvPr/>
        </p:nvSpPr>
        <p:spPr>
          <a:xfrm>
            <a:off x="7847668" y="4220977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2D7953F-4648-D7BC-41C7-EE6E5E1DF588}"/>
              </a:ext>
            </a:extLst>
          </p:cNvPr>
          <p:cNvSpPr txBox="1"/>
          <p:nvPr/>
        </p:nvSpPr>
        <p:spPr>
          <a:xfrm>
            <a:off x="5579195" y="3298995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C015AEB-09EA-8568-ABFE-8DAEB31D1F38}"/>
                  </a:ext>
                </a:extLst>
              </p:cNvPr>
              <p:cNvSpPr txBox="1"/>
              <p:nvPr/>
            </p:nvSpPr>
            <p:spPr>
              <a:xfrm>
                <a:off x="2961512" y="6426798"/>
                <a:ext cx="6099462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∘…∘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C015AEB-09EA-8568-ABFE-8DAEB31D1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512" y="6426798"/>
                <a:ext cx="6099462" cy="380810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DCA03F-00E3-07EB-C1A0-B5CE47FB3411}"/>
                  </a:ext>
                </a:extLst>
              </p:cNvPr>
              <p:cNvSpPr txBox="1"/>
              <p:nvPr/>
            </p:nvSpPr>
            <p:spPr>
              <a:xfrm>
                <a:off x="10141930" y="3612271"/>
                <a:ext cx="16918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Here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kumimoji="1" lang="en-US" altLang="zh-CN" sz="2400" dirty="0"/>
                  <a:t>.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DCA03F-00E3-07EB-C1A0-B5CE47FB3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930" y="3612271"/>
                <a:ext cx="1691810" cy="461665"/>
              </a:xfrm>
              <a:prstGeom prst="rect">
                <a:avLst/>
              </a:prstGeom>
              <a:blipFill>
                <a:blip r:embed="rId12"/>
                <a:stretch>
                  <a:fillRect l="-5224" t="-8108" r="-5224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F694528-8B78-D83A-A850-239EEBD21950}"/>
                  </a:ext>
                </a:extLst>
              </p:cNvPr>
              <p:cNvSpPr txBox="1"/>
              <p:nvPr/>
            </p:nvSpPr>
            <p:spPr>
              <a:xfrm>
                <a:off x="10726047" y="4401559"/>
                <a:ext cx="86409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dirty="0"/>
                  <a:t> bits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F694528-8B78-D83A-A850-239EEBD2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047" y="4401559"/>
                <a:ext cx="864096" cy="369332"/>
              </a:xfrm>
              <a:prstGeom prst="rect">
                <a:avLst/>
              </a:prstGeom>
              <a:blipFill>
                <a:blip r:embed="rId1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0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  <p:bldP spid="6" grpId="0" animBg="1"/>
      <p:bldP spid="8" grpId="0" animBg="1"/>
      <p:bldP spid="9" grpId="0" animBg="1"/>
      <p:bldP spid="30" grpId="0" animBg="1"/>
      <p:bldP spid="31" grpId="0" animBg="1"/>
      <p:bldP spid="32" grpId="0" animBg="1"/>
      <p:bldP spid="2" grpId="0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400" y="290968"/>
                <a:ext cx="10871200" cy="1034596"/>
              </a:xfrm>
            </p:spPr>
            <p:txBody>
              <a:bodyPr>
                <a:norm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Input</a:t>
                </a:r>
                <a:r>
                  <a:rPr lang="en-GB" dirty="0"/>
                  <a:t>: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/>
                  <a:t> find the </a:t>
                </a:r>
                <a:r>
                  <a:rPr lang="en-GB" b="1" dirty="0">
                    <a:solidFill>
                      <a:srgbClr val="FF0000"/>
                    </a:solidFill>
                  </a:rPr>
                  <a:t>lex. first preimage </a:t>
                </a:r>
                <a:r>
                  <a:rPr lang="en-GB" dirty="0"/>
                  <a:t>or report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400" y="290968"/>
                <a:ext cx="10871200" cy="1034596"/>
              </a:xfrm>
              <a:blipFill>
                <a:blip r:embed="rId2"/>
                <a:stretch>
                  <a:fillRect l="-932" t="-9756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001F416-FFA0-681B-CCF2-D54F4BAEAD63}"/>
              </a:ext>
            </a:extLst>
          </p:cNvPr>
          <p:cNvSpPr txBox="1"/>
          <p:nvPr/>
        </p:nvSpPr>
        <p:spPr>
          <a:xfrm>
            <a:off x="2135560" y="515092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0E1EFB3-6A83-EC6A-408E-BB898030E098}"/>
              </a:ext>
            </a:extLst>
          </p:cNvPr>
          <p:cNvSpPr txBox="1"/>
          <p:nvPr/>
        </p:nvSpPr>
        <p:spPr>
          <a:xfrm>
            <a:off x="4458916" y="515092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86ED9F-08A3-E168-DF56-EDC57F0F172E}"/>
              </a:ext>
            </a:extLst>
          </p:cNvPr>
          <p:cNvSpPr txBox="1"/>
          <p:nvPr/>
        </p:nvSpPr>
        <p:spPr>
          <a:xfrm>
            <a:off x="6757104" y="515092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457762C-5A20-C3A5-8D33-6473B02DA6C1}"/>
              </a:ext>
            </a:extLst>
          </p:cNvPr>
          <p:cNvSpPr txBox="1"/>
          <p:nvPr/>
        </p:nvSpPr>
        <p:spPr>
          <a:xfrm>
            <a:off x="9080460" y="515092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B077653-3FE1-A96A-7D5D-5F2AA3C7F89A}"/>
              </a:ext>
            </a:extLst>
          </p:cNvPr>
          <p:cNvSpPr txBox="1"/>
          <p:nvPr/>
        </p:nvSpPr>
        <p:spPr>
          <a:xfrm>
            <a:off x="3359696" y="4220977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31254FF-7BB0-48CA-8EF0-F49AAFAF2DBA}"/>
              </a:ext>
            </a:extLst>
          </p:cNvPr>
          <p:cNvSpPr txBox="1"/>
          <p:nvPr/>
        </p:nvSpPr>
        <p:spPr>
          <a:xfrm>
            <a:off x="7847668" y="4220977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2D7953F-4648-D7BC-41C7-EE6E5E1DF588}"/>
              </a:ext>
            </a:extLst>
          </p:cNvPr>
          <p:cNvSpPr txBox="1"/>
          <p:nvPr/>
        </p:nvSpPr>
        <p:spPr>
          <a:xfrm>
            <a:off x="5579195" y="3298995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7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6A76240-8B6A-C9E3-653F-932A7398DD87}"/>
                  </a:ext>
                </a:extLst>
              </p:cNvPr>
              <p:cNvSpPr txBox="1"/>
              <p:nvPr/>
            </p:nvSpPr>
            <p:spPr>
              <a:xfrm>
                <a:off x="119336" y="1450332"/>
                <a:ext cx="1195332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200" b="1" dirty="0">
                    <a:solidFill>
                      <a:srgbClr val="FF0000"/>
                    </a:solidFill>
                  </a:rPr>
                  <a:t>Korten(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)</a:t>
                </a:r>
                <a:br>
                  <a:rPr lang="en-GB" altLang="zh-CN" sz="3200" b="1" dirty="0">
                    <a:solidFill>
                      <a:srgbClr val="FF0000"/>
                    </a:solidFill>
                  </a:rPr>
                </a:br>
                <a:r>
                  <a:rPr lang="en-GB" altLang="zh-CN" sz="3200" dirty="0"/>
                  <a:t>from </a:t>
                </a:r>
                <a:r>
                  <a:rPr lang="en-GB" altLang="zh-CN" sz="3200" b="1" dirty="0"/>
                  <a:t>bottom (leaves)</a:t>
                </a:r>
                <a:r>
                  <a:rPr lang="en-GB" altLang="zh-CN" sz="3200" dirty="0"/>
                  <a:t> to </a:t>
                </a:r>
                <a:r>
                  <a:rPr lang="en-GB" altLang="zh-CN" sz="3200" b="1" dirty="0"/>
                  <a:t>top (root)</a:t>
                </a:r>
                <a:r>
                  <a:rPr lang="en-GB" altLang="zh-CN" sz="3200" dirty="0"/>
                  <a:t>, and from </a:t>
                </a:r>
                <a:r>
                  <a:rPr lang="en-GB" altLang="zh-CN" sz="3200" b="1" dirty="0"/>
                  <a:t>left</a:t>
                </a:r>
                <a:r>
                  <a:rPr lang="en-GB" altLang="zh-CN" sz="3200" dirty="0"/>
                  <a:t> to </a:t>
                </a:r>
                <a:r>
                  <a:rPr lang="en-GB" altLang="zh-CN" sz="3200" b="1" dirty="0"/>
                  <a:t>right</a:t>
                </a:r>
                <a:r>
                  <a:rPr lang="en-GB" altLang="zh-CN" sz="3200" dirty="0"/>
                  <a:t>, </a:t>
                </a:r>
                <a:r>
                  <a:rPr lang="en-GB" altLang="zh-CN" sz="3200" b="1" dirty="0">
                    <a:solidFill>
                      <a:srgbClr val="FF0000"/>
                    </a:solidFill>
                  </a:rPr>
                  <a:t>try</a:t>
                </a:r>
                <a:r>
                  <a:rPr lang="en-GB" altLang="zh-CN" sz="3200" dirty="0"/>
                  <a:t> to fill in each intermediate node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altLang="zh-CN" sz="3200" dirty="0"/>
                  <a:t>; stop if get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altLang="zh-CN" sz="3200" dirty="0"/>
                  <a:t>.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6A76240-8B6A-C9E3-653F-932A7398D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450332"/>
                <a:ext cx="11953328" cy="1569660"/>
              </a:xfrm>
              <a:prstGeom prst="rect">
                <a:avLst/>
              </a:prstGeom>
              <a:blipFill>
                <a:blip r:embed="rId3"/>
                <a:stretch>
                  <a:fillRect t="-4839" r="-637" b="-12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6F38BB3-6FE4-2247-1F18-F2AAB0543AFF}"/>
                  </a:ext>
                </a:extLst>
              </p:cNvPr>
              <p:cNvSpPr txBox="1"/>
              <p:nvPr/>
            </p:nvSpPr>
            <p:spPr>
              <a:xfrm>
                <a:off x="1598371" y="6015549"/>
                <a:ext cx="864096" cy="3929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6F38BB3-6FE4-2247-1F18-F2AAB0543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371" y="6015549"/>
                <a:ext cx="864096" cy="392993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6EF735D-8864-57F4-1371-A388C6857ADB}"/>
                  </a:ext>
                </a:extLst>
              </p:cNvPr>
              <p:cNvSpPr txBox="1"/>
              <p:nvPr/>
            </p:nvSpPr>
            <p:spPr>
              <a:xfrm>
                <a:off x="2750499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6EF735D-8864-57F4-1371-A388C6857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99" y="6021640"/>
                <a:ext cx="864096" cy="380810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B83851C-290B-6874-DBBE-EEE2A2F266F0}"/>
                  </a:ext>
                </a:extLst>
              </p:cNvPr>
              <p:cNvSpPr txBox="1"/>
              <p:nvPr/>
            </p:nvSpPr>
            <p:spPr>
              <a:xfrm>
                <a:off x="3909701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B83851C-290B-6874-DBBE-EEE2A2F26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01" y="6021640"/>
                <a:ext cx="864096" cy="380810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7E36696-173C-6AF8-A2B8-2B529E7B0B2C}"/>
                  </a:ext>
                </a:extLst>
              </p:cNvPr>
              <p:cNvSpPr txBox="1"/>
              <p:nvPr/>
            </p:nvSpPr>
            <p:spPr>
              <a:xfrm>
                <a:off x="5061829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7E36696-173C-6AF8-A2B8-2B529E7B0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829" y="6021640"/>
                <a:ext cx="864096" cy="380810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B9D6148-6908-2337-80C2-233F5DDD0924}"/>
                  </a:ext>
                </a:extLst>
              </p:cNvPr>
              <p:cNvSpPr txBox="1"/>
              <p:nvPr/>
            </p:nvSpPr>
            <p:spPr>
              <a:xfrm>
                <a:off x="6240016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B9D6148-6908-2337-80C2-233F5DDD0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6021640"/>
                <a:ext cx="864096" cy="380810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DDEEB4F-C096-8209-46B6-81CE22DFCFCD}"/>
                  </a:ext>
                </a:extLst>
              </p:cNvPr>
              <p:cNvSpPr txBox="1"/>
              <p:nvPr/>
            </p:nvSpPr>
            <p:spPr>
              <a:xfrm>
                <a:off x="7392144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DDEEB4F-C096-8209-46B6-81CE22DFC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6021640"/>
                <a:ext cx="864096" cy="380810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04EF2A2-865F-D428-E906-24E96C787C43}"/>
                  </a:ext>
                </a:extLst>
              </p:cNvPr>
              <p:cNvSpPr txBox="1"/>
              <p:nvPr/>
            </p:nvSpPr>
            <p:spPr>
              <a:xfrm>
                <a:off x="8551346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04EF2A2-865F-D428-E906-24E96C787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46" y="6021640"/>
                <a:ext cx="864096" cy="380810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1419A89-A936-29B2-494C-C880869F5F11}"/>
                  </a:ext>
                </a:extLst>
              </p:cNvPr>
              <p:cNvSpPr txBox="1"/>
              <p:nvPr/>
            </p:nvSpPr>
            <p:spPr>
              <a:xfrm>
                <a:off x="9703474" y="602128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1419A89-A936-29B2-494C-C880869F5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474" y="6021288"/>
                <a:ext cx="864096" cy="381515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C4902979-AF2E-2F01-C774-03EAAA43682D}"/>
                  </a:ext>
                </a:extLst>
              </p:cNvPr>
              <p:cNvSpPr txBox="1"/>
              <p:nvPr/>
            </p:nvSpPr>
            <p:spPr>
              <a:xfrm>
                <a:off x="2961512" y="6426798"/>
                <a:ext cx="6099462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∘…∘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C4902979-AF2E-2F01-C774-03EAAA436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512" y="6426798"/>
                <a:ext cx="6099462" cy="380810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6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A5007BD-A852-81C3-620D-C927533B7826}"/>
                  </a:ext>
                </a:extLst>
              </p:cNvPr>
              <p:cNvSpPr txBox="1"/>
              <p:nvPr/>
            </p:nvSpPr>
            <p:spPr>
              <a:xfrm>
                <a:off x="2135560" y="515092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A5007BD-A852-81C3-620D-C927533B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5150922"/>
                <a:ext cx="864096" cy="381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937CFA5-CA1B-3BE2-ACF0-82D76957DB64}"/>
                  </a:ext>
                </a:extLst>
              </p:cNvPr>
              <p:cNvSpPr txBox="1"/>
              <p:nvPr/>
            </p:nvSpPr>
            <p:spPr>
              <a:xfrm>
                <a:off x="1630925" y="5648366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937CFA5-CA1B-3BE2-ACF0-82D76957D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925" y="5648366"/>
                <a:ext cx="2040559" cy="262892"/>
              </a:xfrm>
              <a:prstGeom prst="rect">
                <a:avLst/>
              </a:prstGeom>
              <a:blipFill>
                <a:blip r:embed="rId3"/>
                <a:stretch>
                  <a:fillRect l="-2484" r="-2484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0139461-5C2A-9C41-6AB8-A5BE8685D2A9}"/>
                  </a:ext>
                </a:extLst>
              </p:cNvPr>
              <p:cNvSpPr txBox="1"/>
              <p:nvPr/>
            </p:nvSpPr>
            <p:spPr>
              <a:xfrm>
                <a:off x="4458916" y="515092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0139461-5C2A-9C41-6AB8-A5BE8685D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916" y="5150922"/>
                <a:ext cx="864096" cy="38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6200B2A-3981-CFDE-25AF-44BA17ED00B2}"/>
                  </a:ext>
                </a:extLst>
              </p:cNvPr>
              <p:cNvSpPr txBox="1"/>
              <p:nvPr/>
            </p:nvSpPr>
            <p:spPr>
              <a:xfrm>
                <a:off x="3954280" y="5648366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6200B2A-3981-CFDE-25AF-44BA17ED0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80" y="5648366"/>
                <a:ext cx="2040559" cy="262892"/>
              </a:xfrm>
              <a:prstGeom prst="rect">
                <a:avLst/>
              </a:prstGeom>
              <a:blipFill>
                <a:blip r:embed="rId5"/>
                <a:stretch>
                  <a:fillRect l="-2484" r="-2484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DB753BE-256D-F45A-3450-CEDA355E4AC2}"/>
                  </a:ext>
                </a:extLst>
              </p:cNvPr>
              <p:cNvSpPr txBox="1"/>
              <p:nvPr/>
            </p:nvSpPr>
            <p:spPr>
              <a:xfrm>
                <a:off x="6757104" y="515092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DB753BE-256D-F45A-3450-CEDA355E4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104" y="5150922"/>
                <a:ext cx="864096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35C0984-F031-5354-201F-41ED3F9D4E65}"/>
                  </a:ext>
                </a:extLst>
              </p:cNvPr>
              <p:cNvSpPr txBox="1"/>
              <p:nvPr/>
            </p:nvSpPr>
            <p:spPr>
              <a:xfrm>
                <a:off x="6252468" y="5648366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35C0984-F031-5354-201F-41ED3F9D4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468" y="5648366"/>
                <a:ext cx="2040559" cy="262892"/>
              </a:xfrm>
              <a:prstGeom prst="rect">
                <a:avLst/>
              </a:prstGeom>
              <a:blipFill>
                <a:blip r:embed="rId7"/>
                <a:stretch>
                  <a:fillRect l="-2484" r="-2484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922DF11-7894-F85A-CAF2-AF6638124B6A}"/>
                  </a:ext>
                </a:extLst>
              </p:cNvPr>
              <p:cNvSpPr txBox="1"/>
              <p:nvPr/>
            </p:nvSpPr>
            <p:spPr>
              <a:xfrm>
                <a:off x="9080460" y="515092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922DF11-7894-F85A-CAF2-AF6638124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460" y="5150922"/>
                <a:ext cx="864096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AFA1F61-C44E-AD6C-AB41-C5AFFFD5FC1E}"/>
                  </a:ext>
                </a:extLst>
              </p:cNvPr>
              <p:cNvSpPr txBox="1"/>
              <p:nvPr/>
            </p:nvSpPr>
            <p:spPr>
              <a:xfrm>
                <a:off x="8575824" y="5648366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AFA1F61-C44E-AD6C-AB41-C5AFFFD5F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824" y="5648366"/>
                <a:ext cx="2040559" cy="262892"/>
              </a:xfrm>
              <a:prstGeom prst="rect">
                <a:avLst/>
              </a:prstGeom>
              <a:blipFill>
                <a:blip r:embed="rId9"/>
                <a:stretch>
                  <a:fillRect l="-1852" r="-1852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B5BA7FD-701F-F8EB-A36E-C34EAC4C9C6B}"/>
                  </a:ext>
                </a:extLst>
              </p:cNvPr>
              <p:cNvSpPr txBox="1"/>
              <p:nvPr/>
            </p:nvSpPr>
            <p:spPr>
              <a:xfrm>
                <a:off x="3359696" y="422097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B5BA7FD-701F-F8EB-A36E-C34EAC4C9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4220977"/>
                <a:ext cx="864096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2A0B07D-F826-1555-3616-6DE66788C1A7}"/>
                  </a:ext>
                </a:extLst>
              </p:cNvPr>
              <p:cNvSpPr txBox="1"/>
              <p:nvPr/>
            </p:nvSpPr>
            <p:spPr>
              <a:xfrm>
                <a:off x="2996700" y="4718421"/>
                <a:ext cx="17572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2A0B07D-F826-1555-3616-6DE66788C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700" y="4718421"/>
                <a:ext cx="1757276" cy="246221"/>
              </a:xfrm>
              <a:prstGeom prst="rect">
                <a:avLst/>
              </a:prstGeom>
              <a:blipFill>
                <a:blip r:embed="rId11"/>
                <a:stretch>
                  <a:fillRect l="-2878" t="-5000" r="-215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32C2371-B281-BD48-D066-2D661400485B}"/>
                  </a:ext>
                </a:extLst>
              </p:cNvPr>
              <p:cNvSpPr txBox="1"/>
              <p:nvPr/>
            </p:nvSpPr>
            <p:spPr>
              <a:xfrm>
                <a:off x="7847668" y="422097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32C2371-B281-BD48-D066-2D6614004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668" y="4220977"/>
                <a:ext cx="864096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A56C044-BD5E-A447-721B-68F072BB6C7B}"/>
                  </a:ext>
                </a:extLst>
              </p:cNvPr>
              <p:cNvSpPr txBox="1"/>
              <p:nvPr/>
            </p:nvSpPr>
            <p:spPr>
              <a:xfrm>
                <a:off x="7486692" y="4718421"/>
                <a:ext cx="17532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A56C044-BD5E-A447-721B-68F072BB6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92" y="4718421"/>
                <a:ext cx="1753236" cy="246221"/>
              </a:xfrm>
              <a:prstGeom prst="rect">
                <a:avLst/>
              </a:prstGeom>
              <a:blipFill>
                <a:blip r:embed="rId13"/>
                <a:stretch>
                  <a:fillRect l="-2158" t="-5000" r="-287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55384B5-7B47-9FB4-E310-F38DDA2A93A6}"/>
                  </a:ext>
                </a:extLst>
              </p:cNvPr>
              <p:cNvSpPr txBox="1"/>
              <p:nvPr/>
            </p:nvSpPr>
            <p:spPr>
              <a:xfrm>
                <a:off x="5579195" y="3298995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55384B5-7B47-9FB4-E310-F38DDA2A9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195" y="3298995"/>
                <a:ext cx="864096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A327E6A-E564-0ABC-1483-0C6D08526751}"/>
                  </a:ext>
                </a:extLst>
              </p:cNvPr>
              <p:cNvSpPr txBox="1"/>
              <p:nvPr/>
            </p:nvSpPr>
            <p:spPr>
              <a:xfrm>
                <a:off x="5187186" y="3796439"/>
                <a:ext cx="18153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A327E6A-E564-0ABC-1483-0C6D0852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186" y="3796439"/>
                <a:ext cx="1815304" cy="246221"/>
              </a:xfrm>
              <a:prstGeom prst="rect">
                <a:avLst/>
              </a:prstGeom>
              <a:blipFill>
                <a:blip r:embed="rId15"/>
                <a:stretch>
                  <a:fillRect l="-694" t="-10000" r="-694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1B303D3-DCB4-C50A-E4E0-AFDF77D2C9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400" y="290968"/>
                <a:ext cx="10871200" cy="1034596"/>
              </a:xfrm>
            </p:spPr>
            <p:txBody>
              <a:bodyPr>
                <a:norm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Input</a:t>
                </a:r>
                <a:r>
                  <a:rPr lang="en-GB" dirty="0"/>
                  <a:t>: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/>
                  <a:t> find the </a:t>
                </a:r>
                <a:r>
                  <a:rPr lang="en-GB" b="1" dirty="0">
                    <a:solidFill>
                      <a:srgbClr val="FF0000"/>
                    </a:solidFill>
                  </a:rPr>
                  <a:t>lex. first preimage </a:t>
                </a:r>
                <a:r>
                  <a:rPr lang="en-GB" dirty="0"/>
                  <a:t>or report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1B303D3-DCB4-C50A-E4E0-AFDF77D2C9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400" y="290968"/>
                <a:ext cx="10871200" cy="1034596"/>
              </a:xfrm>
              <a:blipFill>
                <a:blip r:embed="rId16"/>
                <a:stretch>
                  <a:fillRect l="-932" t="-9756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DD5F07F-FDF7-90BD-FE84-5CF727BA3C1B}"/>
                  </a:ext>
                </a:extLst>
              </p:cNvPr>
              <p:cNvSpPr txBox="1"/>
              <p:nvPr/>
            </p:nvSpPr>
            <p:spPr>
              <a:xfrm>
                <a:off x="119336" y="1450332"/>
                <a:ext cx="1195332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200" b="1" dirty="0">
                    <a:solidFill>
                      <a:srgbClr val="FF0000"/>
                    </a:solidFill>
                  </a:rPr>
                  <a:t>Korten(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)</a:t>
                </a:r>
                <a:br>
                  <a:rPr lang="en-GB" altLang="zh-CN" sz="3200" b="1" dirty="0">
                    <a:solidFill>
                      <a:srgbClr val="FF0000"/>
                    </a:solidFill>
                  </a:rPr>
                </a:br>
                <a:r>
                  <a:rPr lang="en-GB" altLang="zh-CN" sz="3200" dirty="0"/>
                  <a:t>from </a:t>
                </a:r>
                <a:r>
                  <a:rPr lang="en-GB" altLang="zh-CN" sz="3200" b="1" dirty="0"/>
                  <a:t>bottom (leaves)</a:t>
                </a:r>
                <a:r>
                  <a:rPr lang="en-GB" altLang="zh-CN" sz="3200" dirty="0"/>
                  <a:t> to </a:t>
                </a:r>
                <a:r>
                  <a:rPr lang="en-GB" altLang="zh-CN" sz="3200" b="1" dirty="0"/>
                  <a:t>top (root)</a:t>
                </a:r>
                <a:r>
                  <a:rPr lang="en-GB" altLang="zh-CN" sz="3200" dirty="0"/>
                  <a:t>, and from </a:t>
                </a:r>
                <a:r>
                  <a:rPr lang="en-GB" altLang="zh-CN" sz="3200" b="1" dirty="0"/>
                  <a:t>left</a:t>
                </a:r>
                <a:r>
                  <a:rPr lang="en-GB" altLang="zh-CN" sz="3200" dirty="0"/>
                  <a:t> to </a:t>
                </a:r>
                <a:r>
                  <a:rPr lang="en-GB" altLang="zh-CN" sz="3200" b="1" dirty="0"/>
                  <a:t>right</a:t>
                </a:r>
                <a:r>
                  <a:rPr lang="en-GB" altLang="zh-CN" sz="3200" dirty="0"/>
                  <a:t>, </a:t>
                </a:r>
                <a:r>
                  <a:rPr lang="en-GB" altLang="zh-CN" sz="3200" b="1" dirty="0">
                    <a:solidFill>
                      <a:srgbClr val="FF0000"/>
                    </a:solidFill>
                  </a:rPr>
                  <a:t>try</a:t>
                </a:r>
                <a:r>
                  <a:rPr lang="en-GB" altLang="zh-CN" sz="3200" dirty="0"/>
                  <a:t> to fill in each intermediate node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altLang="zh-CN" sz="3200" dirty="0"/>
                  <a:t>; stop if get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altLang="zh-CN" sz="3200" dirty="0"/>
                  <a:t>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DD5F07F-FDF7-90BD-FE84-5CF727BA3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450332"/>
                <a:ext cx="11953328" cy="1569660"/>
              </a:xfrm>
              <a:prstGeom prst="rect">
                <a:avLst/>
              </a:prstGeom>
              <a:blipFill>
                <a:blip r:embed="rId17"/>
                <a:stretch>
                  <a:fillRect t="-4839" r="-637" b="-12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5F8289C-8D9F-636A-AA3C-ECC48FEEDB5E}"/>
                  </a:ext>
                </a:extLst>
              </p:cNvPr>
              <p:cNvSpPr txBox="1"/>
              <p:nvPr/>
            </p:nvSpPr>
            <p:spPr>
              <a:xfrm>
                <a:off x="1598371" y="6015549"/>
                <a:ext cx="864096" cy="3929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5F8289C-8D9F-636A-AA3C-ECC48FEED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371" y="6015549"/>
                <a:ext cx="864096" cy="392993"/>
              </a:xfrm>
              <a:prstGeom prst="rect">
                <a:avLst/>
              </a:prstGeom>
              <a:blipFill>
                <a:blip r:embed="rId1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ACE22A-2D22-7410-1724-5EC98AB37896}"/>
                  </a:ext>
                </a:extLst>
              </p:cNvPr>
              <p:cNvSpPr txBox="1"/>
              <p:nvPr/>
            </p:nvSpPr>
            <p:spPr>
              <a:xfrm>
                <a:off x="2750499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ACE22A-2D22-7410-1724-5EC98AB37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99" y="6021640"/>
                <a:ext cx="864096" cy="380810"/>
              </a:xfrm>
              <a:prstGeom prst="rect">
                <a:avLst/>
              </a:prstGeom>
              <a:blipFill>
                <a:blip r:embed="rId1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DEF1817-8F5D-F98E-9C86-FC5C563FC3C4}"/>
                  </a:ext>
                </a:extLst>
              </p:cNvPr>
              <p:cNvSpPr txBox="1"/>
              <p:nvPr/>
            </p:nvSpPr>
            <p:spPr>
              <a:xfrm>
                <a:off x="3909701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DEF1817-8F5D-F98E-9C86-FC5C563F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01" y="6021640"/>
                <a:ext cx="864096" cy="380810"/>
              </a:xfrm>
              <a:prstGeom prst="rect">
                <a:avLst/>
              </a:prstGeom>
              <a:blipFill>
                <a:blip r:embed="rId2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731091F-005A-72C3-06B8-6BD648B6B109}"/>
                  </a:ext>
                </a:extLst>
              </p:cNvPr>
              <p:cNvSpPr txBox="1"/>
              <p:nvPr/>
            </p:nvSpPr>
            <p:spPr>
              <a:xfrm>
                <a:off x="5061829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731091F-005A-72C3-06B8-6BD648B6B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829" y="6021640"/>
                <a:ext cx="864096" cy="380810"/>
              </a:xfrm>
              <a:prstGeom prst="rect">
                <a:avLst/>
              </a:prstGeom>
              <a:blipFill>
                <a:blip r:embed="rId2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F54D638-082D-2B72-12C7-7C35613174BF}"/>
                  </a:ext>
                </a:extLst>
              </p:cNvPr>
              <p:cNvSpPr txBox="1"/>
              <p:nvPr/>
            </p:nvSpPr>
            <p:spPr>
              <a:xfrm>
                <a:off x="6240016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F54D638-082D-2B72-12C7-7C356131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6021640"/>
                <a:ext cx="864096" cy="380810"/>
              </a:xfrm>
              <a:prstGeom prst="rect">
                <a:avLst/>
              </a:prstGeom>
              <a:blipFill>
                <a:blip r:embed="rId2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2A24F73-42FD-F0A1-787B-AC526FEDE8E0}"/>
                  </a:ext>
                </a:extLst>
              </p:cNvPr>
              <p:cNvSpPr txBox="1"/>
              <p:nvPr/>
            </p:nvSpPr>
            <p:spPr>
              <a:xfrm>
                <a:off x="7392144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2A24F73-42FD-F0A1-787B-AC526FEDE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6021640"/>
                <a:ext cx="864096" cy="380810"/>
              </a:xfrm>
              <a:prstGeom prst="rect">
                <a:avLst/>
              </a:prstGeom>
              <a:blipFill>
                <a:blip r:embed="rId2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87496CD-B610-A884-D15A-7927279C2B80}"/>
                  </a:ext>
                </a:extLst>
              </p:cNvPr>
              <p:cNvSpPr txBox="1"/>
              <p:nvPr/>
            </p:nvSpPr>
            <p:spPr>
              <a:xfrm>
                <a:off x="8551346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87496CD-B610-A884-D15A-7927279C2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46" y="6021640"/>
                <a:ext cx="864096" cy="380810"/>
              </a:xfrm>
              <a:prstGeom prst="rect">
                <a:avLst/>
              </a:prstGeom>
              <a:blipFill>
                <a:blip r:embed="rId2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9B42F65-4B6F-FD4E-AC50-E4FD1D23D514}"/>
                  </a:ext>
                </a:extLst>
              </p:cNvPr>
              <p:cNvSpPr txBox="1"/>
              <p:nvPr/>
            </p:nvSpPr>
            <p:spPr>
              <a:xfrm>
                <a:off x="9703474" y="602128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9B42F65-4B6F-FD4E-AC50-E4FD1D23D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474" y="6021288"/>
                <a:ext cx="864096" cy="381515"/>
              </a:xfrm>
              <a:prstGeom prst="rect">
                <a:avLst/>
              </a:prstGeom>
              <a:blipFill>
                <a:blip r:embed="rId2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5EF8942-0D58-1D23-7731-8979D9F175E6}"/>
                  </a:ext>
                </a:extLst>
              </p:cNvPr>
              <p:cNvSpPr txBox="1"/>
              <p:nvPr/>
            </p:nvSpPr>
            <p:spPr>
              <a:xfrm>
                <a:off x="2961512" y="6426798"/>
                <a:ext cx="6099462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∘…∘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5EF8942-0D58-1D23-7731-8979D9F1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512" y="6426798"/>
                <a:ext cx="6099462" cy="380810"/>
              </a:xfrm>
              <a:prstGeom prst="rect">
                <a:avLst/>
              </a:prstGeom>
              <a:blipFill>
                <a:blip r:embed="rId2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1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82608" y="353873"/>
                <a:ext cx="11881320" cy="241195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4800" b="1" dirty="0">
                    <a:solidFill>
                      <a:srgbClr val="FF0000"/>
                    </a:solidFill>
                  </a:rPr>
                  <a:t>Key Lemma</a:t>
                </a:r>
              </a:p>
              <a:p>
                <a:pPr marL="0" indent="0" algn="ctr">
                  <a:buNone/>
                </a:pPr>
                <a:r>
                  <a:rPr lang="en-GB" sz="4000" b="1" dirty="0">
                    <a:solidFill>
                      <a:srgbClr val="FF0000"/>
                    </a:solidFill>
                  </a:rPr>
                  <a:t>If</a:t>
                </a:r>
                <a:r>
                  <a:rPr lang="en-GB" sz="4000" dirty="0"/>
                  <a:t> the algorithm </a:t>
                </a:r>
                <a:r>
                  <a:rPr lang="en-GB" sz="4000" b="1" dirty="0">
                    <a:solidFill>
                      <a:srgbClr val="00B050"/>
                    </a:solidFill>
                  </a:rPr>
                  <a:t>does not </a:t>
                </a:r>
                <a:r>
                  <a:rPr lang="en-GB" sz="4000" dirty="0"/>
                  <a:t>find a non-output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4000" dirty="0"/>
                  <a:t> (</a:t>
                </a:r>
                <a:r>
                  <a:rPr lang="en-GB" sz="4000" i="1" dirty="0"/>
                  <a:t>i.e.</a:t>
                </a:r>
                <a:r>
                  <a:rPr lang="en-GB" sz="4000" dirty="0"/>
                  <a:t>, it finds the root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4000" dirty="0"/>
                  <a:t>), </a:t>
                </a:r>
                <a:r>
                  <a:rPr lang="en-GB" sz="4000" b="1" dirty="0">
                    <a:solidFill>
                      <a:srgbClr val="FF0000"/>
                    </a:solidFill>
                  </a:rPr>
                  <a:t>then</a:t>
                </a:r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4000" dirty="0"/>
                  <a:t> </a:t>
                </a:r>
                <a:r>
                  <a:rPr lang="en-GB" sz="4000" b="1" dirty="0">
                    <a:solidFill>
                      <a:srgbClr val="0070C0"/>
                    </a:solidFill>
                  </a:rPr>
                  <a:t>has</a:t>
                </a:r>
                <a:r>
                  <a:rPr lang="en-GB" sz="4000" dirty="0"/>
                  <a:t> a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4000" dirty="0"/>
                  <a:t>-size circuit.</a:t>
                </a:r>
                <a:br>
                  <a:rPr lang="en-GB" sz="4000" dirty="0"/>
                </a:br>
                <a:r>
                  <a:rPr lang="en-GB" sz="4000" b="1" dirty="0">
                    <a:solidFill>
                      <a:srgbClr val="FF0000"/>
                    </a:solidFill>
                  </a:rPr>
                  <a:t>Hint</a:t>
                </a:r>
                <a:r>
                  <a:rPr lang="en-GB" sz="4000" dirty="0"/>
                  <a:t>: this is just </a:t>
                </a:r>
                <a:r>
                  <a:rPr lang="en-GB" sz="4000" b="1" dirty="0">
                    <a:solidFill>
                      <a:srgbClr val="7030A0"/>
                    </a:solidFill>
                  </a:rPr>
                  <a:t>GGM</a:t>
                </a:r>
                <a:r>
                  <a:rPr lang="en-GB" sz="4000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2608" y="353873"/>
                <a:ext cx="11881320" cy="2411954"/>
              </a:xfrm>
              <a:blipFill>
                <a:blip r:embed="rId2"/>
                <a:stretch>
                  <a:fillRect l="-641" t="-8901" r="-1389" b="-16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2F78683-807C-3804-A7BF-BCCE45DB1252}"/>
              </a:ext>
            </a:extLst>
          </p:cNvPr>
          <p:cNvSpPr txBox="1"/>
          <p:nvPr/>
        </p:nvSpPr>
        <p:spPr>
          <a:xfrm>
            <a:off x="1598371" y="6021288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8330A8-C2AC-3B02-F13D-21A1A0E5C7D1}"/>
              </a:ext>
            </a:extLst>
          </p:cNvPr>
          <p:cNvSpPr txBox="1"/>
          <p:nvPr/>
        </p:nvSpPr>
        <p:spPr>
          <a:xfrm>
            <a:off x="2750499" y="6021288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AA698F-62F8-5F87-941F-9C3529E7F5D6}"/>
              </a:ext>
            </a:extLst>
          </p:cNvPr>
          <p:cNvSpPr txBox="1"/>
          <p:nvPr/>
        </p:nvSpPr>
        <p:spPr>
          <a:xfrm>
            <a:off x="3909701" y="6021288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8BF5987-7B82-5314-BA77-EF61C134C35B}"/>
              </a:ext>
            </a:extLst>
          </p:cNvPr>
          <p:cNvSpPr txBox="1"/>
          <p:nvPr/>
        </p:nvSpPr>
        <p:spPr>
          <a:xfrm>
            <a:off x="5061829" y="6021288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6359EDA-8807-A669-8E77-97B04428D4C4}"/>
              </a:ext>
            </a:extLst>
          </p:cNvPr>
          <p:cNvSpPr txBox="1"/>
          <p:nvPr/>
        </p:nvSpPr>
        <p:spPr>
          <a:xfrm>
            <a:off x="8551346" y="6021288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A4FFE47-E7C8-A017-FD05-F63125AC89D4}"/>
              </a:ext>
            </a:extLst>
          </p:cNvPr>
          <p:cNvSpPr txBox="1"/>
          <p:nvPr/>
        </p:nvSpPr>
        <p:spPr>
          <a:xfrm>
            <a:off x="9703474" y="6021288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7E4B9C8-9063-3152-648B-BC9A1F2CBD6C}"/>
                  </a:ext>
                </a:extLst>
              </p:cNvPr>
              <p:cNvSpPr txBox="1"/>
              <p:nvPr/>
            </p:nvSpPr>
            <p:spPr>
              <a:xfrm>
                <a:off x="2135560" y="515092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7E4B9C8-9063-3152-648B-BC9A1F2CB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5150922"/>
                <a:ext cx="864096" cy="381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5D29A95-302B-5C83-07F6-E6485AEC3D45}"/>
                  </a:ext>
                </a:extLst>
              </p:cNvPr>
              <p:cNvSpPr txBox="1"/>
              <p:nvPr/>
            </p:nvSpPr>
            <p:spPr>
              <a:xfrm>
                <a:off x="4458916" y="515092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5D29A95-302B-5C83-07F6-E6485AEC3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916" y="5150922"/>
                <a:ext cx="864096" cy="38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5CFD24A-5DB4-0353-C062-C9E1E21870C9}"/>
                  </a:ext>
                </a:extLst>
              </p:cNvPr>
              <p:cNvSpPr txBox="1"/>
              <p:nvPr/>
            </p:nvSpPr>
            <p:spPr>
              <a:xfrm>
                <a:off x="6757104" y="515092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5CFD24A-5DB4-0353-C062-C9E1E2187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104" y="5150922"/>
                <a:ext cx="864096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2B8B1B4-D119-6E9E-E815-FF93603A6E89}"/>
                  </a:ext>
                </a:extLst>
              </p:cNvPr>
              <p:cNvSpPr txBox="1"/>
              <p:nvPr/>
            </p:nvSpPr>
            <p:spPr>
              <a:xfrm>
                <a:off x="9080460" y="515092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2B8B1B4-D119-6E9E-E815-FF93603A6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460" y="5150922"/>
                <a:ext cx="864096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370048-3FD6-EAF9-736F-83239398F038}"/>
                  </a:ext>
                </a:extLst>
              </p:cNvPr>
              <p:cNvSpPr txBox="1"/>
              <p:nvPr/>
            </p:nvSpPr>
            <p:spPr>
              <a:xfrm>
                <a:off x="3359696" y="422097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370048-3FD6-EAF9-736F-83239398F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4220977"/>
                <a:ext cx="864096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A7348EA-1F0D-F771-E282-D7D13915C74E}"/>
                  </a:ext>
                </a:extLst>
              </p:cNvPr>
              <p:cNvSpPr txBox="1"/>
              <p:nvPr/>
            </p:nvSpPr>
            <p:spPr>
              <a:xfrm>
                <a:off x="7847668" y="422097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A7348EA-1F0D-F771-E282-D7D13915C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668" y="4220977"/>
                <a:ext cx="864096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CF393B7-51DA-0B74-6F1F-510480BBCD81}"/>
                  </a:ext>
                </a:extLst>
              </p:cNvPr>
              <p:cNvSpPr txBox="1"/>
              <p:nvPr/>
            </p:nvSpPr>
            <p:spPr>
              <a:xfrm>
                <a:off x="5579195" y="3298995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CF393B7-51DA-0B74-6F1F-510480BBC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195" y="3298995"/>
                <a:ext cx="864096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F2E7D51-F2FA-56D4-65C3-E37A6D0F4243}"/>
                  </a:ext>
                </a:extLst>
              </p:cNvPr>
              <p:cNvSpPr txBox="1"/>
              <p:nvPr/>
            </p:nvSpPr>
            <p:spPr>
              <a:xfrm>
                <a:off x="5233742" y="3911417"/>
                <a:ext cx="16466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F2E7D51-F2FA-56D4-65C3-E37A6D0F4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742" y="3911417"/>
                <a:ext cx="1646668" cy="246221"/>
              </a:xfrm>
              <a:prstGeom prst="rect">
                <a:avLst/>
              </a:prstGeom>
              <a:blipFill>
                <a:blip r:embed="rId10"/>
                <a:stretch>
                  <a:fillRect l="-6154" t="-10000" r="-3077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上箭头 7">
            <a:extLst>
              <a:ext uri="{FF2B5EF4-FFF2-40B4-BE49-F238E27FC236}">
                <a16:creationId xmlns:a16="http://schemas.microsoft.com/office/drawing/2014/main" id="{8692E5C0-4FCF-B9FB-8E7C-0B72C71F8AC1}"/>
              </a:ext>
            </a:extLst>
          </p:cNvPr>
          <p:cNvSpPr/>
          <p:nvPr/>
        </p:nvSpPr>
        <p:spPr>
          <a:xfrm>
            <a:off x="6470715" y="6504127"/>
            <a:ext cx="432048" cy="2436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A3CBC16-C5D1-4C9A-9520-A8EB78979783}"/>
                  </a:ext>
                </a:extLst>
              </p:cNvPr>
              <p:cNvSpPr txBox="1"/>
              <p:nvPr/>
            </p:nvSpPr>
            <p:spPr>
              <a:xfrm>
                <a:off x="7410655" y="4732765"/>
                <a:ext cx="16911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A3CBC16-C5D1-4C9A-9520-A8EB78979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655" y="4732765"/>
                <a:ext cx="1691169" cy="246221"/>
              </a:xfrm>
              <a:prstGeom prst="rect">
                <a:avLst/>
              </a:prstGeom>
              <a:blipFill>
                <a:blip r:embed="rId11"/>
                <a:stretch>
                  <a:fillRect l="-4478" t="-4762" r="-1493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3EAB60F-E473-B850-49FB-7D082C04120E}"/>
                  </a:ext>
                </a:extLst>
              </p:cNvPr>
              <p:cNvSpPr txBox="1"/>
              <p:nvPr/>
            </p:nvSpPr>
            <p:spPr>
              <a:xfrm>
                <a:off x="6192534" y="5648366"/>
                <a:ext cx="1993238" cy="277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sup>
                          </m:s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sSup>
                            <m:sSup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(6)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3EAB60F-E473-B850-49FB-7D082C041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534" y="5648366"/>
                <a:ext cx="1993238" cy="277961"/>
              </a:xfrm>
              <a:prstGeom prst="rect">
                <a:avLst/>
              </a:prstGeom>
              <a:blipFill>
                <a:blip r:embed="rId12"/>
                <a:stretch>
                  <a:fillRect l="-3165" r="-633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1563984-87C1-8434-7359-E4004D727DD6}"/>
                  </a:ext>
                </a:extLst>
              </p:cNvPr>
              <p:cNvSpPr txBox="1"/>
              <p:nvPr/>
            </p:nvSpPr>
            <p:spPr>
              <a:xfrm>
                <a:off x="6240016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1563984-87C1-8434-7359-E4004D72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6021640"/>
                <a:ext cx="864096" cy="380810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71F9F69-D03A-E087-BE4E-BF115C7EBB0F}"/>
                  </a:ext>
                </a:extLst>
              </p:cNvPr>
              <p:cNvSpPr txBox="1"/>
              <p:nvPr/>
            </p:nvSpPr>
            <p:spPr>
              <a:xfrm>
                <a:off x="7392144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71F9F69-D03A-E087-BE4E-BF115C7EB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6021640"/>
                <a:ext cx="864096" cy="380810"/>
              </a:xfrm>
              <a:prstGeom prst="rect">
                <a:avLst/>
              </a:prstGeom>
              <a:blipFill>
                <a:blip r:embed="rId1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7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29" grpId="0"/>
      <p:bldP spid="8" grpId="0" animBg="1"/>
      <p:bldP spid="9" grpId="0"/>
      <p:bldP spid="30" grpId="0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82608" y="353873"/>
                <a:ext cx="11881320" cy="241195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Korten(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): “Hardness vs Randomness”</a:t>
                </a:r>
                <a:endParaRPr lang="en-GB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2608" y="353873"/>
                <a:ext cx="11881320" cy="2411954"/>
              </a:xfrm>
              <a:blipFill>
                <a:blip r:embed="rId2"/>
                <a:stretch>
                  <a:fillRect t="-78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E64CCB-53F5-E7A7-4880-F5EE59A8C9E9}"/>
              </a:ext>
            </a:extLst>
          </p:cNvPr>
          <p:cNvSpPr txBox="1">
            <a:spLocks/>
          </p:cNvSpPr>
          <p:nvPr/>
        </p:nvSpPr>
        <p:spPr>
          <a:xfrm>
            <a:off x="933916" y="2956168"/>
            <a:ext cx="10468184" cy="1412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/>
              <a:t>Using a </a:t>
            </a:r>
            <a:r>
              <a:rPr lang="en-US" sz="4400" b="1" dirty="0">
                <a:solidFill>
                  <a:srgbClr val="FF0000"/>
                </a:solidFill>
              </a:rPr>
              <a:t>hard truth-table </a:t>
            </a:r>
            <a:r>
              <a:rPr lang="en-US" sz="4400" b="1" dirty="0"/>
              <a:t>to solve a </a:t>
            </a:r>
            <a:r>
              <a:rPr lang="en-US" sz="4400" b="1" dirty="0">
                <a:solidFill>
                  <a:srgbClr val="7030A0"/>
                </a:solidFill>
              </a:rPr>
              <a:t>derandomization</a:t>
            </a:r>
            <a:r>
              <a:rPr lang="en-US" sz="4400" b="1" dirty="0"/>
              <a:t> task.</a:t>
            </a:r>
            <a:endParaRPr lang="en-GB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D71D8F4-7F18-FE3A-1661-9A5E7B082D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360" y="4714677"/>
                <a:ext cx="11665296" cy="213526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kumimoji="1" lang="en-US" altLang="zh-CN" sz="3600" b="1" dirty="0"/>
                  <a:t>[Nisan-Wigderson’94] [Impagliazzo-Wigderson’97]</a:t>
                </a:r>
              </a:p>
              <a:p>
                <a:pPr marL="0" indent="0" algn="ctr">
                  <a:buNone/>
                </a:pPr>
                <a:r>
                  <a:rPr lang="en-GB" altLang="zh-CN" sz="4000" b="1" dirty="0">
                    <a:solidFill>
                      <a:srgbClr val="FF0000"/>
                    </a:solidFill>
                  </a:rPr>
                  <a:t>If</a:t>
                </a:r>
                <a:r>
                  <a:rPr lang="en-GB" altLang="zh-CN" sz="4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4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altLang="zh-CN" sz="4000" dirty="0"/>
                  <a:t> has </a:t>
                </a:r>
                <a:r>
                  <a:rPr lang="en-GB" altLang="zh-CN" sz="4000" b="1" dirty="0">
                    <a:solidFill>
                      <a:srgbClr val="00B050"/>
                    </a:solidFill>
                  </a:rPr>
                  <a:t>no</a:t>
                </a:r>
                <a:r>
                  <a:rPr lang="en-GB" altLang="zh-CN" sz="4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0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GB" altLang="zh-CN" sz="4000" dirty="0"/>
                  <a:t>-size circuits, </a:t>
                </a:r>
                <a:r>
                  <a:rPr lang="en-GB" altLang="zh-CN" sz="4000" b="1" dirty="0">
                    <a:solidFill>
                      <a:srgbClr val="FF0000"/>
                    </a:solidFill>
                  </a:rPr>
                  <a:t>then</a:t>
                </a:r>
                <a:r>
                  <a:rPr lang="en-GB" altLang="zh-CN" sz="4000" dirty="0"/>
                  <a:t> </a:t>
                </a:r>
                <a:br>
                  <a:rPr lang="en-GB" altLang="zh-CN" sz="4000" dirty="0"/>
                </a:br>
                <a:r>
                  <a:rPr lang="en-GB" altLang="zh-CN" sz="4000" dirty="0"/>
                  <a:t>NW(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altLang="zh-CN" sz="4000" dirty="0"/>
                  <a:t>) </a:t>
                </a:r>
                <a:r>
                  <a:rPr lang="en-US" altLang="zh-CN" sz="4000" b="1" dirty="0">
                    <a:solidFill>
                      <a:srgbClr val="7030A0"/>
                    </a:solidFill>
                  </a:rPr>
                  <a:t>approximates</a:t>
                </a:r>
                <a:r>
                  <a:rPr lang="en-US" altLang="zh-CN" sz="40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4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lim>
                    </m:limLow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r>
                  <a:rPr lang="en-GB" altLang="zh-CN" sz="4000" dirty="0"/>
                  <a:t> within </a:t>
                </a:r>
                <a14:m>
                  <m:oMath xmlns:m="http://schemas.openxmlformats.org/officeDocument/2006/math">
                    <m:r>
                      <a:rPr lang="en-US" altLang="zh-CN" sz="4000" b="0" i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0.01</m:t>
                    </m:r>
                  </m:oMath>
                </a14:m>
                <a:r>
                  <a:rPr lang="en-GB" altLang="zh-CN" sz="4000" dirty="0"/>
                  <a:t>.</a:t>
                </a:r>
              </a:p>
              <a:p>
                <a:pPr marL="0" indent="0" algn="ctr">
                  <a:buNone/>
                </a:pPr>
                <a:endParaRPr kumimoji="1" lang="en-US" altLang="zh-CN" sz="3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D71D8F4-7F18-FE3A-1661-9A5E7B082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4714677"/>
                <a:ext cx="11665296" cy="2135261"/>
              </a:xfrm>
              <a:prstGeom prst="rect">
                <a:avLst/>
              </a:prstGeom>
              <a:blipFill>
                <a:blip r:embed="rId3"/>
                <a:stretch>
                  <a:fillRect t="-7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42B1DF4-ECBC-2551-A6A7-3A203E47478D}"/>
                  </a:ext>
                </a:extLst>
              </p:cNvPr>
              <p:cNvSpPr txBox="1"/>
              <p:nvPr/>
            </p:nvSpPr>
            <p:spPr>
              <a:xfrm>
                <a:off x="265600" y="1340624"/>
                <a:ext cx="11521280" cy="13234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4000" b="1" dirty="0">
                    <a:solidFill>
                      <a:srgbClr val="FF0000"/>
                    </a:solidFill>
                  </a:rPr>
                  <a:t>If</a:t>
                </a:r>
                <a:r>
                  <a:rPr lang="en-GB" altLang="zh-CN" sz="4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4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altLang="zh-CN" sz="4000" dirty="0"/>
                  <a:t> has </a:t>
                </a:r>
                <a:r>
                  <a:rPr lang="en-GB" altLang="zh-CN" sz="4000" b="1" dirty="0">
                    <a:solidFill>
                      <a:srgbClr val="00B050"/>
                    </a:solidFill>
                  </a:rPr>
                  <a:t>no</a:t>
                </a:r>
                <a:r>
                  <a:rPr lang="en-GB" altLang="zh-CN" sz="4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400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CN" sz="4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4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sz="4000" dirty="0"/>
                  <a:t>-size circuits, </a:t>
                </a:r>
                <a:r>
                  <a:rPr lang="en-GB" altLang="zh-CN" sz="4000" b="1" dirty="0">
                    <a:solidFill>
                      <a:srgbClr val="FF0000"/>
                    </a:solidFill>
                  </a:rPr>
                  <a:t>then</a:t>
                </a:r>
                <a:br>
                  <a:rPr lang="en-GB" altLang="zh-CN" sz="4000" dirty="0"/>
                </a:br>
                <a:r>
                  <a:rPr lang="en-GB" altLang="zh-CN" sz="4000" dirty="0"/>
                  <a:t> </a:t>
                </a:r>
                <a:r>
                  <a:rPr lang="en-GB" altLang="zh-CN" sz="4000" dirty="0" err="1"/>
                  <a:t>Korten</a:t>
                </a:r>
                <a:r>
                  <a:rPr lang="en-GB" altLang="zh-CN" sz="4000" dirty="0"/>
                  <a:t>(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altLang="zh-CN" sz="4000" dirty="0"/>
                  <a:t>) </a:t>
                </a:r>
                <a:r>
                  <a:rPr lang="en-GB" altLang="zh-CN" sz="4000" b="1" dirty="0">
                    <a:solidFill>
                      <a:srgbClr val="7030A0"/>
                    </a:solidFill>
                  </a:rPr>
                  <a:t>finds</a:t>
                </a:r>
                <a:r>
                  <a:rPr lang="en-GB" altLang="zh-CN" sz="4000" dirty="0"/>
                  <a:t> a non-output of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4000" dirty="0"/>
                  <a:t>.</a:t>
                </a:r>
                <a:endParaRPr lang="zh-CN" altLang="en-US" sz="40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42B1DF4-ECBC-2551-A6A7-3A203E474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00" y="1340624"/>
                <a:ext cx="11521280" cy="1323439"/>
              </a:xfrm>
              <a:prstGeom prst="rect">
                <a:avLst/>
              </a:prstGeom>
              <a:blipFill>
                <a:blip r:embed="rId4"/>
                <a:stretch>
                  <a:fillRect t="-7619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4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2621" y="-102249"/>
                <a:ext cx="11737304" cy="134076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GB" b="1" dirty="0">
                    <a:solidFill>
                      <a:srgbClr val="FF0000"/>
                    </a:solidFill>
                  </a:rPr>
                  <a:t>Key idea in [CHR’23]</a:t>
                </a:r>
                <a:br>
                  <a:rPr lang="en-GB" b="1" dirty="0">
                    <a:solidFill>
                      <a:srgbClr val="FF0000"/>
                    </a:solidFill>
                  </a:rPr>
                </a:br>
                <a:r>
                  <a:rPr lang="en-GB" b="1" dirty="0">
                    <a:solidFill>
                      <a:srgbClr val="FF0000"/>
                    </a:solidFill>
                  </a:rPr>
                  <a:t>The Computational History of </a:t>
                </a:r>
                <a:r>
                  <a:rPr lang="en-GB" b="1" dirty="0" err="1">
                    <a:solidFill>
                      <a:srgbClr val="FF0000"/>
                    </a:solidFill>
                  </a:rPr>
                  <a:t>Korten</a:t>
                </a:r>
                <a:r>
                  <a:rPr lang="en-GB" b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2621" y="-102249"/>
                <a:ext cx="11737304" cy="1340768"/>
              </a:xfrm>
              <a:blipFill>
                <a:blip r:embed="rId2"/>
                <a:stretch>
                  <a:fillRect t="-12150" b="-214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F44657C-54FE-D5F2-043D-B79D446CBA9D}"/>
                  </a:ext>
                </a:extLst>
              </p:cNvPr>
              <p:cNvSpPr txBox="1"/>
              <p:nvPr/>
            </p:nvSpPr>
            <p:spPr>
              <a:xfrm>
                <a:off x="2112084" y="514494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F44657C-54FE-D5F2-043D-B79D446CB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084" y="5144942"/>
                <a:ext cx="864096" cy="381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ACD0202-3358-6B73-93C8-4A755C44CE8F}"/>
                  </a:ext>
                </a:extLst>
              </p:cNvPr>
              <p:cNvSpPr txBox="1"/>
              <p:nvPr/>
            </p:nvSpPr>
            <p:spPr>
              <a:xfrm>
                <a:off x="4435440" y="514494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ACD0202-3358-6B73-93C8-4A755C44C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440" y="5144942"/>
                <a:ext cx="864096" cy="38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0C64328-85F2-E7FB-035C-5E2C7A8BD9D0}"/>
                  </a:ext>
                </a:extLst>
              </p:cNvPr>
              <p:cNvSpPr txBox="1"/>
              <p:nvPr/>
            </p:nvSpPr>
            <p:spPr>
              <a:xfrm>
                <a:off x="6733628" y="514494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0C64328-85F2-E7FB-035C-5E2C7A8BD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28" y="5144942"/>
                <a:ext cx="864096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3F754D8-7F18-50D5-C747-9B3998EC9850}"/>
                  </a:ext>
                </a:extLst>
              </p:cNvPr>
              <p:cNvSpPr txBox="1"/>
              <p:nvPr/>
            </p:nvSpPr>
            <p:spPr>
              <a:xfrm>
                <a:off x="9056984" y="514494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3F754D8-7F18-50D5-C747-9B3998EC9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984" y="5144942"/>
                <a:ext cx="864096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C643522-0E62-0406-9E1E-44DA555C4518}"/>
                  </a:ext>
                </a:extLst>
              </p:cNvPr>
              <p:cNvSpPr txBox="1"/>
              <p:nvPr/>
            </p:nvSpPr>
            <p:spPr>
              <a:xfrm>
                <a:off x="3336220" y="4221088"/>
                <a:ext cx="86409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7030A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C643522-0E62-0406-9E1E-44DA555C4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220" y="4221088"/>
                <a:ext cx="8640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CF087D2-05D8-2DA4-0DB0-E42DBF85B65A}"/>
                  </a:ext>
                </a:extLst>
              </p:cNvPr>
              <p:cNvSpPr txBox="1"/>
              <p:nvPr/>
            </p:nvSpPr>
            <p:spPr>
              <a:xfrm>
                <a:off x="2842068" y="4712441"/>
                <a:ext cx="20195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3CF087D2-05D8-2DA4-0DB0-E42DBF85B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068" y="4712441"/>
                <a:ext cx="2019591" cy="246221"/>
              </a:xfrm>
              <a:prstGeom prst="rect">
                <a:avLst/>
              </a:prstGeom>
              <a:blipFill>
                <a:blip r:embed="rId8"/>
                <a:stretch>
                  <a:fillRect l="-1863" t="-10000" r="-1863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73488FF9-A24B-85E7-B5FB-4D2C603AEA7C}"/>
                  </a:ext>
                </a:extLst>
              </p:cNvPr>
              <p:cNvSpPr txBox="1"/>
              <p:nvPr/>
            </p:nvSpPr>
            <p:spPr>
              <a:xfrm>
                <a:off x="7824192" y="4221088"/>
                <a:ext cx="86409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73488FF9-A24B-85E7-B5FB-4D2C603AE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192" y="4221088"/>
                <a:ext cx="8640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2C67D29-C863-BC29-CF9C-17D6BC080B2D}"/>
                  </a:ext>
                </a:extLst>
              </p:cNvPr>
              <p:cNvSpPr txBox="1"/>
              <p:nvPr/>
            </p:nvSpPr>
            <p:spPr>
              <a:xfrm>
                <a:off x="5555719" y="3293015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2C67D29-C863-BC29-CF9C-17D6BC080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719" y="3293015"/>
                <a:ext cx="864096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CAA310-03B5-7D90-69CE-E1367C5A4E1A}"/>
                  </a:ext>
                </a:extLst>
              </p:cNvPr>
              <p:cNvSpPr txBox="1"/>
              <p:nvPr/>
            </p:nvSpPr>
            <p:spPr>
              <a:xfrm>
                <a:off x="172076" y="1201943"/>
                <a:ext cx="11737304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200" b="1" dirty="0">
                    <a:solidFill>
                      <a:srgbClr val="FF0000"/>
                    </a:solidFill>
                  </a:rPr>
                  <a:t>Korten(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)</a:t>
                </a:r>
                <a:br>
                  <a:rPr lang="en-GB" altLang="zh-CN" sz="3200" b="1" dirty="0">
                    <a:solidFill>
                      <a:srgbClr val="FF0000"/>
                    </a:solidFill>
                  </a:rPr>
                </a:br>
                <a:r>
                  <a:rPr lang="en-GB" altLang="zh-CN" sz="3200" dirty="0"/>
                  <a:t>from </a:t>
                </a:r>
                <a:r>
                  <a:rPr lang="en-GB" altLang="zh-CN" sz="3200" b="1" dirty="0"/>
                  <a:t>bottom (leaves)</a:t>
                </a:r>
                <a:r>
                  <a:rPr lang="en-GB" altLang="zh-CN" sz="3200" dirty="0"/>
                  <a:t> to </a:t>
                </a:r>
                <a:r>
                  <a:rPr lang="en-GB" altLang="zh-CN" sz="3200" b="1" dirty="0"/>
                  <a:t>top (root)</a:t>
                </a:r>
                <a:r>
                  <a:rPr lang="en-GB" altLang="zh-CN" sz="3200" dirty="0"/>
                  <a:t>, and from </a:t>
                </a:r>
                <a:r>
                  <a:rPr lang="en-GB" altLang="zh-CN" sz="3200" b="1" dirty="0"/>
                  <a:t>left</a:t>
                </a:r>
                <a:r>
                  <a:rPr lang="en-GB" altLang="zh-CN" sz="3200" dirty="0"/>
                  <a:t> to </a:t>
                </a:r>
                <a:r>
                  <a:rPr lang="en-GB" altLang="zh-CN" sz="3200" b="1" dirty="0"/>
                  <a:t>right</a:t>
                </a:r>
                <a:r>
                  <a:rPr lang="en-GB" altLang="zh-CN" sz="3200" dirty="0"/>
                  <a:t>, </a:t>
                </a:r>
                <a:r>
                  <a:rPr lang="en-GB" altLang="zh-CN" sz="3200" b="1" dirty="0">
                    <a:solidFill>
                      <a:srgbClr val="FF0000"/>
                    </a:solidFill>
                  </a:rPr>
                  <a:t>try</a:t>
                </a:r>
                <a:r>
                  <a:rPr lang="en-GB" altLang="zh-CN" sz="3200" dirty="0"/>
                  <a:t> to fill in each intermediate node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altLang="zh-CN" sz="3200" dirty="0"/>
                  <a:t>; stop if get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altLang="zh-CN" sz="3200" dirty="0"/>
                  <a:t>. </a:t>
                </a:r>
                <a:br>
                  <a:rPr lang="en-GB" altLang="zh-CN" sz="32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History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values</m:t>
                    </m:r>
                  </m:oMath>
                </a14:m>
                <a:r>
                  <a:rPr lang="en-GB" altLang="zh-CN" sz="2800" dirty="0"/>
                  <a:t> of all nodes in the end </a:t>
                </a:r>
                <a:r>
                  <a:rPr lang="en-GB" altLang="zh-CN" sz="3200" dirty="0"/>
                  <a:t>+ “</a:t>
                </a:r>
                <a:r>
                  <a:rPr lang="en-GB" altLang="zh-CN" sz="3200" b="1" dirty="0">
                    <a:solidFill>
                      <a:srgbClr val="7030A0"/>
                    </a:solidFill>
                  </a:rPr>
                  <a:t>index of last node</a:t>
                </a:r>
                <a:r>
                  <a:rPr lang="en-GB" altLang="zh-CN" sz="3200" dirty="0"/>
                  <a:t>”</a:t>
                </a: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CAA310-03B5-7D90-69CE-E1367C5A4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6" y="1201943"/>
                <a:ext cx="11737304" cy="2062103"/>
              </a:xfrm>
              <a:prstGeom prst="rect">
                <a:avLst/>
              </a:prstGeom>
              <a:blipFill>
                <a:blip r:embed="rId11"/>
                <a:stretch>
                  <a:fillRect l="-757" t="-3681" r="-1514" b="-8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B27F793-C8BC-6AE7-9C1E-22DF6A23469E}"/>
                  </a:ext>
                </a:extLst>
              </p:cNvPr>
              <p:cNvSpPr txBox="1"/>
              <p:nvPr/>
            </p:nvSpPr>
            <p:spPr>
              <a:xfrm>
                <a:off x="2112084" y="3729896"/>
                <a:ext cx="877458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History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∘…∘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(7)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(8)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∘ ⊥ ∘ ⊥ ∘ ⊥ </m:t>
                    </m:r>
                  </m:oMath>
                </a14:m>
                <a:r>
                  <a:rPr lang="en-US" altLang="zh-CN" dirty="0"/>
                  <a:t> + 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”5”</a:t>
                </a:r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B27F793-C8BC-6AE7-9C1E-22DF6A234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084" y="3729896"/>
                <a:ext cx="8774588" cy="380810"/>
              </a:xfrm>
              <a:prstGeom prst="rect">
                <a:avLst/>
              </a:prstGeom>
              <a:blipFill>
                <a:blip r:embed="rId12"/>
                <a:stretch>
                  <a:fillRect l="-145" t="-3226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9DFDD89C-D6D5-D19C-E7DB-127B9D47C59B}"/>
                  </a:ext>
                </a:extLst>
              </p:cNvPr>
              <p:cNvSpPr txBox="1"/>
              <p:nvPr/>
            </p:nvSpPr>
            <p:spPr>
              <a:xfrm>
                <a:off x="1598371" y="6015549"/>
                <a:ext cx="864096" cy="3929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9DFDD89C-D6D5-D19C-E7DB-127B9D47C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371" y="6015549"/>
                <a:ext cx="864096" cy="392993"/>
              </a:xfrm>
              <a:prstGeom prst="rect">
                <a:avLst/>
              </a:prstGeom>
              <a:blipFill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B837324-1FBD-3A4D-ECFA-42490306C31D}"/>
                  </a:ext>
                </a:extLst>
              </p:cNvPr>
              <p:cNvSpPr txBox="1"/>
              <p:nvPr/>
            </p:nvSpPr>
            <p:spPr>
              <a:xfrm>
                <a:off x="2750499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B837324-1FBD-3A4D-ECFA-42490306C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99" y="6021640"/>
                <a:ext cx="864096" cy="380810"/>
              </a:xfrm>
              <a:prstGeom prst="rect">
                <a:avLst/>
              </a:prstGeom>
              <a:blipFill>
                <a:blip r:embed="rId1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37BFA6F3-B3C9-BDC1-C9EF-98889946ED2D}"/>
                  </a:ext>
                </a:extLst>
              </p:cNvPr>
              <p:cNvSpPr txBox="1"/>
              <p:nvPr/>
            </p:nvSpPr>
            <p:spPr>
              <a:xfrm>
                <a:off x="3909701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37BFA6F3-B3C9-BDC1-C9EF-98889946E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01" y="6021640"/>
                <a:ext cx="864096" cy="380810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4BDFC2C7-E0E1-DD13-333F-5218C2D61EF1}"/>
                  </a:ext>
                </a:extLst>
              </p:cNvPr>
              <p:cNvSpPr txBox="1"/>
              <p:nvPr/>
            </p:nvSpPr>
            <p:spPr>
              <a:xfrm>
                <a:off x="5061829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4BDFC2C7-E0E1-DD13-333F-5218C2D61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829" y="6021640"/>
                <a:ext cx="864096" cy="380810"/>
              </a:xfrm>
              <a:prstGeom prst="rect">
                <a:avLst/>
              </a:prstGeom>
              <a:blipFill>
                <a:blip r:embed="rId1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A04FEEE7-BD44-63B9-D70B-99882A7EF3A3}"/>
                  </a:ext>
                </a:extLst>
              </p:cNvPr>
              <p:cNvSpPr txBox="1"/>
              <p:nvPr/>
            </p:nvSpPr>
            <p:spPr>
              <a:xfrm>
                <a:off x="6240016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A04FEEE7-BD44-63B9-D70B-99882A7EF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6021640"/>
                <a:ext cx="864096" cy="380810"/>
              </a:xfrm>
              <a:prstGeom prst="rect">
                <a:avLst/>
              </a:prstGeom>
              <a:blipFill>
                <a:blip r:embed="rId1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26830DA-29B6-DD04-2012-814B52B6BC6C}"/>
                  </a:ext>
                </a:extLst>
              </p:cNvPr>
              <p:cNvSpPr txBox="1"/>
              <p:nvPr/>
            </p:nvSpPr>
            <p:spPr>
              <a:xfrm>
                <a:off x="7392144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26830DA-29B6-DD04-2012-814B52B6B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6021640"/>
                <a:ext cx="864096" cy="380810"/>
              </a:xfrm>
              <a:prstGeom prst="rect">
                <a:avLst/>
              </a:prstGeom>
              <a:blipFill>
                <a:blip r:embed="rId1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3D0113F-1BF9-4C3C-3BBE-DB4284E7F14B}"/>
                  </a:ext>
                </a:extLst>
              </p:cNvPr>
              <p:cNvSpPr txBox="1"/>
              <p:nvPr/>
            </p:nvSpPr>
            <p:spPr>
              <a:xfrm>
                <a:off x="8551346" y="6021640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3D0113F-1BF9-4C3C-3BBE-DB4284E7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46" y="6021640"/>
                <a:ext cx="864096" cy="380810"/>
              </a:xfrm>
              <a:prstGeom prst="rect">
                <a:avLst/>
              </a:prstGeom>
              <a:blipFill>
                <a:blip r:embed="rId1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212E139D-D7EF-63F9-5B20-98A82D4C8ACA}"/>
                  </a:ext>
                </a:extLst>
              </p:cNvPr>
              <p:cNvSpPr txBox="1"/>
              <p:nvPr/>
            </p:nvSpPr>
            <p:spPr>
              <a:xfrm>
                <a:off x="9703474" y="602128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212E139D-D7EF-63F9-5B20-98A82D4C8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474" y="6021288"/>
                <a:ext cx="864096" cy="381515"/>
              </a:xfrm>
              <a:prstGeom prst="rect">
                <a:avLst/>
              </a:prstGeom>
              <a:blipFill>
                <a:blip r:embed="rId2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B3705D1F-5AF1-E887-6AA0-271B012AA61A}"/>
                  </a:ext>
                </a:extLst>
              </p:cNvPr>
              <p:cNvSpPr txBox="1"/>
              <p:nvPr/>
            </p:nvSpPr>
            <p:spPr>
              <a:xfrm>
                <a:off x="2961512" y="6426798"/>
                <a:ext cx="6099462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∘…∘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B3705D1F-5AF1-E887-6AA0-271B012AA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512" y="6426798"/>
                <a:ext cx="6099462" cy="380810"/>
              </a:xfrm>
              <a:prstGeom prst="rect">
                <a:avLst/>
              </a:prstGeom>
              <a:blipFill>
                <a:blip r:embed="rId2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7A7B2CC-62A7-9B74-AB6E-B34AEF776CF9}"/>
                  </a:ext>
                </a:extLst>
              </p:cNvPr>
              <p:cNvSpPr txBox="1"/>
              <p:nvPr/>
            </p:nvSpPr>
            <p:spPr>
              <a:xfrm>
                <a:off x="1630925" y="5648366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7A7B2CC-62A7-9B74-AB6E-B34AEF776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925" y="5648366"/>
                <a:ext cx="2040559" cy="262892"/>
              </a:xfrm>
              <a:prstGeom prst="rect">
                <a:avLst/>
              </a:prstGeom>
              <a:blipFill>
                <a:blip r:embed="rId22"/>
                <a:stretch>
                  <a:fillRect l="-2484" r="-2484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A4F74A-05DC-45E5-0F25-5F0C24F941C5}"/>
                  </a:ext>
                </a:extLst>
              </p:cNvPr>
              <p:cNvSpPr txBox="1"/>
              <p:nvPr/>
            </p:nvSpPr>
            <p:spPr>
              <a:xfrm>
                <a:off x="3954280" y="5648366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A4F74A-05DC-45E5-0F25-5F0C24F94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80" y="5648366"/>
                <a:ext cx="2040559" cy="262892"/>
              </a:xfrm>
              <a:prstGeom prst="rect">
                <a:avLst/>
              </a:prstGeom>
              <a:blipFill>
                <a:blip r:embed="rId23"/>
                <a:stretch>
                  <a:fillRect l="-2484" r="-2484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0328FE1-35DB-57E6-7C86-13786B8A923D}"/>
                  </a:ext>
                </a:extLst>
              </p:cNvPr>
              <p:cNvSpPr txBox="1"/>
              <p:nvPr/>
            </p:nvSpPr>
            <p:spPr>
              <a:xfrm>
                <a:off x="6252468" y="5648366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0328FE1-35DB-57E6-7C86-13786B8A9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468" y="5648366"/>
                <a:ext cx="2040559" cy="262892"/>
              </a:xfrm>
              <a:prstGeom prst="rect">
                <a:avLst/>
              </a:prstGeom>
              <a:blipFill>
                <a:blip r:embed="rId24"/>
                <a:stretch>
                  <a:fillRect l="-2484" r="-2484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E48EB899-930C-706F-A60C-1F6163EA3305}"/>
                  </a:ext>
                </a:extLst>
              </p:cNvPr>
              <p:cNvSpPr txBox="1"/>
              <p:nvPr/>
            </p:nvSpPr>
            <p:spPr>
              <a:xfrm>
                <a:off x="8575824" y="5648366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E48EB899-930C-706F-A60C-1F6163EA3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824" y="5648366"/>
                <a:ext cx="2040559" cy="262892"/>
              </a:xfrm>
              <a:prstGeom prst="rect">
                <a:avLst/>
              </a:prstGeom>
              <a:blipFill>
                <a:blip r:embed="rId25"/>
                <a:stretch>
                  <a:fillRect l="-1852" r="-1852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2036049-5B4C-17A7-837D-3E1B6456D5ED}"/>
                  </a:ext>
                </a:extLst>
              </p:cNvPr>
              <p:cNvSpPr txBox="1"/>
              <p:nvPr/>
            </p:nvSpPr>
            <p:spPr>
              <a:xfrm>
                <a:off x="8983394" y="4385137"/>
                <a:ext cx="2895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Korten(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2400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2036049-5B4C-17A7-837D-3E1B6456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394" y="4385137"/>
                <a:ext cx="2895023" cy="461665"/>
              </a:xfrm>
              <a:prstGeom prst="rect">
                <a:avLst/>
              </a:prstGeom>
              <a:blipFill>
                <a:blip r:embed="rId26"/>
                <a:stretch>
                  <a:fillRect l="-3057"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3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63" grpId="0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" y="0"/>
                <a:ext cx="12165394" cy="134076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GB" altLang="zh-CN" sz="4800" b="1" dirty="0">
                    <a:solidFill>
                      <a:srgbClr val="FF0000"/>
                    </a:solidFill>
                  </a:rPr>
                  <a:t>[CHR’23]: 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Local Verification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b="0" i="1" smtClean="0">
                        <a:latin typeface="Cambria Math" panose="02040503050406030204" pitchFamily="18" charset="0"/>
                      </a:rPr>
                      <m:t>History</m:t>
                    </m:r>
                    <m:d>
                      <m:dPr>
                        <m:ctrlP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:endParaRPr lang="en-GB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0"/>
                <a:ext cx="12165394" cy="1340768"/>
              </a:xfrm>
              <a:blipFill>
                <a:blip r:embed="rId2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CAA310-03B5-7D90-69CE-E1367C5A4E1A}"/>
                  </a:ext>
                </a:extLst>
              </p:cNvPr>
              <p:cNvSpPr txBox="1"/>
              <p:nvPr/>
            </p:nvSpPr>
            <p:spPr>
              <a:xfrm>
                <a:off x="0" y="1094085"/>
                <a:ext cx="12165395" cy="107721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200" dirty="0"/>
                  <a:t>History(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altLang="zh-CN" sz="3200" dirty="0"/>
                  <a:t>) is </a:t>
                </a:r>
                <a:r>
                  <a:rPr lang="en-GB" altLang="zh-CN" sz="3200" b="1" dirty="0">
                    <a:solidFill>
                      <a:srgbClr val="FF0000"/>
                    </a:solidFill>
                  </a:rPr>
                  <a:t>unique given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.</a:t>
                </a:r>
                <a:r>
                  <a:rPr lang="en-GB" altLang="zh-CN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GB" altLang="zh-CN" sz="3200" b="1" dirty="0">
                    <a:solidFill>
                      <a:srgbClr val="FF0000"/>
                    </a:solidFill>
                  </a:rPr>
                  <a:t>History(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) is the only string passing all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 local checks below:</a:t>
                </a: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CAA310-03B5-7D90-69CE-E1367C5A4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4085"/>
                <a:ext cx="12165395" cy="1077218"/>
              </a:xfrm>
              <a:prstGeom prst="rect">
                <a:avLst/>
              </a:prstGeom>
              <a:blipFill>
                <a:blip r:embed="rId3"/>
                <a:stretch>
                  <a:fillRect l="-1043" t="-5814" r="-938" b="-16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B12788-4394-D5AB-9DDA-8A8B4D647C87}"/>
                  </a:ext>
                </a:extLst>
              </p:cNvPr>
              <p:cNvSpPr txBox="1"/>
              <p:nvPr/>
            </p:nvSpPr>
            <p:spPr>
              <a:xfrm>
                <a:off x="376227" y="2276448"/>
                <a:ext cx="116787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3200" dirty="0"/>
                  <a:t>They are </a:t>
                </a:r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local</a:t>
                </a:r>
                <a:r>
                  <a:rPr kumimoji="1" lang="en-US" altLang="zh-CN" sz="3200" dirty="0"/>
                  <a:t> since each check </a:t>
                </a:r>
                <a:r>
                  <a:rPr kumimoji="1" lang="en-US" altLang="zh-CN" sz="3200" b="1" dirty="0">
                    <a:solidFill>
                      <a:srgbClr val="00B050"/>
                    </a:solidFill>
                  </a:rPr>
                  <a:t>only reads </a:t>
                </a:r>
                <a14:m>
                  <m:oMath xmlns:m="http://schemas.openxmlformats.org/officeDocument/2006/math">
                    <m:r>
                      <a:rPr kumimoji="1" lang="en-US" altLang="zh-CN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zh-CN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b="1" dirty="0">
                    <a:solidFill>
                      <a:srgbClr val="00B050"/>
                    </a:solidFill>
                  </a:rPr>
                  <a:t> bits </a:t>
                </a:r>
                <a:r>
                  <a:rPr kumimoji="1" lang="en-US" altLang="zh-CN" sz="3200" dirty="0"/>
                  <a:t>from the </a:t>
                </a: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history</a:t>
                </a:r>
                <a:endParaRPr kumimoji="1" lang="zh-CN" alt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B12788-4394-D5AB-9DDA-8A8B4D647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27" y="2276448"/>
                <a:ext cx="11678710" cy="584775"/>
              </a:xfrm>
              <a:prstGeom prst="rect">
                <a:avLst/>
              </a:prstGeom>
              <a:blipFill>
                <a:blip r:embed="rId4"/>
                <a:stretch>
                  <a:fillRect l="-1194" t="-12766" r="-1194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8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3352" y="0"/>
                <a:ext cx="11737304" cy="134076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GB" altLang="zh-CN" sz="4800" b="1" dirty="0">
                    <a:solidFill>
                      <a:srgbClr val="FF0000"/>
                    </a:solidFill>
                  </a:rPr>
                  <a:t>[CHR’23]: </a:t>
                </a:r>
                <a:r>
                  <a:rPr lang="en-US" altLang="zh-CN" sz="4800" b="1" dirty="0">
                    <a:solidFill>
                      <a:srgbClr val="FF0000"/>
                    </a:solidFill>
                  </a:rPr>
                  <a:t>Local Verification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i="1">
                        <a:latin typeface="Cambria Math" panose="02040503050406030204" pitchFamily="18" charset="0"/>
                      </a:rPr>
                      <m:t>History</m:t>
                    </m:r>
                    <m:d>
                      <m:dPr>
                        <m:ctrlPr>
                          <a:rPr lang="en-US" altLang="zh-C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sz="4800" b="1" dirty="0">
                    <a:solidFill>
                      <a:srgbClr val="FF0000"/>
                    </a:solidFill>
                  </a:rPr>
                  <a:t> </a:t>
                </a:r>
                <a:endParaRPr lang="en-GB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352" y="0"/>
                <a:ext cx="11737304" cy="1340768"/>
              </a:xfrm>
              <a:blipFill>
                <a:blip r:embed="rId2"/>
                <a:stretch>
                  <a:fillRect l="-540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77B74B-8190-437A-4E07-533C4660D3BC}"/>
                  </a:ext>
                </a:extLst>
              </p:cNvPr>
              <p:cNvSpPr txBox="1"/>
              <p:nvPr/>
            </p:nvSpPr>
            <p:spPr>
              <a:xfrm>
                <a:off x="3009072" y="2981713"/>
                <a:ext cx="86729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dirty="0"/>
                  <a:t>(English version) Check that the algorithm ends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77B74B-8190-437A-4E07-533C4660D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072" y="2981713"/>
                <a:ext cx="8672992" cy="523220"/>
              </a:xfrm>
              <a:prstGeom prst="rect">
                <a:avLst/>
              </a:prstGeom>
              <a:blipFill>
                <a:blip r:embed="rId3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164C149-CFC7-5C88-6859-4587F7A15AD0}"/>
                  </a:ext>
                </a:extLst>
              </p:cNvPr>
              <p:cNvSpPr txBox="1"/>
              <p:nvPr/>
            </p:nvSpPr>
            <p:spPr>
              <a:xfrm>
                <a:off x="1024880" y="2279632"/>
                <a:ext cx="864096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⊥?</m:t>
                    </m:r>
                  </m:oMath>
                </a14:m>
                <a:r>
                  <a:rPr kumimoji="1"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164C149-CFC7-5C88-6859-4587F7A15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80" y="2279632"/>
                <a:ext cx="86409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189C068-4B0E-4615-35D8-382A5374294E}"/>
                  </a:ext>
                </a:extLst>
              </p:cNvPr>
              <p:cNvSpPr txBox="1"/>
              <p:nvPr/>
            </p:nvSpPr>
            <p:spPr>
              <a:xfrm>
                <a:off x="3041104" y="2231509"/>
                <a:ext cx="8640960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en-US" altLang="zh-CN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800" dirty="0"/>
                  <a:t>”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≠⊥</m:t>
                    </m:r>
                  </m:oMath>
                </a14:m>
                <a:r>
                  <a:rPr kumimoji="1" lang="en-US" altLang="zh-CN" sz="2800" dirty="0"/>
                  <a:t> </a:t>
                </a:r>
                <a:r>
                  <a:rPr kumimoji="1" lang="en-US" altLang="zh-CN" sz="2800" b="1" dirty="0"/>
                  <a:t>if and only if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”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189C068-4B0E-4615-35D8-382A53742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104" y="2231509"/>
                <a:ext cx="8640960" cy="523220"/>
              </a:xfrm>
              <a:prstGeom prst="rect">
                <a:avLst/>
              </a:prstGeom>
              <a:blipFill>
                <a:blip r:embed="rId5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28B37542-FF29-AA74-306F-CBA203C7445A}"/>
                  </a:ext>
                </a:extLst>
              </p:cNvPr>
              <p:cNvSpPr txBox="1"/>
              <p:nvPr/>
            </p:nvSpPr>
            <p:spPr>
              <a:xfrm>
                <a:off x="0" y="1094085"/>
                <a:ext cx="12165395" cy="107721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200" dirty="0"/>
                  <a:t>History(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altLang="zh-CN" sz="3200" dirty="0"/>
                  <a:t>) is </a:t>
                </a:r>
                <a:r>
                  <a:rPr lang="en-GB" altLang="zh-CN" sz="3200" b="1" dirty="0">
                    <a:solidFill>
                      <a:srgbClr val="FF0000"/>
                    </a:solidFill>
                  </a:rPr>
                  <a:t>unique given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.</a:t>
                </a:r>
                <a:r>
                  <a:rPr lang="en-GB" altLang="zh-CN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GB" altLang="zh-CN" sz="3200" b="1" dirty="0">
                    <a:solidFill>
                      <a:srgbClr val="FF0000"/>
                    </a:solidFill>
                  </a:rPr>
                  <a:t>History(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) is the only string passing all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 local checks below:</a:t>
                </a: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28B37542-FF29-AA74-306F-CBA203C74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4085"/>
                <a:ext cx="12165395" cy="1077218"/>
              </a:xfrm>
              <a:prstGeom prst="rect">
                <a:avLst/>
              </a:prstGeom>
              <a:blipFill>
                <a:blip r:embed="rId6"/>
                <a:stretch>
                  <a:fillRect l="-1043" t="-5814" r="-938" b="-16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3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3352" y="0"/>
                <a:ext cx="11737304" cy="134076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GB" altLang="zh-CN" sz="4800" b="1" dirty="0">
                    <a:solidFill>
                      <a:srgbClr val="FF0000"/>
                    </a:solidFill>
                  </a:rPr>
                  <a:t>[CHR’23]: </a:t>
                </a:r>
                <a:r>
                  <a:rPr lang="en-US" altLang="zh-CN" sz="4800" b="1" dirty="0">
                    <a:solidFill>
                      <a:srgbClr val="FF0000"/>
                    </a:solidFill>
                  </a:rPr>
                  <a:t>Local Verification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i="1">
                        <a:latin typeface="Cambria Math" panose="02040503050406030204" pitchFamily="18" charset="0"/>
                      </a:rPr>
                      <m:t>History</m:t>
                    </m:r>
                    <m:d>
                      <m:dPr>
                        <m:ctrlPr>
                          <a:rPr lang="en-US" altLang="zh-C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sz="4800" b="1" dirty="0">
                    <a:solidFill>
                      <a:srgbClr val="FF0000"/>
                    </a:solidFill>
                  </a:rPr>
                  <a:t> </a:t>
                </a:r>
                <a:endParaRPr lang="en-GB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352" y="0"/>
                <a:ext cx="11737304" cy="1340768"/>
              </a:xfrm>
              <a:blipFill>
                <a:blip r:embed="rId2"/>
                <a:stretch>
                  <a:fillRect l="-540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164C149-CFC7-5C88-6859-4587F7A15AD0}"/>
                  </a:ext>
                </a:extLst>
              </p:cNvPr>
              <p:cNvSpPr txBox="1"/>
              <p:nvPr/>
            </p:nvSpPr>
            <p:spPr>
              <a:xfrm>
                <a:off x="1024880" y="2279632"/>
                <a:ext cx="864096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⊥?</m:t>
                    </m:r>
                  </m:oMath>
                </a14:m>
                <a:r>
                  <a:rPr kumimoji="1"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164C149-CFC7-5C88-6859-4587F7A15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80" y="2279632"/>
                <a:ext cx="86409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189C068-4B0E-4615-35D8-382A5374294E}"/>
                  </a:ext>
                </a:extLst>
              </p:cNvPr>
              <p:cNvSpPr txBox="1"/>
              <p:nvPr/>
            </p:nvSpPr>
            <p:spPr>
              <a:xfrm>
                <a:off x="3041104" y="2231509"/>
                <a:ext cx="8640960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en-US" altLang="zh-CN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800" dirty="0"/>
                  <a:t>”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≠⊥</m:t>
                    </m:r>
                  </m:oMath>
                </a14:m>
                <a:r>
                  <a:rPr kumimoji="1" lang="en-US" altLang="zh-CN" sz="2800" dirty="0"/>
                  <a:t> </a:t>
                </a:r>
                <a:r>
                  <a:rPr kumimoji="1" lang="en-US" altLang="zh-CN" sz="2800" b="1" dirty="0"/>
                  <a:t>if and only if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”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189C068-4B0E-4615-35D8-382A53742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104" y="2231509"/>
                <a:ext cx="8640960" cy="523220"/>
              </a:xfrm>
              <a:prstGeom prst="rect">
                <a:avLst/>
              </a:prstGeom>
              <a:blipFill>
                <a:blip r:embed="rId4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5146086-A3B3-BC0B-E72A-33ECA42DA723}"/>
                  </a:ext>
                </a:extLst>
              </p:cNvPr>
              <p:cNvSpPr txBox="1"/>
              <p:nvPr/>
            </p:nvSpPr>
            <p:spPr>
              <a:xfrm>
                <a:off x="165096" y="3896313"/>
                <a:ext cx="1183660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5146086-A3B3-BC0B-E72A-33ECA42DA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6" y="3896313"/>
                <a:ext cx="118366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38E5E3E-0FFF-9F3F-881A-DFE39F2F3714}"/>
                  </a:ext>
                </a:extLst>
              </p:cNvPr>
              <p:cNvSpPr txBox="1"/>
              <p:nvPr/>
            </p:nvSpPr>
            <p:spPr>
              <a:xfrm>
                <a:off x="1605256" y="3896313"/>
                <a:ext cx="1183660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38E5E3E-0FFF-9F3F-881A-DFE39F2F3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56" y="3896313"/>
                <a:ext cx="118366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5F1D478-1967-4720-B4CA-DC24823EF439}"/>
                  </a:ext>
                </a:extLst>
              </p:cNvPr>
              <p:cNvSpPr txBox="1"/>
              <p:nvPr/>
            </p:nvSpPr>
            <p:spPr>
              <a:xfrm>
                <a:off x="1079824" y="3161074"/>
                <a:ext cx="864096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5F1D478-1967-4720-B4CA-DC24823EF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24" y="3161074"/>
                <a:ext cx="86409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BB52297-C1B2-8180-1676-B00FA442CA68}"/>
                  </a:ext>
                </a:extLst>
              </p:cNvPr>
              <p:cNvSpPr txBox="1"/>
              <p:nvPr/>
            </p:nvSpPr>
            <p:spPr>
              <a:xfrm>
                <a:off x="3287688" y="2996733"/>
                <a:ext cx="7920880" cy="141968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kumimoji="1" lang="en-US" altLang="zh-CN" sz="2800" dirty="0"/>
                  <a:t>For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all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kumimoji="1" lang="en-US" altLang="zh-CN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)= (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AND</a:t>
                </a:r>
                <a:br>
                  <a:rPr kumimoji="1" lang="en-US" altLang="zh-CN" sz="2800" dirty="0"/>
                </a:b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 for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all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BB52297-C1B2-8180-1676-B00FA442C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8" y="2996733"/>
                <a:ext cx="7920880" cy="1419684"/>
              </a:xfrm>
              <a:prstGeom prst="rect">
                <a:avLst/>
              </a:prstGeom>
              <a:blipFill>
                <a:blip r:embed="rId8"/>
                <a:stretch>
                  <a:fillRect t="-5357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394596F-252C-0DD8-BA76-B7D9936C2D3B}"/>
                  </a:ext>
                </a:extLst>
              </p:cNvPr>
              <p:cNvSpPr txBox="1"/>
              <p:nvPr/>
            </p:nvSpPr>
            <p:spPr>
              <a:xfrm>
                <a:off x="2585392" y="4665236"/>
                <a:ext cx="9552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dirty="0"/>
                  <a:t>(English version) 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394596F-252C-0DD8-BA76-B7D9936C2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392" y="4665236"/>
                <a:ext cx="9552383" cy="523220"/>
              </a:xfrm>
              <a:prstGeom prst="rect">
                <a:avLst/>
              </a:prstGeom>
              <a:blipFill>
                <a:blip r:embed="rId9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92EAD82-E1D9-CEE0-35FD-6265F1D9B302}"/>
                  </a:ext>
                </a:extLst>
              </p:cNvPr>
              <p:cNvSpPr txBox="1"/>
              <p:nvPr/>
            </p:nvSpPr>
            <p:spPr>
              <a:xfrm>
                <a:off x="0" y="1094085"/>
                <a:ext cx="12165395" cy="107721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200" dirty="0"/>
                  <a:t>History(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altLang="zh-CN" sz="3200" dirty="0"/>
                  <a:t>) is </a:t>
                </a:r>
                <a:r>
                  <a:rPr lang="en-GB" altLang="zh-CN" sz="3200" b="1" dirty="0">
                    <a:solidFill>
                      <a:srgbClr val="FF0000"/>
                    </a:solidFill>
                  </a:rPr>
                  <a:t>unique given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.</a:t>
                </a:r>
                <a:r>
                  <a:rPr lang="en-GB" altLang="zh-CN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GB" altLang="zh-CN" sz="3200" b="1" dirty="0">
                    <a:solidFill>
                      <a:srgbClr val="FF0000"/>
                    </a:solidFill>
                  </a:rPr>
                  <a:t>History(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) is the only string passing all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 local checks below: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92EAD82-E1D9-CEE0-35FD-6265F1D9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4085"/>
                <a:ext cx="12165395" cy="1077218"/>
              </a:xfrm>
              <a:prstGeom prst="rect">
                <a:avLst/>
              </a:prstGeom>
              <a:blipFill>
                <a:blip r:embed="rId10"/>
                <a:stretch>
                  <a:fillRect l="-1043" t="-5814" r="-938" b="-16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2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3352" y="0"/>
                <a:ext cx="11737304" cy="134076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GB" altLang="zh-CN" sz="4800" b="1" dirty="0">
                    <a:solidFill>
                      <a:srgbClr val="FF0000"/>
                    </a:solidFill>
                  </a:rPr>
                  <a:t>[CHR’23]: </a:t>
                </a:r>
                <a:r>
                  <a:rPr lang="en-US" altLang="zh-CN" sz="4800" b="1" dirty="0">
                    <a:solidFill>
                      <a:srgbClr val="FF0000"/>
                    </a:solidFill>
                  </a:rPr>
                  <a:t>Local Verification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i="1">
                        <a:latin typeface="Cambria Math" panose="02040503050406030204" pitchFamily="18" charset="0"/>
                      </a:rPr>
                      <m:t>History</m:t>
                    </m:r>
                    <m:d>
                      <m:dPr>
                        <m:ctrlPr>
                          <a:rPr lang="en-US" altLang="zh-C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sz="4800" b="1" dirty="0">
                    <a:solidFill>
                      <a:srgbClr val="FF0000"/>
                    </a:solidFill>
                  </a:rPr>
                  <a:t> </a:t>
                </a:r>
                <a:endParaRPr lang="en-GB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352" y="0"/>
                <a:ext cx="11737304" cy="1340768"/>
              </a:xfrm>
              <a:blipFill>
                <a:blip r:embed="rId2"/>
                <a:stretch>
                  <a:fillRect l="-540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164C149-CFC7-5C88-6859-4587F7A15AD0}"/>
                  </a:ext>
                </a:extLst>
              </p:cNvPr>
              <p:cNvSpPr txBox="1"/>
              <p:nvPr/>
            </p:nvSpPr>
            <p:spPr>
              <a:xfrm>
                <a:off x="1024880" y="2279632"/>
                <a:ext cx="864096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⊥?</m:t>
                    </m:r>
                  </m:oMath>
                </a14:m>
                <a:r>
                  <a:rPr kumimoji="1"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164C149-CFC7-5C88-6859-4587F7A15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80" y="2279632"/>
                <a:ext cx="86409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189C068-4B0E-4615-35D8-382A5374294E}"/>
                  </a:ext>
                </a:extLst>
              </p:cNvPr>
              <p:cNvSpPr txBox="1"/>
              <p:nvPr/>
            </p:nvSpPr>
            <p:spPr>
              <a:xfrm>
                <a:off x="3041104" y="2231509"/>
                <a:ext cx="8640960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en-US" altLang="zh-CN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800" dirty="0"/>
                  <a:t>”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≠⊥</m:t>
                    </m:r>
                  </m:oMath>
                </a14:m>
                <a:r>
                  <a:rPr kumimoji="1" lang="en-US" altLang="zh-CN" sz="2800" dirty="0"/>
                  <a:t> </a:t>
                </a:r>
                <a:r>
                  <a:rPr kumimoji="1" lang="en-US" altLang="zh-CN" sz="2800" b="1" dirty="0"/>
                  <a:t>if and only if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”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189C068-4B0E-4615-35D8-382A53742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104" y="2231509"/>
                <a:ext cx="8640960" cy="523220"/>
              </a:xfrm>
              <a:prstGeom prst="rect">
                <a:avLst/>
              </a:prstGeom>
              <a:blipFill>
                <a:blip r:embed="rId4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5146086-A3B3-BC0B-E72A-33ECA42DA723}"/>
                  </a:ext>
                </a:extLst>
              </p:cNvPr>
              <p:cNvSpPr txBox="1"/>
              <p:nvPr/>
            </p:nvSpPr>
            <p:spPr>
              <a:xfrm>
                <a:off x="165096" y="3896313"/>
                <a:ext cx="1183660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5146086-A3B3-BC0B-E72A-33ECA42DA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6" y="3896313"/>
                <a:ext cx="118366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38E5E3E-0FFF-9F3F-881A-DFE39F2F3714}"/>
                  </a:ext>
                </a:extLst>
              </p:cNvPr>
              <p:cNvSpPr txBox="1"/>
              <p:nvPr/>
            </p:nvSpPr>
            <p:spPr>
              <a:xfrm>
                <a:off x="1605256" y="3896313"/>
                <a:ext cx="1183660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38E5E3E-0FFF-9F3F-881A-DFE39F2F3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56" y="3896313"/>
                <a:ext cx="118366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5F1D478-1967-4720-B4CA-DC24823EF439}"/>
                  </a:ext>
                </a:extLst>
              </p:cNvPr>
              <p:cNvSpPr txBox="1"/>
              <p:nvPr/>
            </p:nvSpPr>
            <p:spPr>
              <a:xfrm>
                <a:off x="1079824" y="3161074"/>
                <a:ext cx="864096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5F1D478-1967-4720-B4CA-DC24823EF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24" y="3161074"/>
                <a:ext cx="86409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BB52297-C1B2-8180-1676-B00FA442CA68}"/>
                  </a:ext>
                </a:extLst>
              </p:cNvPr>
              <p:cNvSpPr txBox="1"/>
              <p:nvPr/>
            </p:nvSpPr>
            <p:spPr>
              <a:xfrm>
                <a:off x="3287688" y="2996733"/>
                <a:ext cx="7920880" cy="141968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kumimoji="1" lang="en-US" altLang="zh-CN" sz="2800" dirty="0"/>
                  <a:t>For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all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kumimoji="1" lang="en-US" altLang="zh-CN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)= (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AND</a:t>
                </a:r>
                <a:br>
                  <a:rPr kumimoji="1" lang="en-US" altLang="zh-CN" sz="2800" dirty="0"/>
                </a:b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 for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all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BB52297-C1B2-8180-1676-B00FA442C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8" y="2996733"/>
                <a:ext cx="7920880" cy="1419684"/>
              </a:xfrm>
              <a:prstGeom prst="rect">
                <a:avLst/>
              </a:prstGeom>
              <a:blipFill>
                <a:blip r:embed="rId8"/>
                <a:stretch>
                  <a:fillRect t="-5357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203224F-794D-705A-907B-6889E1193C51}"/>
                  </a:ext>
                </a:extLst>
              </p:cNvPr>
              <p:cNvSpPr txBox="1"/>
              <p:nvPr/>
            </p:nvSpPr>
            <p:spPr>
              <a:xfrm>
                <a:off x="3287688" y="4760209"/>
                <a:ext cx="7920880" cy="98879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kumimoji="1" lang="en-US" altLang="zh-CN" sz="28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kumimoji="1" lang="en-US" altLang="zh-CN" sz="2800" dirty="0"/>
                </a:b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 for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all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203224F-794D-705A-907B-6889E1193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8" y="4760209"/>
                <a:ext cx="7920880" cy="988797"/>
              </a:xfrm>
              <a:prstGeom prst="rect">
                <a:avLst/>
              </a:prstGeom>
              <a:blipFill>
                <a:blip r:embed="rId9"/>
                <a:stretch>
                  <a:fillRect t="-6329" b="-126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1C74962-95F5-B031-7A0B-BCD7CC256374}"/>
                  </a:ext>
                </a:extLst>
              </p:cNvPr>
              <p:cNvSpPr txBox="1"/>
              <p:nvPr/>
            </p:nvSpPr>
            <p:spPr>
              <a:xfrm>
                <a:off x="1042968" y="4650419"/>
                <a:ext cx="864096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1C74962-95F5-B031-7A0B-BCD7CC256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68" y="4650419"/>
                <a:ext cx="864096" cy="400110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34AE974-5F23-751D-05C3-6B7527C50DD7}"/>
                  </a:ext>
                </a:extLst>
              </p:cNvPr>
              <p:cNvSpPr txBox="1"/>
              <p:nvPr/>
            </p:nvSpPr>
            <p:spPr>
              <a:xfrm>
                <a:off x="149896" y="5292533"/>
                <a:ext cx="1183660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34AE974-5F23-751D-05C3-6B7527C50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6" y="5292533"/>
                <a:ext cx="118366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7F07846-09BD-CAA6-BD4C-EE86A7FAD9B9}"/>
                  </a:ext>
                </a:extLst>
              </p:cNvPr>
              <p:cNvSpPr txBox="1"/>
              <p:nvPr/>
            </p:nvSpPr>
            <p:spPr>
              <a:xfrm>
                <a:off x="1590056" y="5292533"/>
                <a:ext cx="1183660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7F07846-09BD-CAA6-BD4C-EE86A7FA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056" y="5292533"/>
                <a:ext cx="118366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394596F-252C-0DD8-BA76-B7D9936C2D3B}"/>
                  </a:ext>
                </a:extLst>
              </p:cNvPr>
              <p:cNvSpPr txBox="1"/>
              <p:nvPr/>
            </p:nvSpPr>
            <p:spPr>
              <a:xfrm>
                <a:off x="2567608" y="6037508"/>
                <a:ext cx="9552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dirty="0"/>
                  <a:t>(English version) 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394596F-252C-0DD8-BA76-B7D9936C2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6037508"/>
                <a:ext cx="9552383" cy="523220"/>
              </a:xfrm>
              <a:prstGeom prst="rect">
                <a:avLst/>
              </a:prstGeom>
              <a:blipFill>
                <a:blip r:embed="rId13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D46B54-01B4-4F40-750F-6B2B565E2A98}"/>
                  </a:ext>
                </a:extLst>
              </p:cNvPr>
              <p:cNvSpPr txBox="1"/>
              <p:nvPr/>
            </p:nvSpPr>
            <p:spPr>
              <a:xfrm>
                <a:off x="0" y="1094085"/>
                <a:ext cx="12165395" cy="107721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200" dirty="0"/>
                  <a:t>History(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altLang="zh-CN" sz="3200" dirty="0"/>
                  <a:t>) is </a:t>
                </a:r>
                <a:r>
                  <a:rPr lang="en-GB" altLang="zh-CN" sz="3200" b="1" dirty="0">
                    <a:solidFill>
                      <a:srgbClr val="FF0000"/>
                    </a:solidFill>
                  </a:rPr>
                  <a:t>unique given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.</a:t>
                </a:r>
                <a:r>
                  <a:rPr lang="en-GB" altLang="zh-CN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GB" altLang="zh-CN" sz="3200" b="1" dirty="0">
                    <a:solidFill>
                      <a:srgbClr val="FF0000"/>
                    </a:solidFill>
                  </a:rPr>
                  <a:t>History(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) is the only string passing all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 local checks below: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D46B54-01B4-4F40-750F-6B2B565E2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4085"/>
                <a:ext cx="12165395" cy="1077218"/>
              </a:xfrm>
              <a:prstGeom prst="rect">
                <a:avLst/>
              </a:prstGeom>
              <a:blipFill>
                <a:blip r:embed="rId14"/>
                <a:stretch>
                  <a:fillRect l="-1043" t="-5814" r="-938" b="-16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4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9" grpId="0" animBg="1"/>
      <p:bldP spid="51" grpId="0" animBg="1"/>
      <p:bldP spid="5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11233248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Motivation: Exponential Circuit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843720-9931-750B-DD45-337234E14FA5}"/>
                  </a:ext>
                </a:extLst>
              </p:cNvPr>
              <p:cNvSpPr txBox="1"/>
              <p:nvPr/>
            </p:nvSpPr>
            <p:spPr>
              <a:xfrm>
                <a:off x="839416" y="1124744"/>
                <a:ext cx="1051316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Counting Argument [Shannon’49]</a:t>
                </a:r>
              </a:p>
              <a:p>
                <a:pPr algn="ctr"/>
                <a:r>
                  <a:rPr kumimoji="1" lang="en-US" altLang="zh-CN" dirty="0"/>
                  <a:t> </a:t>
                </a:r>
              </a:p>
              <a:p>
                <a:pPr algn="ctr"/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Most of </a:t>
                </a:r>
                <a:r>
                  <a:rPr kumimoji="1" lang="en-US" altLang="zh-CN" sz="3600" dirty="0"/>
                  <a:t>the </a:t>
                </a:r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600" dirty="0">
                    <a:solidFill>
                      <a:schemeClr val="tx1"/>
                    </a:solidFill>
                  </a:rPr>
                  <a:t>-bit functions </a:t>
                </a:r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kumimoji="1" lang="en-US" altLang="zh-CN" sz="3600" dirty="0">
                    <a:solidFill>
                      <a:schemeClr val="tx1"/>
                    </a:solidFill>
                  </a:rPr>
                  <a:t> has </a:t>
                </a:r>
                <a:br>
                  <a:rPr kumimoji="1" lang="en-US" altLang="zh-CN" sz="3600" dirty="0">
                    <a:solidFill>
                      <a:schemeClr val="tx1"/>
                    </a:solidFill>
                  </a:rPr>
                </a:br>
                <a:r>
                  <a:rPr kumimoji="1" lang="en-US" altLang="zh-CN" sz="3600" dirty="0">
                    <a:solidFill>
                      <a:schemeClr val="tx1"/>
                    </a:solidFill>
                  </a:rPr>
                  <a:t>circuit complexity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600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843720-9931-750B-DD45-337234E14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1124744"/>
                <a:ext cx="10513168" cy="2031325"/>
              </a:xfrm>
              <a:prstGeom prst="rect">
                <a:avLst/>
              </a:prstGeom>
              <a:blipFill>
                <a:blip r:embed="rId2"/>
                <a:stretch>
                  <a:fillRect t="-4348" b="-9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B153959-0567-0C47-8EA8-D689890B7DF1}"/>
                  </a:ext>
                </a:extLst>
              </p:cNvPr>
              <p:cNvSpPr txBox="1"/>
              <p:nvPr/>
            </p:nvSpPr>
            <p:spPr>
              <a:xfrm>
                <a:off x="407368" y="3530607"/>
                <a:ext cx="11377264" cy="150041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A Fundamental Challenge of Complexity Theory</a:t>
                </a:r>
                <a:br>
                  <a:rPr kumimoji="1" lang="en-US" altLang="zh-CN" sz="3600" dirty="0"/>
                </a:br>
                <a:r>
                  <a:rPr kumimoji="1" lang="en-US" altLang="zh-CN" dirty="0"/>
                  <a:t>  </a:t>
                </a:r>
              </a:p>
              <a:p>
                <a:pPr algn="ctr"/>
                <a:r>
                  <a:rPr kumimoji="1" lang="en-US" altLang="zh-CN" sz="3600" dirty="0"/>
                  <a:t>Can we find an </a:t>
                </a:r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explicit</a:t>
                </a:r>
                <a:r>
                  <a:rPr kumimoji="1" lang="en-US" altLang="zh-CN" sz="3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zh-CN" sz="3600" dirty="0"/>
                  <a:t> that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3600" dirty="0"/>
                  <a:t>-size circuits?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B153959-0567-0C47-8EA8-D689890B7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3530607"/>
                <a:ext cx="11377264" cy="1500411"/>
              </a:xfrm>
              <a:prstGeom prst="rect">
                <a:avLst/>
              </a:prstGeom>
              <a:blipFill>
                <a:blip r:embed="rId3"/>
                <a:stretch>
                  <a:fillRect t="-5882" b="-15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B4E6EE7-649E-843D-0F0E-15F03E83A5C2}"/>
                  </a:ext>
                </a:extLst>
              </p:cNvPr>
              <p:cNvSpPr txBox="1"/>
              <p:nvPr/>
            </p:nvSpPr>
            <p:spPr>
              <a:xfrm>
                <a:off x="1451484" y="5517232"/>
                <a:ext cx="9289032" cy="1097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3200" dirty="0"/>
                  <a:t>In other words, what is </a:t>
                </a: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the smallest complexity class </a:t>
                </a:r>
                <a:r>
                  <a:rPr kumimoji="1" lang="en-US" altLang="zh-CN" sz="3200" dirty="0"/>
                  <a:t>that contains a function requiring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kumimoji="1"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3200" dirty="0"/>
                  <a:t>-size circuits? </a:t>
                </a:r>
                <a:endParaRPr kumimoji="1" lang="zh-CN" altLang="en-US" sz="32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B4E6EE7-649E-843D-0F0E-15F03E83A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84" y="5517232"/>
                <a:ext cx="9289032" cy="1097736"/>
              </a:xfrm>
              <a:prstGeom prst="rect">
                <a:avLst/>
              </a:prstGeom>
              <a:blipFill>
                <a:blip r:embed="rId4"/>
                <a:stretch>
                  <a:fillRect t="-6897" r="-820"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9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1737304" cy="1340768"/>
          </a:xfrm>
        </p:spPr>
        <p:txBody>
          <a:bodyPr>
            <a:noAutofit/>
          </a:bodyPr>
          <a:lstStyle/>
          <a:p>
            <a:pPr algn="ctr"/>
            <a:r>
              <a:rPr lang="en-GB" altLang="zh-CN" sz="4800" b="1" dirty="0">
                <a:solidFill>
                  <a:srgbClr val="FF0000"/>
                </a:solidFill>
              </a:rPr>
              <a:t>[CHR’23]</a:t>
            </a:r>
            <a:r>
              <a:rPr lang="en-US" sz="4800" b="1" dirty="0">
                <a:solidFill>
                  <a:srgbClr val="FF0000"/>
                </a:solidFill>
              </a:rPr>
              <a:t>: The Starting Point</a:t>
            </a:r>
            <a:endParaRPr lang="en-GB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DE15BDD-3AB0-2868-8ED1-03D08768D965}"/>
                  </a:ext>
                </a:extLst>
              </p:cNvPr>
              <p:cNvSpPr txBox="1"/>
              <p:nvPr/>
            </p:nvSpPr>
            <p:spPr>
              <a:xfrm>
                <a:off x="-9152" y="1093375"/>
                <a:ext cx="121920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200" b="1" dirty="0">
                    <a:solidFill>
                      <a:srgbClr val="FF0000"/>
                    </a:solidFill>
                  </a:rPr>
                  <a:t>Input</a:t>
                </a:r>
                <a:r>
                  <a:rPr lang="en-GB" altLang="zh-CN" sz="3200" dirty="0"/>
                  <a:t>: Circuit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3200" dirty="0"/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⋅2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altLang="zh-CN" sz="3200" dirty="0"/>
                  <a:t>.</a:t>
                </a:r>
                <a:br>
                  <a:rPr lang="en-US" altLang="zh-CN" sz="3200" dirty="0"/>
                </a:b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altLang="zh-CN" sz="3200" dirty="0"/>
                  <a:t> is set to the </a:t>
                </a:r>
                <a:r>
                  <a:rPr lang="en-GB" altLang="zh-CN" sz="3200" b="1" dirty="0">
                    <a:solidFill>
                      <a:srgbClr val="00B050"/>
                    </a:solidFill>
                  </a:rPr>
                  <a:t>concatenation</a:t>
                </a:r>
                <a:r>
                  <a:rPr lang="en-GB" altLang="zh-CN" sz="3200" dirty="0"/>
                  <a:t> of all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zh-CN" sz="3200" dirty="0"/>
                  <a:t>-bit strings in </a:t>
                </a:r>
                <a:r>
                  <a:rPr lang="en-GB" altLang="zh-CN" sz="3200" dirty="0">
                    <a:solidFill>
                      <a:srgbClr val="7030A0"/>
                    </a:solidFill>
                  </a:rPr>
                  <a:t>lexicographical order</a:t>
                </a:r>
                <a:r>
                  <a:rPr lang="en-GB" altLang="zh-CN" sz="3200" dirty="0"/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DE15BDD-3AB0-2868-8ED1-03D08768D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52" y="1093375"/>
                <a:ext cx="12192000" cy="1077218"/>
              </a:xfrm>
              <a:prstGeom prst="rect">
                <a:avLst/>
              </a:prstGeom>
              <a:blipFill>
                <a:blip r:embed="rId2"/>
                <a:stretch>
                  <a:fillRect l="-624" t="-5814" r="-1041" b="-16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7D4FA42-E4D2-A511-78B5-D5EFFCB2FDF1}"/>
                  </a:ext>
                </a:extLst>
              </p:cNvPr>
              <p:cNvSpPr txBox="1"/>
              <p:nvPr/>
            </p:nvSpPr>
            <p:spPr>
              <a:xfrm>
                <a:off x="-75605" y="2399717"/>
                <a:ext cx="12173695" cy="66941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FF0000"/>
                    </a:solidFill>
                  </a:rPr>
                  <a:t>Fact: </a:t>
                </a:r>
                <a:r>
                  <a:rPr lang="en-US" altLang="zh-CN" sz="3600" b="1" dirty="0" err="1">
                    <a:solidFill>
                      <a:srgbClr val="FF0000"/>
                    </a:solidFill>
                  </a:rPr>
                  <a:t>Korten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sz="3600" dirty="0"/>
                  <a:t> solves range avoidance for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altLang="zh-CN" sz="36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altLang="zh-CN" sz="3600" dirty="0"/>
                  <a:t> time.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7D4FA42-E4D2-A511-78B5-D5EFFCB2F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605" y="2399717"/>
                <a:ext cx="12173695" cy="669414"/>
              </a:xfrm>
              <a:prstGeom prst="rect">
                <a:avLst/>
              </a:prstGeom>
              <a:blipFill>
                <a:blip r:embed="rId3"/>
                <a:stretch>
                  <a:fillRect t="-11321" b="-35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21C3100-D9BB-E487-9BE6-1571FED7C2B0}"/>
                  </a:ext>
                </a:extLst>
              </p:cNvPr>
              <p:cNvSpPr txBox="1"/>
              <p:nvPr/>
            </p:nvSpPr>
            <p:spPr>
              <a:xfrm>
                <a:off x="794037" y="514697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21C3100-D9BB-E487-9BE6-1571FED7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37" y="5146977"/>
                <a:ext cx="864096" cy="38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311EAE6-43C5-C696-3012-9FD89BF17D95}"/>
                  </a:ext>
                </a:extLst>
              </p:cNvPr>
              <p:cNvSpPr txBox="1"/>
              <p:nvPr/>
            </p:nvSpPr>
            <p:spPr>
              <a:xfrm>
                <a:off x="289402" y="5644421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311EAE6-43C5-C696-3012-9FD89BF17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2" y="5644421"/>
                <a:ext cx="2040559" cy="262892"/>
              </a:xfrm>
              <a:prstGeom prst="rect">
                <a:avLst/>
              </a:prstGeom>
              <a:blipFill>
                <a:blip r:embed="rId5"/>
                <a:stretch>
                  <a:fillRect l="-1852" t="-4545" r="-1852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4A20531-10A1-830E-A100-F9B6036F2617}"/>
                  </a:ext>
                </a:extLst>
              </p:cNvPr>
              <p:cNvSpPr txBox="1"/>
              <p:nvPr/>
            </p:nvSpPr>
            <p:spPr>
              <a:xfrm>
                <a:off x="3117393" y="514697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4A20531-10A1-830E-A100-F9B6036F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393" y="5146977"/>
                <a:ext cx="864096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E97BAA2-418A-987C-4073-3C6AA51A9EE7}"/>
                  </a:ext>
                </a:extLst>
              </p:cNvPr>
              <p:cNvSpPr txBox="1"/>
              <p:nvPr/>
            </p:nvSpPr>
            <p:spPr>
              <a:xfrm>
                <a:off x="2612757" y="5644421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E97BAA2-418A-987C-4073-3C6AA51A9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57" y="5644421"/>
                <a:ext cx="2040559" cy="262892"/>
              </a:xfrm>
              <a:prstGeom prst="rect">
                <a:avLst/>
              </a:prstGeom>
              <a:blipFill>
                <a:blip r:embed="rId7"/>
                <a:stretch>
                  <a:fillRect l="-1852" t="-4545" r="-1852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9D154E0-B872-E3D8-3E41-1A6913BE4AA4}"/>
                  </a:ext>
                </a:extLst>
              </p:cNvPr>
              <p:cNvSpPr txBox="1"/>
              <p:nvPr/>
            </p:nvSpPr>
            <p:spPr>
              <a:xfrm>
                <a:off x="5415581" y="514697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9D154E0-B872-E3D8-3E41-1A6913BE4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581" y="5146977"/>
                <a:ext cx="864096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8663DA2-F638-7E76-89D7-3E7BB24D6C8B}"/>
                  </a:ext>
                </a:extLst>
              </p:cNvPr>
              <p:cNvSpPr txBox="1"/>
              <p:nvPr/>
            </p:nvSpPr>
            <p:spPr>
              <a:xfrm>
                <a:off x="4910945" y="5644421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8663DA2-F638-7E76-89D7-3E7BB24D6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945" y="5644421"/>
                <a:ext cx="2040559" cy="262892"/>
              </a:xfrm>
              <a:prstGeom prst="rect">
                <a:avLst/>
              </a:prstGeom>
              <a:blipFill>
                <a:blip r:embed="rId9"/>
                <a:stretch>
                  <a:fillRect l="-1852" t="-4545" r="-1852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F50F0EC-E1B8-16B3-FE46-0AF41B439FAC}"/>
                  </a:ext>
                </a:extLst>
              </p:cNvPr>
              <p:cNvSpPr txBox="1"/>
              <p:nvPr/>
            </p:nvSpPr>
            <p:spPr>
              <a:xfrm>
                <a:off x="7738937" y="514697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F50F0EC-E1B8-16B3-FE46-0AF41B439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937" y="5146977"/>
                <a:ext cx="864096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61ADCB-DB8C-0EF9-BCFF-4E72FC031AB5}"/>
                  </a:ext>
                </a:extLst>
              </p:cNvPr>
              <p:cNvSpPr txBox="1"/>
              <p:nvPr/>
            </p:nvSpPr>
            <p:spPr>
              <a:xfrm>
                <a:off x="7234301" y="5644421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61ADCB-DB8C-0EF9-BCFF-4E72FC03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301" y="5644421"/>
                <a:ext cx="2040559" cy="262892"/>
              </a:xfrm>
              <a:prstGeom prst="rect">
                <a:avLst/>
              </a:prstGeom>
              <a:blipFill>
                <a:blip r:embed="rId11"/>
                <a:stretch>
                  <a:fillRect l="-1852" t="-4545" r="-1852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DE30673-8D68-C1F9-5E25-D93BC3078C29}"/>
                  </a:ext>
                </a:extLst>
              </p:cNvPr>
              <p:cNvSpPr txBox="1"/>
              <p:nvPr/>
            </p:nvSpPr>
            <p:spPr>
              <a:xfrm>
                <a:off x="2018173" y="421703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DE30673-8D68-C1F9-5E25-D93BC3078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73" y="4217032"/>
                <a:ext cx="864096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CFA2B30-4F42-BCC8-C805-286B3C465F51}"/>
                  </a:ext>
                </a:extLst>
              </p:cNvPr>
              <p:cNvSpPr txBox="1"/>
              <p:nvPr/>
            </p:nvSpPr>
            <p:spPr>
              <a:xfrm>
                <a:off x="1655177" y="4714476"/>
                <a:ext cx="17572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CFA2B30-4F42-BCC8-C805-286B3C465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177" y="4714476"/>
                <a:ext cx="1757276" cy="246221"/>
              </a:xfrm>
              <a:prstGeom prst="rect">
                <a:avLst/>
              </a:prstGeom>
              <a:blipFill>
                <a:blip r:embed="rId13"/>
                <a:stretch>
                  <a:fillRect l="-2878" t="-10000" r="-2878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2308AA8-4DC7-9F78-5C9E-6F19CE8CDA00}"/>
                  </a:ext>
                </a:extLst>
              </p:cNvPr>
              <p:cNvSpPr txBox="1"/>
              <p:nvPr/>
            </p:nvSpPr>
            <p:spPr>
              <a:xfrm>
                <a:off x="6506145" y="421703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2308AA8-4DC7-9F78-5C9E-6F19CE8CD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145" y="4217032"/>
                <a:ext cx="864096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8FD4741-EEF9-D75B-BF5E-B8622F3E83A5}"/>
                  </a:ext>
                </a:extLst>
              </p:cNvPr>
              <p:cNvSpPr txBox="1"/>
              <p:nvPr/>
            </p:nvSpPr>
            <p:spPr>
              <a:xfrm>
                <a:off x="6145169" y="4714476"/>
                <a:ext cx="17532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8FD4741-EEF9-D75B-BF5E-B8622F3E8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169" y="4714476"/>
                <a:ext cx="1753236" cy="246221"/>
              </a:xfrm>
              <a:prstGeom prst="rect">
                <a:avLst/>
              </a:prstGeom>
              <a:blipFill>
                <a:blip r:embed="rId15"/>
                <a:stretch>
                  <a:fillRect l="-2143" t="-10000" r="-2143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1C897D9-6139-1484-0049-3C7E93750E0B}"/>
                  </a:ext>
                </a:extLst>
              </p:cNvPr>
              <p:cNvSpPr txBox="1"/>
              <p:nvPr/>
            </p:nvSpPr>
            <p:spPr>
              <a:xfrm>
                <a:off x="4237672" y="3295050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1C897D9-6139-1484-0049-3C7E93750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672" y="3295050"/>
                <a:ext cx="864096" cy="381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7E75D72-C20E-14D9-F007-5E45DB076D84}"/>
                  </a:ext>
                </a:extLst>
              </p:cNvPr>
              <p:cNvSpPr txBox="1"/>
              <p:nvPr/>
            </p:nvSpPr>
            <p:spPr>
              <a:xfrm>
                <a:off x="3845663" y="3792494"/>
                <a:ext cx="18153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7E75D72-C20E-14D9-F007-5E45DB07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63" y="3792494"/>
                <a:ext cx="1815304" cy="246221"/>
              </a:xfrm>
              <a:prstGeom prst="rect">
                <a:avLst/>
              </a:prstGeom>
              <a:blipFill>
                <a:blip r:embed="rId17"/>
                <a:stretch>
                  <a:fillRect l="-694" t="-4762" r="-694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5EBCC2-7836-94EE-CC18-88CD2D7CFE37}"/>
                  </a:ext>
                </a:extLst>
              </p:cNvPr>
              <p:cNvSpPr txBox="1"/>
              <p:nvPr/>
            </p:nvSpPr>
            <p:spPr>
              <a:xfrm>
                <a:off x="256848" y="6011604"/>
                <a:ext cx="864096" cy="3929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5EBCC2-7836-94EE-CC18-88CD2D7CF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48" y="6011604"/>
                <a:ext cx="864096" cy="392993"/>
              </a:xfrm>
              <a:prstGeom prst="rect">
                <a:avLst/>
              </a:prstGeom>
              <a:blipFill>
                <a:blip r:embed="rId1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BAE535A-8F62-8638-BBC0-1B97896E3305}"/>
                  </a:ext>
                </a:extLst>
              </p:cNvPr>
              <p:cNvSpPr txBox="1"/>
              <p:nvPr/>
            </p:nvSpPr>
            <p:spPr>
              <a:xfrm>
                <a:off x="1408976" y="6017695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BAE535A-8F62-8638-BBC0-1B97896E3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976" y="6017695"/>
                <a:ext cx="864096" cy="380810"/>
              </a:xfrm>
              <a:prstGeom prst="rect">
                <a:avLst/>
              </a:prstGeom>
              <a:blipFill>
                <a:blip r:embed="rId1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F5CBAE2-6F18-DD78-DE5F-D42F16C87C01}"/>
                  </a:ext>
                </a:extLst>
              </p:cNvPr>
              <p:cNvSpPr txBox="1"/>
              <p:nvPr/>
            </p:nvSpPr>
            <p:spPr>
              <a:xfrm>
                <a:off x="2568178" y="6017695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F5CBAE2-6F18-DD78-DE5F-D42F16C87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178" y="6017695"/>
                <a:ext cx="864096" cy="380810"/>
              </a:xfrm>
              <a:prstGeom prst="rect">
                <a:avLst/>
              </a:prstGeom>
              <a:blipFill>
                <a:blip r:embed="rId2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80FAD5D-9774-3A6A-CF7B-9821D78773CE}"/>
                  </a:ext>
                </a:extLst>
              </p:cNvPr>
              <p:cNvSpPr txBox="1"/>
              <p:nvPr/>
            </p:nvSpPr>
            <p:spPr>
              <a:xfrm>
                <a:off x="3720306" y="6017695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80FAD5D-9774-3A6A-CF7B-9821D7877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306" y="6017695"/>
                <a:ext cx="864096" cy="380810"/>
              </a:xfrm>
              <a:prstGeom prst="rect">
                <a:avLst/>
              </a:prstGeom>
              <a:blipFill>
                <a:blip r:embed="rId2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0B99E33-ADFE-0A6F-999F-117B5903BBE6}"/>
                  </a:ext>
                </a:extLst>
              </p:cNvPr>
              <p:cNvSpPr txBox="1"/>
              <p:nvPr/>
            </p:nvSpPr>
            <p:spPr>
              <a:xfrm>
                <a:off x="4898493" y="6017695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0B99E33-ADFE-0A6F-999F-117B5903B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493" y="6017695"/>
                <a:ext cx="864096" cy="380810"/>
              </a:xfrm>
              <a:prstGeom prst="rect">
                <a:avLst/>
              </a:prstGeom>
              <a:blipFill>
                <a:blip r:embed="rId2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2204EAF-2EE2-EE9A-0BE9-DE84C7E60DFF}"/>
                  </a:ext>
                </a:extLst>
              </p:cNvPr>
              <p:cNvSpPr txBox="1"/>
              <p:nvPr/>
            </p:nvSpPr>
            <p:spPr>
              <a:xfrm>
                <a:off x="6050621" y="6017695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2204EAF-2EE2-EE9A-0BE9-DE84C7E60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21" y="6017695"/>
                <a:ext cx="864096" cy="380810"/>
              </a:xfrm>
              <a:prstGeom prst="rect">
                <a:avLst/>
              </a:prstGeom>
              <a:blipFill>
                <a:blip r:embed="rId2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3AFB3C3-EA8F-3254-EFB5-DCCE6E316B1E}"/>
                  </a:ext>
                </a:extLst>
              </p:cNvPr>
              <p:cNvSpPr txBox="1"/>
              <p:nvPr/>
            </p:nvSpPr>
            <p:spPr>
              <a:xfrm>
                <a:off x="7209823" y="6017695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3AFB3C3-EA8F-3254-EFB5-DCCE6E316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823" y="6017695"/>
                <a:ext cx="864096" cy="380810"/>
              </a:xfrm>
              <a:prstGeom prst="rect">
                <a:avLst/>
              </a:prstGeom>
              <a:blipFill>
                <a:blip r:embed="rId2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B8ED699-25A5-C7E3-49FB-49D6DFC72DEF}"/>
                  </a:ext>
                </a:extLst>
              </p:cNvPr>
              <p:cNvSpPr txBox="1"/>
              <p:nvPr/>
            </p:nvSpPr>
            <p:spPr>
              <a:xfrm>
                <a:off x="8361951" y="6017343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B8ED699-25A5-C7E3-49FB-49D6DFC7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951" y="6017343"/>
                <a:ext cx="864096" cy="381515"/>
              </a:xfrm>
              <a:prstGeom prst="rect">
                <a:avLst/>
              </a:prstGeom>
              <a:blipFill>
                <a:blip r:embed="rId2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16AA61E-38C7-32CC-53A2-9CCC4F409E17}"/>
                  </a:ext>
                </a:extLst>
              </p:cNvPr>
              <p:cNvSpPr txBox="1"/>
              <p:nvPr/>
            </p:nvSpPr>
            <p:spPr>
              <a:xfrm>
                <a:off x="1619989" y="6422853"/>
                <a:ext cx="6099462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∘…∘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16AA61E-38C7-32CC-53A2-9CCC4F40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989" y="6422853"/>
                <a:ext cx="6099462" cy="380810"/>
              </a:xfrm>
              <a:prstGeom prst="rect">
                <a:avLst/>
              </a:prstGeom>
              <a:blipFill>
                <a:blip r:embed="rId2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C9677AC9-D68C-8E7B-8295-1724CEF749BB}"/>
              </a:ext>
            </a:extLst>
          </p:cNvPr>
          <p:cNvSpPr txBox="1"/>
          <p:nvPr/>
        </p:nvSpPr>
        <p:spPr>
          <a:xfrm>
            <a:off x="9156158" y="5124791"/>
            <a:ext cx="2844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Must fail on this level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27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animBg="1"/>
      <p:bldP spid="4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6511729-7470-4C3E-98D5-6156858BDD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16632"/>
                <a:ext cx="10515600" cy="903635"/>
              </a:xfrm>
            </p:spPr>
            <p:txBody>
              <a:bodyPr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Single-valued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Algorithm: Reminder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6511729-7470-4C3E-98D5-6156858BD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16632"/>
                <a:ext cx="10515600" cy="903635"/>
              </a:xfrm>
              <a:blipFill>
                <a:blip r:embed="rId4"/>
                <a:stretch>
                  <a:fillRect t="-9722" b="-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908720"/>
                <a:ext cx="11521280" cy="59492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A single-valued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3600" dirty="0"/>
                  <a:t> algorithm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 is given by a deterministic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-time algorithm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600" dirty="0"/>
                  <a:t>; </a:t>
                </a:r>
                <a:br>
                  <a:rPr lang="en-US" sz="3600" dirty="0"/>
                </a:br>
                <a:r>
                  <a:rPr lang="en-US" sz="3600" dirty="0"/>
                  <a:t>we 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3600" dirty="0"/>
                  <a:t>We say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outputs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600" dirty="0"/>
                  <a:t>, 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600" dirty="0"/>
                  <a:t> is the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unique string </a:t>
                </a:r>
                <a:r>
                  <a:rPr lang="en-US" sz="3600" dirty="0"/>
                  <a:t>such that</a:t>
                </a:r>
              </a:p>
              <a:p>
                <a:pPr marL="0" indent="0">
                  <a:buNone/>
                </a:pPr>
                <a:r>
                  <a:rPr lang="en-US" sz="3600" dirty="0"/>
                  <a:t>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600" dirty="0"/>
                  <a:t>.</a:t>
                </a:r>
                <a:br>
                  <a:rPr lang="en-US" sz="3600" dirty="0"/>
                </a:br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3600" b="1" dirty="0"/>
                  <a:t>Intuitions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 dirty="0"/>
                  <a:t> is a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proof</a:t>
                </a:r>
                <a:r>
                  <a:rPr lang="en-US" sz="3600" dirty="0"/>
                  <a:t>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sz="3600" dirty="0"/>
                  <a:t>. Each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600" dirty="0"/>
                  <a:t> corresponds to a </a:t>
                </a:r>
                <a:r>
                  <a:rPr lang="en-US" sz="3600" b="1" dirty="0">
                    <a:solidFill>
                      <a:srgbClr val="7030A0"/>
                    </a:solidFill>
                  </a:rPr>
                  <a:t>condition</a:t>
                </a:r>
                <a:r>
                  <a:rPr lang="en-US" sz="3600" dirty="0"/>
                  <a:t> that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 dirty="0"/>
                  <a:t> must satisfy.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br>
                  <a:rPr lang="en-US" sz="3600" dirty="0"/>
                </a:b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600" dirty="0"/>
                  <a:t> is a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verifier</a:t>
                </a:r>
                <a:r>
                  <a:rPr lang="en-US" sz="3600" dirty="0"/>
                  <a:t> that ”checks”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exponentially many conditions </a:t>
                </a:r>
                <a:r>
                  <a:rPr lang="en-US" sz="3600" dirty="0"/>
                  <a:t>(for each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600" dirty="0"/>
                  <a:t>) on the proof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 dirty="0"/>
                  <a:t>; accept only if </a:t>
                </a:r>
                <a:r>
                  <a:rPr lang="en-US" sz="3600" b="1" dirty="0">
                    <a:solidFill>
                      <a:srgbClr val="7030A0"/>
                    </a:solidFill>
                  </a:rPr>
                  <a:t>all of them pass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908720"/>
                <a:ext cx="11521280" cy="5949280"/>
              </a:xfrm>
              <a:blipFill>
                <a:blip r:embed="rId5"/>
                <a:stretch>
                  <a:fillRect l="-1540" t="-2559" r="-110" b="-3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930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1737304" cy="1128898"/>
          </a:xfrm>
        </p:spPr>
        <p:txBody>
          <a:bodyPr>
            <a:noAutofit/>
          </a:bodyPr>
          <a:lstStyle/>
          <a:p>
            <a:pPr algn="ctr"/>
            <a:r>
              <a:rPr lang="en-GB" altLang="zh-CN" sz="4800" b="1" dirty="0">
                <a:solidFill>
                  <a:srgbClr val="FF0000"/>
                </a:solidFill>
              </a:rPr>
              <a:t>[CHR’23]</a:t>
            </a:r>
            <a:r>
              <a:rPr lang="en-US" sz="4800" b="1" dirty="0">
                <a:solidFill>
                  <a:srgbClr val="FF0000"/>
                </a:solidFill>
              </a:rPr>
              <a:t>: The Starting Point</a:t>
            </a:r>
            <a:endParaRPr lang="en-GB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DE15BDD-3AB0-2868-8ED1-03D08768D965}"/>
                  </a:ext>
                </a:extLst>
              </p:cNvPr>
              <p:cNvSpPr txBox="1"/>
              <p:nvPr/>
            </p:nvSpPr>
            <p:spPr>
              <a:xfrm>
                <a:off x="15984" y="1030816"/>
                <a:ext cx="121920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200" b="1" dirty="0">
                    <a:solidFill>
                      <a:srgbClr val="FF0000"/>
                    </a:solidFill>
                  </a:rPr>
                  <a:t>Consider </a:t>
                </a:r>
                <a:r>
                  <a:rPr lang="en-GB" altLang="zh-CN" sz="3200" dirty="0"/>
                  <a:t>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3200" dirty="0"/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⋅2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altLang="zh-CN" sz="3200" dirty="0"/>
                  <a:t>.</a:t>
                </a:r>
                <a:br>
                  <a:rPr lang="en-US" altLang="zh-CN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altLang="zh-CN" sz="3200" dirty="0"/>
                  <a:t> is set to the </a:t>
                </a:r>
                <a:r>
                  <a:rPr lang="en-GB" altLang="zh-CN" sz="3200" b="1" dirty="0">
                    <a:solidFill>
                      <a:srgbClr val="00B050"/>
                    </a:solidFill>
                  </a:rPr>
                  <a:t>concatenation</a:t>
                </a:r>
                <a:r>
                  <a:rPr lang="en-GB" altLang="zh-CN" sz="3200" dirty="0"/>
                  <a:t> of all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zh-CN" sz="3200" dirty="0"/>
                  <a:t>-bit strings in </a:t>
                </a:r>
                <a:r>
                  <a:rPr lang="en-GB" altLang="zh-CN" sz="3200" dirty="0">
                    <a:solidFill>
                      <a:srgbClr val="7030A0"/>
                    </a:solidFill>
                  </a:rPr>
                  <a:t>lexicographical order</a:t>
                </a:r>
                <a:r>
                  <a:rPr lang="en-GB" altLang="zh-CN" sz="3200" dirty="0"/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DE15BDD-3AB0-2868-8ED1-03D08768D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" y="1030816"/>
                <a:ext cx="12192000" cy="1077218"/>
              </a:xfrm>
              <a:prstGeom prst="rect">
                <a:avLst/>
              </a:prstGeom>
              <a:blipFill>
                <a:blip r:embed="rId2"/>
                <a:stretch>
                  <a:fillRect l="-1249" t="-8140" r="-1665" b="-15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8A343C4-1CE1-5DD9-AC53-4CC0845AACFF}"/>
                  </a:ext>
                </a:extLst>
              </p:cNvPr>
              <p:cNvSpPr txBox="1"/>
              <p:nvPr/>
            </p:nvSpPr>
            <p:spPr>
              <a:xfrm>
                <a:off x="42264" y="2331605"/>
                <a:ext cx="7779758" cy="6412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zh-CN" sz="4000" b="0" dirty="0"/>
                  <a:t>Let </a:t>
                </a:r>
                <a14:m>
                  <m:oMath xmlns:m="http://schemas.openxmlformats.org/officeDocument/2006/math">
                    <m:r>
                      <a:rPr kumimoji="1" lang="en-US" altLang="zh-CN" sz="4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4000" b="0" i="1" smtClean="0">
                        <a:latin typeface="Cambria Math" panose="02040503050406030204" pitchFamily="18" charset="0"/>
                      </a:rPr>
                      <m:t>History</m:t>
                    </m:r>
                    <m:r>
                      <a:rPr kumimoji="1" lang="en-US" altLang="zh-CN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4000" dirty="0"/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40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kumimoji="1" lang="en-US" altLang="zh-CN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4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40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4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4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4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4000" dirty="0"/>
                  <a:t>. </a:t>
                </a:r>
                <a:endParaRPr kumimoji="1" lang="zh-CN" altLang="en-US" sz="4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8A343C4-1CE1-5DD9-AC53-4CC0845AA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4" y="2331605"/>
                <a:ext cx="7779758" cy="641201"/>
              </a:xfrm>
              <a:prstGeom prst="rect">
                <a:avLst/>
              </a:prstGeom>
              <a:blipFill>
                <a:blip r:embed="rId3"/>
                <a:stretch>
                  <a:fillRect l="-2773" t="-17308" r="-4241" b="-4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67380F7-001B-4457-CBF7-4AB2BDED8F72}"/>
                  </a:ext>
                </a:extLst>
              </p:cNvPr>
              <p:cNvSpPr txBox="1"/>
              <p:nvPr/>
            </p:nvSpPr>
            <p:spPr>
              <a:xfrm>
                <a:off x="15984" y="3224490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200" dirty="0"/>
                  <a:t>Korten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/>
                  <a:t> in </a:t>
                </a:r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single-valued</a:t>
                </a:r>
                <a:r>
                  <a:rPr kumimoji="1" lang="en-US" altLang="zh-CN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32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67380F7-001B-4457-CBF7-4AB2BDED8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" y="3224490"/>
                <a:ext cx="12192000" cy="584775"/>
              </a:xfrm>
              <a:prstGeom prst="rect">
                <a:avLst/>
              </a:prstGeom>
              <a:blipFill>
                <a:blip r:embed="rId4"/>
                <a:stretch>
                  <a:fillRect t="-12766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B218585-6573-C702-112A-E3B917D08844}"/>
                  </a:ext>
                </a:extLst>
              </p:cNvPr>
              <p:cNvSpPr txBox="1"/>
              <p:nvPr/>
            </p:nvSpPr>
            <p:spPr>
              <a:xfrm>
                <a:off x="8164213" y="2140794"/>
                <a:ext cx="35283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600" b="1" dirty="0">
                    <a:solidFill>
                      <a:srgbClr val="7030A0"/>
                    </a:solidFill>
                  </a:rPr>
                  <a:t>Suppose</a:t>
                </a:r>
                <a:r>
                  <a:rPr kumimoji="1" lang="en-US" altLang="zh-CN" sz="3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zh-CN" sz="3600" dirty="0"/>
                  <a:t> </a:t>
                </a:r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has</a:t>
                </a:r>
                <a:r>
                  <a:rPr kumimoji="1" lang="en-US" altLang="zh-CN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kumimoji="1" lang="en-US" altLang="zh-CN" sz="3600" dirty="0"/>
                  <a:t>-size circuit</a:t>
                </a:r>
                <a:endParaRPr kumimoji="1" lang="zh-CN" altLang="en-US" sz="36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B218585-6573-C702-112A-E3B917D08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13" y="2140794"/>
                <a:ext cx="3528392" cy="1200329"/>
              </a:xfrm>
              <a:prstGeom prst="rect">
                <a:avLst/>
              </a:prstGeom>
              <a:blipFill>
                <a:blip r:embed="rId5"/>
                <a:stretch>
                  <a:fillRect t="-7614" b="-1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CDAFD3C-80F2-38CC-4EA1-9E81029CE885}"/>
                  </a:ext>
                </a:extLst>
              </p:cNvPr>
              <p:cNvSpPr txBox="1"/>
              <p:nvPr/>
            </p:nvSpPr>
            <p:spPr>
              <a:xfrm>
                <a:off x="167034" y="3803710"/>
                <a:ext cx="11857932" cy="1611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3200" dirty="0"/>
                  <a:t>Proof for “Korten</a:t>
                </a:r>
                <a14:m>
                  <m:oMath xmlns:m="http://schemas.openxmlformats.org/officeDocument/2006/math"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/>
                  <a:t> = </a:t>
                </a:r>
                <a14:m>
                  <m:oMath xmlns:m="http://schemas.openxmlformats.org/officeDocument/2006/math"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1" lang="en-US" altLang="zh-CN" sz="3200" dirty="0"/>
                  <a:t>” </a:t>
                </a:r>
                <a:br>
                  <a:rPr kumimoji="1" lang="en-US" altLang="zh-CN" sz="3200" dirty="0"/>
                </a:br>
                <a14:m>
                  <m:oMath xmlns:m="http://schemas.openxmlformats.org/officeDocument/2006/math"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3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3200" dirty="0"/>
                  <a:t>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kumimoji="1" lang="en-US" altLang="zh-CN" sz="3200" dirty="0"/>
                  <a:t>-size circuit,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3200" dirty="0"/>
                  <a:t>: </a:t>
                </a:r>
                <a:r>
                  <a:rPr lang="en-US" altLang="zh-CN" sz="3200" b="1" dirty="0">
                    <a:solidFill>
                      <a:srgbClr val="7030A0"/>
                    </a:solidFill>
                  </a:rPr>
                  <a:t>last-node index </a:t>
                </a:r>
                <a:r>
                  <a:rPr lang="en-US" altLang="zh-CN" sz="3200" dirty="0"/>
                  <a:t>in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𝑡𝑡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altLang="zh-CN" sz="3200" dirty="0"/>
                </a:b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𝑡𝑡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/>
                  <a:t> is </a:t>
                </a:r>
                <a:r>
                  <a:rPr lang="en-US" altLang="zh-CN" sz="3200" b="1" dirty="0">
                    <a:solidFill>
                      <a:srgbClr val="FF0000"/>
                    </a:solidFill>
                  </a:rPr>
                  <a:t>supposed to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i="1">
                        <a:latin typeface="Cambria Math" panose="02040503050406030204" pitchFamily="18" charset="0"/>
                      </a:rPr>
                      <m:t>History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CDAFD3C-80F2-38CC-4EA1-9E81029CE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4" y="3803710"/>
                <a:ext cx="11857932" cy="1611852"/>
              </a:xfrm>
              <a:prstGeom prst="rect">
                <a:avLst/>
              </a:prstGeom>
              <a:blipFill>
                <a:blip r:embed="rId6"/>
                <a:stretch>
                  <a:fillRect t="-4688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91C77B3-CAA1-7D66-0DB7-53F582AD5EEB}"/>
                  </a:ext>
                </a:extLst>
              </p:cNvPr>
              <p:cNvSpPr txBox="1"/>
              <p:nvPr/>
            </p:nvSpPr>
            <p:spPr>
              <a:xfrm>
                <a:off x="1055440" y="5405536"/>
                <a:ext cx="10372521" cy="1403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2800" b="0" dirty="0"/>
                  <a:t>The verifier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kumimoji="1" lang="en-US" altLang="zh-CN" sz="2800" dirty="0"/>
                </a:br>
                <a:r>
                  <a:rPr kumimoji="1" lang="en-US" altLang="zh-CN" sz="2800" dirty="0"/>
                  <a:t>(Using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zh-CN" sz="2800" dirty="0"/>
                  <a:t>)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check</a:t>
                </a:r>
                <a:r>
                  <a:rPr kumimoji="1" lang="en-US" altLang="zh-CN" sz="2800" dirty="0"/>
                  <a:t> that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𝑡𝑡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 satisfies all </a:t>
                </a:r>
                <a:r>
                  <a:rPr kumimoji="1" lang="en-US" altLang="zh-CN" sz="2800" b="1" dirty="0">
                    <a:solidFill>
                      <a:srgbClr val="7030A0"/>
                    </a:solidFill>
                  </a:rPr>
                  <a:t>local checks </a:t>
                </a:r>
                <a:r>
                  <a:rPr kumimoji="1" lang="en-US" altLang="zh-CN" sz="2800" dirty="0"/>
                  <a:t>on History(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2800" dirty="0"/>
                  <a:t>).</a:t>
                </a:r>
              </a:p>
              <a:p>
                <a:pPr algn="ctr"/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check that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1" lang="en-US" altLang="zh-CN" sz="2800" dirty="0"/>
                  <a:t> is the values on the children of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.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91C77B3-CAA1-7D66-0DB7-53F582AD5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5405536"/>
                <a:ext cx="10372521" cy="1403910"/>
              </a:xfrm>
              <a:prstGeom prst="rect">
                <a:avLst/>
              </a:prstGeom>
              <a:blipFill>
                <a:blip r:embed="rId7"/>
                <a:stretch>
                  <a:fillRect l="-733" t="-4464" r="-611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  <p:bldP spid="11" grpId="0"/>
      <p:bldP spid="13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3352" y="0"/>
                <a:ext cx="11737304" cy="112889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</a:rPr>
                  <a:t>[CHR’23]: </a:t>
                </a:r>
                <a:r>
                  <a:rPr kumimoji="1" lang="en-US" altLang="zh-CN" sz="4800" b="1" dirty="0">
                    <a:solidFill>
                      <a:srgbClr val="7030A0"/>
                    </a:solidFill>
                  </a:rPr>
                  <a:t>Suppose</a:t>
                </a:r>
                <a:r>
                  <a:rPr kumimoji="1" lang="en-US" altLang="zh-CN" sz="4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4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zh-CN" sz="4800" dirty="0"/>
                  <a:t> </a:t>
                </a:r>
                <a:r>
                  <a:rPr kumimoji="1" lang="en-US" altLang="zh-CN" sz="4800" b="1" dirty="0">
                    <a:solidFill>
                      <a:srgbClr val="FF0000"/>
                    </a:solidFill>
                  </a:rPr>
                  <a:t>has</a:t>
                </a:r>
                <a:r>
                  <a:rPr kumimoji="1" lang="en-US" altLang="zh-CN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4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kumimoji="1" lang="en-US" altLang="zh-CN" sz="4800" dirty="0"/>
                  <a:t>-size circuit</a:t>
                </a:r>
                <a:endParaRPr lang="en-GB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352" y="0"/>
                <a:ext cx="11737304" cy="1128898"/>
              </a:xfrm>
              <a:blipFill>
                <a:blip r:embed="rId2"/>
                <a:stretch>
                  <a:fillRect t="-1622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CDAFD3C-80F2-38CC-4EA1-9E81029CE885}"/>
                  </a:ext>
                </a:extLst>
              </p:cNvPr>
              <p:cNvSpPr txBox="1"/>
              <p:nvPr/>
            </p:nvSpPr>
            <p:spPr>
              <a:xfrm>
                <a:off x="167034" y="1116322"/>
                <a:ext cx="11857932" cy="1611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3200" dirty="0"/>
                  <a:t>Proof for “Korten</a:t>
                </a:r>
                <a14:m>
                  <m:oMath xmlns:m="http://schemas.openxmlformats.org/officeDocument/2006/math"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/>
                  <a:t> = </a:t>
                </a:r>
                <a14:m>
                  <m:oMath xmlns:m="http://schemas.openxmlformats.org/officeDocument/2006/math"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1" lang="en-US" altLang="zh-CN" sz="3200" dirty="0"/>
                  <a:t>” </a:t>
                </a:r>
                <a:br>
                  <a:rPr kumimoji="1" lang="en-US" altLang="zh-CN" sz="3200" dirty="0"/>
                </a:br>
                <a14:m>
                  <m:oMath xmlns:m="http://schemas.openxmlformats.org/officeDocument/2006/math"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3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3200" dirty="0"/>
                  <a:t>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kumimoji="1" lang="en-US" altLang="zh-CN" sz="3200" dirty="0"/>
                  <a:t>-size circuit,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3200" dirty="0"/>
                  <a:t>: </a:t>
                </a:r>
                <a:r>
                  <a:rPr lang="en-US" altLang="zh-CN" sz="3200" b="1" dirty="0">
                    <a:solidFill>
                      <a:srgbClr val="7030A0"/>
                    </a:solidFill>
                  </a:rPr>
                  <a:t>last-node index </a:t>
                </a:r>
                <a:r>
                  <a:rPr lang="en-US" altLang="zh-CN" sz="3200" dirty="0"/>
                  <a:t>in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𝑡𝑡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altLang="zh-CN" sz="3200" dirty="0"/>
                </a:b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𝑡𝑡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/>
                  <a:t> is </a:t>
                </a:r>
                <a:r>
                  <a:rPr lang="en-US" altLang="zh-CN" sz="3200" b="1" dirty="0">
                    <a:solidFill>
                      <a:srgbClr val="FF0000"/>
                    </a:solidFill>
                  </a:rPr>
                  <a:t>supposed to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i="1">
                        <a:latin typeface="Cambria Math" panose="02040503050406030204" pitchFamily="18" charset="0"/>
                      </a:rPr>
                      <m:t>History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CDAFD3C-80F2-38CC-4EA1-9E81029CE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4" y="1116322"/>
                <a:ext cx="11857932" cy="1611852"/>
              </a:xfrm>
              <a:prstGeom prst="rect">
                <a:avLst/>
              </a:prstGeom>
              <a:blipFill>
                <a:blip r:embed="rId3"/>
                <a:stretch>
                  <a:fillRect t="-4651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91C77B3-CAA1-7D66-0DB7-53F582AD5EEB}"/>
                  </a:ext>
                </a:extLst>
              </p:cNvPr>
              <p:cNvSpPr txBox="1"/>
              <p:nvPr/>
            </p:nvSpPr>
            <p:spPr>
              <a:xfrm>
                <a:off x="945743" y="2852936"/>
                <a:ext cx="10372521" cy="1403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2800" b="0" dirty="0"/>
                  <a:t>The verifier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kumimoji="1" lang="en-US" altLang="zh-CN" sz="2800" dirty="0"/>
                </a:br>
                <a:r>
                  <a:rPr kumimoji="1" lang="en-US" altLang="zh-CN" sz="2800" dirty="0"/>
                  <a:t>(Using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zh-CN" sz="2800" dirty="0"/>
                  <a:t>)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check</a:t>
                </a:r>
                <a:r>
                  <a:rPr kumimoji="1" lang="en-US" altLang="zh-CN" sz="2800" dirty="0"/>
                  <a:t> that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𝑡𝑡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 satisfies all </a:t>
                </a:r>
                <a:r>
                  <a:rPr kumimoji="1" lang="en-US" altLang="zh-CN" sz="2800" b="1" dirty="0">
                    <a:solidFill>
                      <a:srgbClr val="7030A0"/>
                    </a:solidFill>
                  </a:rPr>
                  <a:t>local checks </a:t>
                </a:r>
                <a:r>
                  <a:rPr kumimoji="1" lang="en-US" altLang="zh-CN" sz="2800" dirty="0"/>
                  <a:t>on History(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2800" dirty="0"/>
                  <a:t>).</a:t>
                </a:r>
              </a:p>
              <a:p>
                <a:pPr algn="ctr"/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check that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1" lang="en-US" altLang="zh-CN" sz="2800" dirty="0"/>
                  <a:t> is the values on the children of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.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91C77B3-CAA1-7D66-0DB7-53F582AD5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43" y="2852936"/>
                <a:ext cx="10372521" cy="1403910"/>
              </a:xfrm>
              <a:prstGeom prst="rect">
                <a:avLst/>
              </a:prstGeom>
              <a:blipFill>
                <a:blip r:embed="rId4"/>
                <a:stretch>
                  <a:fillRect l="-611" t="-4464" r="-611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CC818DC-6ED9-A12E-1B30-357237CE9B0C}"/>
                  </a:ext>
                </a:extLst>
              </p:cNvPr>
              <p:cNvSpPr txBox="1"/>
              <p:nvPr/>
            </p:nvSpPr>
            <p:spPr>
              <a:xfrm>
                <a:off x="31926" y="4506819"/>
                <a:ext cx="1200065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CN" sz="3200" dirty="0"/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/>
                  <a:t> time, since each </a:t>
                </a: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local check </a:t>
                </a:r>
                <a:br>
                  <a:rPr kumimoji="1" lang="en-US" altLang="zh-CN" sz="3200" b="1" dirty="0"/>
                </a:br>
                <a:r>
                  <a:rPr kumimoji="1" lang="en-US" altLang="zh-CN" sz="3200" dirty="0"/>
                  <a:t>only needs to </a:t>
                </a:r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read </a:t>
                </a:r>
                <a14:m>
                  <m:oMath xmlns:m="http://schemas.openxmlformats.org/officeDocument/2006/math">
                    <m:r>
                      <a:rPr kumimoji="1"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 bits from </a:t>
                </a:r>
                <a14:m>
                  <m:oMath xmlns:m="http://schemas.openxmlformats.org/officeDocument/2006/math"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𝑡𝑡</m:t>
                    </m:r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/>
                  <a:t> </a:t>
                </a:r>
                <a:endParaRPr kumimoji="1" lang="zh-CN" altLang="en-US" sz="32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CC818DC-6ED9-A12E-1B30-357237CE9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6" y="4506819"/>
                <a:ext cx="12000656" cy="984885"/>
              </a:xfrm>
              <a:prstGeom prst="rect">
                <a:avLst/>
              </a:prstGeom>
              <a:blipFill>
                <a:blip r:embed="rId5"/>
                <a:stretch>
                  <a:fillRect t="-11392" b="-22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1008B82-D052-CB45-06CB-D7832BF820D1}"/>
                  </a:ext>
                </a:extLst>
              </p:cNvPr>
              <p:cNvSpPr txBox="1"/>
              <p:nvPr/>
            </p:nvSpPr>
            <p:spPr>
              <a:xfrm>
                <a:off x="95672" y="5741678"/>
                <a:ext cx="1200065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zh-CN" sz="3200" dirty="0"/>
                  <a:t>If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𝑡𝑡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/>
                  <a:t> passes all </a:t>
                </a: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local checks</a:t>
                </a:r>
                <a:r>
                  <a:rPr kumimoji="1" lang="en-US" altLang="zh-CN" sz="3200" dirty="0"/>
                  <a:t>, then </a:t>
                </a:r>
                <a14:m>
                  <m:oMath xmlns:m="http://schemas.openxmlformats.org/officeDocument/2006/math"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𝑡𝑡</m:t>
                    </m:r>
                    <m:d>
                      <m:d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sz="3200" dirty="0"/>
                  <a:t> History(</a:t>
                </a:r>
                <a14:m>
                  <m:oMath xmlns:m="http://schemas.openxmlformats.org/officeDocument/2006/math"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3200" dirty="0"/>
                  <a:t>), so</a:t>
                </a:r>
                <a:br>
                  <a:rPr kumimoji="1" lang="en-US" altLang="zh-CN" sz="3200" dirty="0"/>
                </a:br>
                <a:r>
                  <a:rPr kumimoji="1" lang="en-US" altLang="zh-CN" sz="3200" dirty="0"/>
                  <a:t>the </a:t>
                </a:r>
                <a:r>
                  <a:rPr kumimoji="1" lang="en-US" altLang="zh-CN" sz="3200" b="1" dirty="0">
                    <a:solidFill>
                      <a:srgbClr val="00B050"/>
                    </a:solidFill>
                  </a:rPr>
                  <a:t>values on the children </a:t>
                </a:r>
                <a:r>
                  <a:rPr kumimoji="1" lang="en-US" altLang="zh-CN" sz="3200" dirty="0"/>
                  <a:t>of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kumimoji="1" lang="en-US" altLang="zh-CN" sz="3200" dirty="0"/>
                  <a:t>is Korten</a:t>
                </a:r>
                <a14:m>
                  <m:oMath xmlns:m="http://schemas.openxmlformats.org/officeDocument/2006/math"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/>
                  <a:t>!</a:t>
                </a:r>
                <a:endParaRPr kumimoji="1"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1008B82-D052-CB45-06CB-D7832BF82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2" y="5741678"/>
                <a:ext cx="12000656" cy="984885"/>
              </a:xfrm>
              <a:prstGeom prst="rect">
                <a:avLst/>
              </a:prstGeom>
              <a:blipFill>
                <a:blip r:embed="rId6"/>
                <a:stretch>
                  <a:fillRect t="-12821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20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3352" y="0"/>
                <a:ext cx="11737304" cy="112889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altLang="zh-CN" sz="4800" b="1" dirty="0">
                    <a:solidFill>
                      <a:srgbClr val="FF0000"/>
                    </a:solidFill>
                  </a:rPr>
                  <a:t>[CHR’23]</a:t>
                </a:r>
                <a:r>
                  <a:rPr kumimoji="1" lang="en-US" altLang="zh-CN" sz="4800" dirty="0"/>
                  <a:t>: When </a:t>
                </a:r>
                <a14:m>
                  <m:oMath xmlns:m="http://schemas.openxmlformats.org/officeDocument/2006/math">
                    <m:r>
                      <a:rPr kumimoji="1" lang="en-US" altLang="zh-CN" sz="4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zh-CN" sz="4800" dirty="0"/>
                  <a:t> has </a:t>
                </a:r>
                <a:r>
                  <a:rPr kumimoji="1" lang="en-US" altLang="zh-CN" sz="4800" b="1" dirty="0">
                    <a:solidFill>
                      <a:srgbClr val="FF0000"/>
                    </a:solidFill>
                  </a:rPr>
                  <a:t>NO</a:t>
                </a:r>
                <a:r>
                  <a:rPr kumimoji="1" lang="en-US" altLang="zh-CN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4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kumimoji="1" lang="en-US" altLang="zh-CN" sz="4800" dirty="0"/>
                  <a:t>-size circuit</a:t>
                </a:r>
                <a:endParaRPr lang="en-GB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352" y="0"/>
                <a:ext cx="11737304" cy="1128898"/>
              </a:xfrm>
              <a:blipFill>
                <a:blip r:embed="rId2"/>
                <a:stretch>
                  <a:fillRect t="-1622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6">
                <a:extLst>
                  <a:ext uri="{FF2B5EF4-FFF2-40B4-BE49-F238E27FC236}">
                    <a16:creationId xmlns:a16="http://schemas.microsoft.com/office/drawing/2014/main" id="{83000B92-6CF8-6C0E-1779-AA901E82C9BC}"/>
                  </a:ext>
                </a:extLst>
              </p:cNvPr>
              <p:cNvSpPr txBox="1"/>
              <p:nvPr/>
            </p:nvSpPr>
            <p:spPr>
              <a:xfrm>
                <a:off x="692602" y="1716420"/>
                <a:ext cx="11521280" cy="13234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4000" b="1" dirty="0">
                    <a:solidFill>
                      <a:srgbClr val="FF0000"/>
                    </a:solidFill>
                  </a:rPr>
                  <a:t>If</a:t>
                </a:r>
                <a:r>
                  <a:rPr lang="en-GB" altLang="zh-CN" sz="4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4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altLang="zh-CN" sz="4000" dirty="0"/>
                  <a:t> has no </a:t>
                </a:r>
                <a14:m>
                  <m:oMath xmlns:m="http://schemas.openxmlformats.org/officeDocument/2006/math">
                    <m:r>
                      <a:rPr lang="en-US" altLang="zh-CN" sz="400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CN" sz="4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4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sz="4000" dirty="0"/>
                  <a:t>-size circuits, </a:t>
                </a:r>
                <a:r>
                  <a:rPr lang="en-GB" altLang="zh-CN" sz="4000" b="1" dirty="0">
                    <a:solidFill>
                      <a:srgbClr val="FF0000"/>
                    </a:solidFill>
                  </a:rPr>
                  <a:t>then</a:t>
                </a:r>
                <a:br>
                  <a:rPr lang="en-GB" altLang="zh-CN" sz="4000" dirty="0"/>
                </a:br>
                <a:r>
                  <a:rPr lang="en-GB" altLang="zh-CN" sz="4000" dirty="0"/>
                  <a:t> </a:t>
                </a:r>
                <a:r>
                  <a:rPr lang="en-GB" altLang="zh-CN" sz="4000" dirty="0" err="1"/>
                  <a:t>Korten</a:t>
                </a:r>
                <a:r>
                  <a:rPr lang="en-GB" altLang="zh-CN" sz="4000" dirty="0"/>
                  <a:t>(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altLang="zh-CN" sz="4000" dirty="0"/>
                  <a:t>) </a:t>
                </a:r>
                <a:r>
                  <a:rPr lang="en-GB" altLang="zh-CN" sz="4000" b="1" dirty="0">
                    <a:solidFill>
                      <a:srgbClr val="7030A0"/>
                    </a:solidFill>
                  </a:rPr>
                  <a:t>finds</a:t>
                </a:r>
                <a:r>
                  <a:rPr lang="en-GB" altLang="zh-CN" sz="4000" dirty="0"/>
                  <a:t> a non-output of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4000" dirty="0"/>
                  <a:t>.</a:t>
                </a:r>
                <a:endParaRPr lang="zh-CN" altLang="en-US" sz="4000" dirty="0"/>
              </a:p>
            </p:txBody>
          </p:sp>
        </mc:Choice>
        <mc:Fallback xmlns="">
          <p:sp>
            <p:nvSpPr>
              <p:cNvPr id="12" name="文本框 6">
                <a:extLst>
                  <a:ext uri="{FF2B5EF4-FFF2-40B4-BE49-F238E27FC236}">
                    <a16:creationId xmlns:a16="http://schemas.microsoft.com/office/drawing/2014/main" id="{83000B92-6CF8-6C0E-1779-AA901E82C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02" y="1716420"/>
                <a:ext cx="11521280" cy="1323439"/>
              </a:xfrm>
              <a:prstGeom prst="rect">
                <a:avLst/>
              </a:prstGeom>
              <a:blipFill>
                <a:blip r:embed="rId3"/>
                <a:stretch>
                  <a:fillRect t="-7619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54CFDA2C-58A8-9E57-DF92-E46B7967F49A}"/>
                  </a:ext>
                </a:extLst>
              </p:cNvPr>
              <p:cNvSpPr txBox="1"/>
              <p:nvPr/>
            </p:nvSpPr>
            <p:spPr>
              <a:xfrm>
                <a:off x="559412" y="3429000"/>
                <a:ext cx="11449272" cy="180979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200" dirty="0"/>
                  <a:t>Let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r>
                  <a:rPr kumimoji="1" lang="en-US" altLang="zh-CN" sz="32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zh-CN" sz="3200" dirty="0"/>
                  <a:t> be a circuit of size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/>
                  <a:t>.</a:t>
                </a:r>
                <a:br>
                  <a:rPr kumimoji="1" lang="en-US" altLang="zh-CN" sz="3200" dirty="0"/>
                </a:br>
                <a:r>
                  <a:rPr kumimoji="1" lang="en-US" altLang="zh-CN" sz="800" dirty="0"/>
                  <a:t> </a:t>
                </a:r>
                <a:br>
                  <a:rPr kumimoji="1" lang="en-US" altLang="zh-CN" sz="3200" dirty="0"/>
                </a:br>
                <a:r>
                  <a:rPr kumimoji="1" lang="en-US" altLang="zh-CN" sz="3200" dirty="0" err="1"/>
                  <a:t>Korten</a:t>
                </a:r>
                <a14:m>
                  <m:oMath xmlns:m="http://schemas.openxmlformats.org/officeDocument/2006/math"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/>
                  <a:t>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3200" dirty="0"/>
                  <a:t>-time algorithm that solves</a:t>
                </a:r>
              </a:p>
              <a:p>
                <a:pPr algn="ctr"/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Range Avoidance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kumimoji="1" lang="en-US" altLang="zh-CN" sz="32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1"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CN" sz="3200" b="0" i="1" smtClean="0">
                                <a:latin typeface="Cambria Math" panose="02040503050406030204" pitchFamily="18" charset="0"/>
                              </a:rPr>
                              <m:t>1/50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1" lang="en-US" altLang="zh-CN" sz="3200" dirty="0"/>
                  <a:t>. </a:t>
                </a: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Sub-exponential time </a:t>
                </a:r>
                <a:r>
                  <a:rPr kumimoji="1" lang="en-US" altLang="zh-CN" sz="3200" dirty="0"/>
                  <a:t>now!</a:t>
                </a:r>
                <a:endParaRPr kumimoji="1" lang="zh-CN" altLang="en-US" sz="3200" dirty="0"/>
              </a:p>
            </p:txBody>
          </p:sp>
        </mc:Choice>
        <mc:Fallback xmlns=""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54CFDA2C-58A8-9E57-DF92-E46B7967F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12" y="3429000"/>
                <a:ext cx="11449272" cy="1809791"/>
              </a:xfrm>
              <a:prstGeom prst="rect">
                <a:avLst/>
              </a:prstGeom>
              <a:blipFill>
                <a:blip r:embed="rId4"/>
                <a:stretch>
                  <a:fillRect l="-887" t="-4196" r="-887" b="-9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FDDA15-A7E2-A1AD-7C34-B51759A2BCC1}"/>
                  </a:ext>
                </a:extLst>
              </p:cNvPr>
              <p:cNvSpPr txBox="1"/>
              <p:nvPr/>
            </p:nvSpPr>
            <p:spPr>
              <a:xfrm>
                <a:off x="3227498" y="974555"/>
                <a:ext cx="609704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sz="3600" b="0" i="1" smtClean="0">
                          <a:latin typeface="Cambria Math" panose="02040503050406030204" pitchFamily="18" charset="0"/>
                        </a:rPr>
                        <m:t>History</m:t>
                      </m:r>
                      <m:r>
                        <a:rPr kumimoji="1" lang="en-US" altLang="zh-CN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zh-CN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CN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FDDA15-A7E2-A1AD-7C34-B51759A2B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498" y="974555"/>
                <a:ext cx="609704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E0FEFB4-6247-FC64-57C7-10E8EDB09B03}"/>
              </a:ext>
            </a:extLst>
          </p:cNvPr>
          <p:cNvSpPr txBox="1"/>
          <p:nvPr/>
        </p:nvSpPr>
        <p:spPr>
          <a:xfrm>
            <a:off x="587388" y="5406391"/>
            <a:ext cx="11377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[CHR’23]: perform a sophisticated case-analysis (the “</a:t>
            </a:r>
            <a:r>
              <a:rPr lang="en-US" sz="2800" b="1" dirty="0">
                <a:solidFill>
                  <a:srgbClr val="00B050"/>
                </a:solidFill>
              </a:rPr>
              <a:t>iterative win-win</a:t>
            </a:r>
            <a:r>
              <a:rPr lang="en-US" sz="2800" dirty="0"/>
              <a:t>”)</a:t>
            </a:r>
            <a:br>
              <a:rPr lang="en-US" sz="2800" dirty="0"/>
            </a:br>
            <a:r>
              <a:rPr lang="en-US" sz="2800" dirty="0"/>
              <a:t>that gradually improve the running time until it becomes </a:t>
            </a:r>
            <a:r>
              <a:rPr lang="en-US" sz="2800" b="1" dirty="0">
                <a:solidFill>
                  <a:srgbClr val="FF0000"/>
                </a:solidFill>
              </a:rPr>
              <a:t>polynomial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b="1" dirty="0"/>
              <a:t>not</a:t>
            </a:r>
            <a:r>
              <a:rPr lang="en-US" sz="2800" dirty="0"/>
              <a:t> the focus of this talk)</a:t>
            </a:r>
          </a:p>
        </p:txBody>
      </p:sp>
    </p:spTree>
    <p:extLst>
      <p:ext uri="{BB962C8B-B14F-4D97-AF65-F5344CB8AC3E}">
        <p14:creationId xmlns:p14="http://schemas.microsoft.com/office/powerpoint/2010/main" val="35222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ike These Yoga Poses to Boost Your Brain Power">
            <a:extLst>
              <a:ext uri="{FF2B5EF4-FFF2-40B4-BE49-F238E27FC236}">
                <a16:creationId xmlns:a16="http://schemas.microsoft.com/office/drawing/2014/main" id="{2FEA0503-52A1-276E-7F3F-D9638934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052736"/>
            <a:ext cx="9217024" cy="546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1737304" cy="1340768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Key Idea from [Li’23]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3C7B2AE-421B-9BF8-52C4-3B89CEE04243}"/>
              </a:ext>
            </a:extLst>
          </p:cNvPr>
          <p:cNvSpPr txBox="1"/>
          <p:nvPr/>
        </p:nvSpPr>
        <p:spPr>
          <a:xfrm>
            <a:off x="41920" y="2564904"/>
            <a:ext cx="12180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0" dirty="0">
                <a:solidFill>
                  <a:srgbClr val="FF0000"/>
                </a:solidFill>
              </a:rPr>
              <a:t>Why do a </a:t>
            </a:r>
            <a:r>
              <a:rPr kumimoji="1" lang="en-US" altLang="zh-CN" sz="8000" b="1" dirty="0">
                <a:solidFill>
                  <a:srgbClr val="960000"/>
                </a:solidFill>
              </a:rPr>
              <a:t>Win-Win</a:t>
            </a:r>
            <a:r>
              <a:rPr kumimoji="1" lang="en-US" altLang="zh-CN" sz="8000" dirty="0">
                <a:solidFill>
                  <a:srgbClr val="FF0000"/>
                </a:solidFill>
              </a:rPr>
              <a:t> if </a:t>
            </a:r>
            <a:br>
              <a:rPr kumimoji="1" lang="en-US" altLang="zh-CN" sz="8000" dirty="0">
                <a:solidFill>
                  <a:srgbClr val="FF0000"/>
                </a:solidFill>
              </a:rPr>
            </a:br>
            <a:r>
              <a:rPr kumimoji="1" lang="en-US" altLang="zh-CN" sz="8000" dirty="0">
                <a:solidFill>
                  <a:srgbClr val="FF0000"/>
                </a:solidFill>
              </a:rPr>
              <a:t>you can </a:t>
            </a:r>
            <a:r>
              <a:rPr kumimoji="1" lang="en-US" altLang="zh-CN" sz="8000" b="1" dirty="0">
                <a:solidFill>
                  <a:srgbClr val="00B050"/>
                </a:solidFill>
              </a:rPr>
              <a:t>JUST WIN</a:t>
            </a:r>
            <a:r>
              <a:rPr kumimoji="1" lang="en-US" altLang="zh-CN" sz="8000" dirty="0">
                <a:solidFill>
                  <a:srgbClr val="FF0000"/>
                </a:solidFill>
              </a:rPr>
              <a:t>?</a:t>
            </a:r>
            <a:endParaRPr kumimoji="1" lang="zh-CN" alt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1737304" cy="1340768"/>
          </a:xfrm>
        </p:spPr>
        <p:txBody>
          <a:bodyPr>
            <a:no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The Key Idea from [Li’23]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1441850-679F-5420-89F0-6A2F99C7B594}"/>
                  </a:ext>
                </a:extLst>
              </p:cNvPr>
              <p:cNvSpPr txBox="1"/>
              <p:nvPr/>
            </p:nvSpPr>
            <p:spPr>
              <a:xfrm>
                <a:off x="1536" y="1772816"/>
                <a:ext cx="12190464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5400" dirty="0"/>
                  <a:t>[Li’23]</a:t>
                </a:r>
              </a:p>
              <a:p>
                <a:pPr algn="ctr"/>
                <a:r>
                  <a:rPr kumimoji="1" lang="en-US" altLang="zh-CN" sz="5400" dirty="0"/>
                  <a:t>By </a:t>
                </a:r>
                <a:r>
                  <a:rPr kumimoji="1" lang="en-US" altLang="zh-CN" sz="5400" b="1" dirty="0">
                    <a:solidFill>
                      <a:srgbClr val="FF0000"/>
                    </a:solidFill>
                  </a:rPr>
                  <a:t>modifying</a:t>
                </a:r>
                <a:r>
                  <a:rPr kumimoji="1" lang="en-US" altLang="zh-CN" sz="5400" dirty="0"/>
                  <a:t> </a:t>
                </a:r>
                <a:r>
                  <a:rPr kumimoji="1" lang="en-US" altLang="zh-CN" sz="5400" dirty="0" err="1"/>
                  <a:t>Korten</a:t>
                </a:r>
                <a:r>
                  <a:rPr kumimoji="1" lang="en-US" altLang="zh-CN" sz="5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5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zh-CN" sz="5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5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5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5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5400" b="0" i="1" smtClean="0">
                        <a:latin typeface="Cambria Math" panose="02040503050406030204" pitchFamily="18" charset="0"/>
                      </a:rPr>
                      <m:t>History</m:t>
                    </m:r>
                    <m:d>
                      <m:dPr>
                        <m:ctrlPr>
                          <a:rPr kumimoji="1" lang="en-US" altLang="zh-CN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5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zh-CN" sz="5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5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5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5400" dirty="0"/>
                  <a:t> </a:t>
                </a:r>
                <a:r>
                  <a:rPr kumimoji="1" lang="en-US" altLang="zh-CN" sz="5400" b="1" dirty="0">
                    <a:solidFill>
                      <a:srgbClr val="7030A0"/>
                    </a:solidFill>
                  </a:rPr>
                  <a:t>always</a:t>
                </a:r>
                <a:r>
                  <a:rPr kumimoji="1" lang="en-US" altLang="zh-CN" sz="5400" dirty="0"/>
                  <a:t> has a </a:t>
                </a:r>
                <a:r>
                  <a:rPr kumimoji="1" lang="en-US" altLang="zh-CN" sz="5400" b="1" dirty="0">
                    <a:solidFill>
                      <a:srgbClr val="00B050"/>
                    </a:solidFill>
                  </a:rPr>
                  <a:t>small circuit</a:t>
                </a:r>
                <a:r>
                  <a:rPr kumimoji="1" lang="en-US" altLang="zh-CN" sz="5400" dirty="0"/>
                  <a:t>. </a:t>
                </a:r>
                <a:br>
                  <a:rPr kumimoji="1" lang="en-US" altLang="zh-CN" sz="5400" dirty="0"/>
                </a:br>
                <a:r>
                  <a:rPr kumimoji="1" lang="en-US" altLang="zh-CN" sz="2800" dirty="0"/>
                  <a:t> </a:t>
                </a:r>
                <a:br>
                  <a:rPr kumimoji="1" lang="en-US" altLang="zh-CN" sz="5400" dirty="0"/>
                </a:br>
                <a:r>
                  <a:rPr kumimoji="1" lang="en-US" altLang="zh-CN" sz="5400" dirty="0"/>
                  <a:t>Therefore, </a:t>
                </a:r>
                <a:r>
                  <a:rPr kumimoji="1" lang="en-US" altLang="zh-CN" sz="5400" b="1" dirty="0">
                    <a:solidFill>
                      <a:srgbClr val="FF0000"/>
                    </a:solidFill>
                  </a:rPr>
                  <a:t>the starting point </a:t>
                </a:r>
                <a:r>
                  <a:rPr kumimoji="1" lang="en-US" altLang="zh-CN" sz="5400" b="1" dirty="0">
                    <a:solidFill>
                      <a:srgbClr val="7030A0"/>
                    </a:solidFill>
                  </a:rPr>
                  <a:t>always work</a:t>
                </a:r>
                <a:r>
                  <a:rPr kumimoji="1" lang="en-US" altLang="zh-CN" sz="5400" dirty="0"/>
                  <a:t>!</a:t>
                </a:r>
                <a:endParaRPr kumimoji="1" lang="zh-CN" altLang="en-US" sz="5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1441850-679F-5420-89F0-6A2F99C7B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" y="1772816"/>
                <a:ext cx="12190464" cy="3847207"/>
              </a:xfrm>
              <a:prstGeom prst="rect">
                <a:avLst/>
              </a:prstGeom>
              <a:blipFill>
                <a:blip r:embed="rId2"/>
                <a:stretch>
                  <a:fillRect l="-2393" t="-4276" r="-2289" b="-8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5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5F8FC58-0A50-45B5-D3BC-F4A52DEB6E18}"/>
                  </a:ext>
                </a:extLst>
              </p:cNvPr>
              <p:cNvSpPr txBox="1"/>
              <p:nvPr/>
            </p:nvSpPr>
            <p:spPr>
              <a:xfrm>
                <a:off x="2112084" y="4718985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5F8FC58-0A50-45B5-D3BC-F4A52DEB6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084" y="4718985"/>
                <a:ext cx="864096" cy="381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383B96D-1B95-0DCE-1A88-3A8D024243E1}"/>
                  </a:ext>
                </a:extLst>
              </p:cNvPr>
              <p:cNvSpPr txBox="1"/>
              <p:nvPr/>
            </p:nvSpPr>
            <p:spPr>
              <a:xfrm>
                <a:off x="1607449" y="5216429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383B96D-1B95-0DCE-1A88-3A8D02424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49" y="5216429"/>
                <a:ext cx="2040559" cy="262892"/>
              </a:xfrm>
              <a:prstGeom prst="rect">
                <a:avLst/>
              </a:prstGeom>
              <a:blipFill>
                <a:blip r:embed="rId3"/>
                <a:stretch>
                  <a:fillRect l="-2469" t="-4545" r="-1852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D0E2B5F-DB74-A577-A04E-C0D4340A1E45}"/>
                  </a:ext>
                </a:extLst>
              </p:cNvPr>
              <p:cNvSpPr txBox="1"/>
              <p:nvPr/>
            </p:nvSpPr>
            <p:spPr>
              <a:xfrm>
                <a:off x="4435440" y="4718985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D0E2B5F-DB74-A577-A04E-C0D4340A1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440" y="4718985"/>
                <a:ext cx="864096" cy="38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023504D-E53F-8F47-DD1D-B06B70D082CF}"/>
                  </a:ext>
                </a:extLst>
              </p:cNvPr>
              <p:cNvSpPr txBox="1"/>
              <p:nvPr/>
            </p:nvSpPr>
            <p:spPr>
              <a:xfrm>
                <a:off x="3930804" y="5216429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023504D-E53F-8F47-DD1D-B06B70D08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804" y="5216429"/>
                <a:ext cx="2040559" cy="262892"/>
              </a:xfrm>
              <a:prstGeom prst="rect">
                <a:avLst/>
              </a:prstGeom>
              <a:blipFill>
                <a:blip r:embed="rId5"/>
                <a:stretch>
                  <a:fillRect l="-1852" t="-4545" r="-1852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9EC0971-B816-A6B3-7F83-33D6426C1DBC}"/>
                  </a:ext>
                </a:extLst>
              </p:cNvPr>
              <p:cNvSpPr txBox="1"/>
              <p:nvPr/>
            </p:nvSpPr>
            <p:spPr>
              <a:xfrm>
                <a:off x="6733628" y="4718985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9EC0971-B816-A6B3-7F83-33D6426C1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28" y="4718985"/>
                <a:ext cx="864096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2F15A8B-8E8D-0BA7-87E3-C2AC0940AC81}"/>
                  </a:ext>
                </a:extLst>
              </p:cNvPr>
              <p:cNvSpPr txBox="1"/>
              <p:nvPr/>
            </p:nvSpPr>
            <p:spPr>
              <a:xfrm>
                <a:off x="6228992" y="5216429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2F15A8B-8E8D-0BA7-87E3-C2AC0940A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92" y="5216429"/>
                <a:ext cx="2040559" cy="262892"/>
              </a:xfrm>
              <a:prstGeom prst="rect">
                <a:avLst/>
              </a:prstGeom>
              <a:blipFill>
                <a:blip r:embed="rId7"/>
                <a:stretch>
                  <a:fillRect l="-1852" t="-4545" r="-1852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EE24404-D8C7-A4D5-72B5-283DCFEE9B93}"/>
                  </a:ext>
                </a:extLst>
              </p:cNvPr>
              <p:cNvSpPr txBox="1"/>
              <p:nvPr/>
            </p:nvSpPr>
            <p:spPr>
              <a:xfrm>
                <a:off x="9056984" y="4718985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EE24404-D8C7-A4D5-72B5-283DCFEE9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984" y="4718985"/>
                <a:ext cx="864096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EDA88BA-978A-445E-78F8-2AEF601708BB}"/>
                  </a:ext>
                </a:extLst>
              </p:cNvPr>
              <p:cNvSpPr txBox="1"/>
              <p:nvPr/>
            </p:nvSpPr>
            <p:spPr>
              <a:xfrm>
                <a:off x="8552348" y="5216429"/>
                <a:ext cx="2040559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EDA88BA-978A-445E-78F8-2AEF60170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348" y="5216429"/>
                <a:ext cx="2040559" cy="262892"/>
              </a:xfrm>
              <a:prstGeom prst="rect">
                <a:avLst/>
              </a:prstGeom>
              <a:blipFill>
                <a:blip r:embed="rId9"/>
                <a:stretch>
                  <a:fillRect l="-1852" t="-4545" r="-1852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87D05A9-1C07-DCE5-D155-DCA2AA74ED74}"/>
                  </a:ext>
                </a:extLst>
              </p:cNvPr>
              <p:cNvSpPr txBox="1"/>
              <p:nvPr/>
            </p:nvSpPr>
            <p:spPr>
              <a:xfrm>
                <a:off x="3336220" y="3789040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87D05A9-1C07-DCE5-D155-DCA2AA74E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220" y="3789040"/>
                <a:ext cx="864096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F3290EF8-EBD6-10FA-807E-9DF2AF599A39}"/>
                  </a:ext>
                </a:extLst>
              </p:cNvPr>
              <p:cNvSpPr txBox="1"/>
              <p:nvPr/>
            </p:nvSpPr>
            <p:spPr>
              <a:xfrm>
                <a:off x="2973224" y="4286484"/>
                <a:ext cx="17572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F3290EF8-EBD6-10FA-807E-9DF2AF599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224" y="4286484"/>
                <a:ext cx="1757276" cy="246221"/>
              </a:xfrm>
              <a:prstGeom prst="rect">
                <a:avLst/>
              </a:prstGeom>
              <a:blipFill>
                <a:blip r:embed="rId11"/>
                <a:stretch>
                  <a:fillRect l="-2878" t="-4762" r="-2158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C1D466A-808D-8D61-A471-DCCDA0792CC0}"/>
                  </a:ext>
                </a:extLst>
              </p:cNvPr>
              <p:cNvSpPr txBox="1"/>
              <p:nvPr/>
            </p:nvSpPr>
            <p:spPr>
              <a:xfrm>
                <a:off x="7824192" y="3789040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C1D466A-808D-8D61-A471-DCCDA0792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192" y="3789040"/>
                <a:ext cx="864096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A1C4012-8C16-DBBB-9141-22FCFB7C3168}"/>
                  </a:ext>
                </a:extLst>
              </p:cNvPr>
              <p:cNvSpPr txBox="1"/>
              <p:nvPr/>
            </p:nvSpPr>
            <p:spPr>
              <a:xfrm>
                <a:off x="7463216" y="4286484"/>
                <a:ext cx="17532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A1C4012-8C16-DBBB-9141-22FCFB7C3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16" y="4286484"/>
                <a:ext cx="1753236" cy="246221"/>
              </a:xfrm>
              <a:prstGeom prst="rect">
                <a:avLst/>
              </a:prstGeom>
              <a:blipFill>
                <a:blip r:embed="rId13"/>
                <a:stretch>
                  <a:fillRect l="-2158" t="-4762" r="-2878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DFB9969-53F8-FF68-5944-3D3B9BBE6D23}"/>
                  </a:ext>
                </a:extLst>
              </p:cNvPr>
              <p:cNvSpPr txBox="1"/>
              <p:nvPr/>
            </p:nvSpPr>
            <p:spPr>
              <a:xfrm>
                <a:off x="5555719" y="286705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DFB9969-53F8-FF68-5944-3D3B9BBE6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719" y="2867058"/>
                <a:ext cx="864096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FF9EDD1-507D-A771-8D48-B104DF60FE27}"/>
                  </a:ext>
                </a:extLst>
              </p:cNvPr>
              <p:cNvSpPr txBox="1"/>
              <p:nvPr/>
            </p:nvSpPr>
            <p:spPr>
              <a:xfrm>
                <a:off x="5163710" y="3364502"/>
                <a:ext cx="18153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FF9EDD1-507D-A771-8D48-B104DF60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10" y="3364502"/>
                <a:ext cx="1815304" cy="246221"/>
              </a:xfrm>
              <a:prstGeom prst="rect">
                <a:avLst/>
              </a:prstGeom>
              <a:blipFill>
                <a:blip r:embed="rId15"/>
                <a:stretch>
                  <a:fillRect l="-694" t="-4762" r="-138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13C20B6-84A9-7648-B557-B5A0FDA26F70}"/>
                  </a:ext>
                </a:extLst>
              </p:cNvPr>
              <p:cNvSpPr txBox="1"/>
              <p:nvPr/>
            </p:nvSpPr>
            <p:spPr>
              <a:xfrm>
                <a:off x="1574895" y="5583612"/>
                <a:ext cx="864096" cy="3929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13C20B6-84A9-7648-B557-B5A0FDA26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95" y="5583612"/>
                <a:ext cx="864096" cy="392993"/>
              </a:xfrm>
              <a:prstGeom prst="rect">
                <a:avLst/>
              </a:prstGeom>
              <a:blipFill>
                <a:blip r:embed="rId1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F527BBA-2C08-3650-4597-DDEA0FC16424}"/>
                  </a:ext>
                </a:extLst>
              </p:cNvPr>
              <p:cNvSpPr txBox="1"/>
              <p:nvPr/>
            </p:nvSpPr>
            <p:spPr>
              <a:xfrm>
                <a:off x="2727023" y="5589703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F527BBA-2C08-3650-4597-DDEA0FC16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023" y="5589703"/>
                <a:ext cx="864096" cy="3808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97104FF-6597-7D59-273D-24B1C630DFE4}"/>
                  </a:ext>
                </a:extLst>
              </p:cNvPr>
              <p:cNvSpPr txBox="1"/>
              <p:nvPr/>
            </p:nvSpPr>
            <p:spPr>
              <a:xfrm>
                <a:off x="3886225" y="5589703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97104FF-6597-7D59-273D-24B1C630D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25" y="5589703"/>
                <a:ext cx="864096" cy="380810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AB8A13B-5C8C-2D7A-2BB2-BFCDDF211792}"/>
                  </a:ext>
                </a:extLst>
              </p:cNvPr>
              <p:cNvSpPr txBox="1"/>
              <p:nvPr/>
            </p:nvSpPr>
            <p:spPr>
              <a:xfrm>
                <a:off x="5038353" y="5589703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AB8A13B-5C8C-2D7A-2BB2-BFCDDF21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353" y="5589703"/>
                <a:ext cx="864096" cy="380810"/>
              </a:xfrm>
              <a:prstGeom prst="rect">
                <a:avLst/>
              </a:prstGeom>
              <a:blipFill>
                <a:blip r:embed="rId1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1B34DD5-47FB-31D3-71A1-D7AD75C64CDF}"/>
                  </a:ext>
                </a:extLst>
              </p:cNvPr>
              <p:cNvSpPr txBox="1"/>
              <p:nvPr/>
            </p:nvSpPr>
            <p:spPr>
              <a:xfrm>
                <a:off x="6216540" y="5589703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1B34DD5-47FB-31D3-71A1-D7AD75C6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540" y="5589703"/>
                <a:ext cx="864096" cy="380810"/>
              </a:xfrm>
              <a:prstGeom prst="rect">
                <a:avLst/>
              </a:prstGeom>
              <a:blipFill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A1C1C7F-4D6F-75BE-77A1-6E2A91237F99}"/>
                  </a:ext>
                </a:extLst>
              </p:cNvPr>
              <p:cNvSpPr txBox="1"/>
              <p:nvPr/>
            </p:nvSpPr>
            <p:spPr>
              <a:xfrm>
                <a:off x="7368668" y="5589703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A1C1C7F-4D6F-75BE-77A1-6E2A91237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668" y="5589703"/>
                <a:ext cx="864096" cy="380810"/>
              </a:xfrm>
              <a:prstGeom prst="rect">
                <a:avLst/>
              </a:prstGeom>
              <a:blipFill>
                <a:blip r:embed="rId2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8882207-58E3-C0BC-2F37-2515AF75049E}"/>
                  </a:ext>
                </a:extLst>
              </p:cNvPr>
              <p:cNvSpPr txBox="1"/>
              <p:nvPr/>
            </p:nvSpPr>
            <p:spPr>
              <a:xfrm>
                <a:off x="8527870" y="5589703"/>
                <a:ext cx="864096" cy="380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8882207-58E3-C0BC-2F37-2515AF750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870" y="5589703"/>
                <a:ext cx="864096" cy="380810"/>
              </a:xfrm>
              <a:prstGeom prst="rect">
                <a:avLst/>
              </a:prstGeom>
              <a:blipFill>
                <a:blip r:embed="rId2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D58852E-45CC-FC2C-7D28-7E82A3DE76EF}"/>
                  </a:ext>
                </a:extLst>
              </p:cNvPr>
              <p:cNvSpPr txBox="1"/>
              <p:nvPr/>
            </p:nvSpPr>
            <p:spPr>
              <a:xfrm>
                <a:off x="9679998" y="5589351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D58852E-45CC-FC2C-7D28-7E82A3DE7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998" y="5589351"/>
                <a:ext cx="864096" cy="381515"/>
              </a:xfrm>
              <a:prstGeom prst="rect">
                <a:avLst/>
              </a:prstGeom>
              <a:blipFill>
                <a:blip r:embed="rId2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E93CC87-A94F-D18B-835A-595C1CD6D426}"/>
                  </a:ext>
                </a:extLst>
              </p:cNvPr>
              <p:cNvSpPr txBox="1"/>
              <p:nvPr/>
            </p:nvSpPr>
            <p:spPr>
              <a:xfrm>
                <a:off x="2938036" y="5994861"/>
                <a:ext cx="6099462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∘…∘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E93CC87-A94F-D18B-835A-595C1CD6D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036" y="5994861"/>
                <a:ext cx="6099462" cy="380810"/>
              </a:xfrm>
              <a:prstGeom prst="rect">
                <a:avLst/>
              </a:prstGeom>
              <a:blipFill>
                <a:blip r:embed="rId2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68AAB567-D9AC-0426-1BA9-A7A0FDE77C84}"/>
                  </a:ext>
                </a:extLst>
              </p:cNvPr>
              <p:cNvSpPr txBox="1"/>
              <p:nvPr/>
            </p:nvSpPr>
            <p:spPr>
              <a:xfrm>
                <a:off x="119336" y="1414049"/>
                <a:ext cx="1195332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200" dirty="0"/>
                  <a:t>from </a:t>
                </a:r>
                <a:r>
                  <a:rPr lang="en-GB" altLang="zh-CN" sz="3200" b="1" dirty="0"/>
                  <a:t>bottom (leaves)</a:t>
                </a:r>
                <a:r>
                  <a:rPr lang="en-GB" altLang="zh-CN" sz="3200" dirty="0"/>
                  <a:t> to </a:t>
                </a:r>
                <a:r>
                  <a:rPr lang="en-GB" altLang="zh-CN" sz="3200" b="1" dirty="0"/>
                  <a:t>top (root)</a:t>
                </a:r>
                <a:r>
                  <a:rPr lang="en-GB" altLang="zh-CN" sz="3200" dirty="0"/>
                  <a:t>, and from </a:t>
                </a:r>
                <a:r>
                  <a:rPr lang="en-GB" altLang="zh-CN" sz="3200" b="1" dirty="0"/>
                  <a:t>left</a:t>
                </a:r>
                <a:r>
                  <a:rPr lang="en-GB" altLang="zh-CN" sz="3200" dirty="0"/>
                  <a:t> to </a:t>
                </a:r>
                <a:r>
                  <a:rPr lang="en-GB" altLang="zh-CN" sz="3200" b="1" dirty="0"/>
                  <a:t>right</a:t>
                </a:r>
                <a:r>
                  <a:rPr lang="en-GB" altLang="zh-CN" sz="3200" dirty="0"/>
                  <a:t>, </a:t>
                </a:r>
                <a:r>
                  <a:rPr lang="en-GB" altLang="zh-CN" sz="3200" b="1" dirty="0">
                    <a:solidFill>
                      <a:srgbClr val="FF0000"/>
                    </a:solidFill>
                  </a:rPr>
                  <a:t>try</a:t>
                </a:r>
                <a:r>
                  <a:rPr lang="en-GB" altLang="zh-CN" sz="3200" dirty="0"/>
                  <a:t> to fill in each intermediate node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altLang="zh-CN" sz="3200" dirty="0"/>
                  <a:t>; stop if get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altLang="zh-CN" sz="3200" dirty="0"/>
                  <a:t>.</a:t>
                </a: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68AAB567-D9AC-0426-1BA9-A7A0FDE77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414049"/>
                <a:ext cx="11953328" cy="1077218"/>
              </a:xfrm>
              <a:prstGeom prst="rect">
                <a:avLst/>
              </a:prstGeom>
              <a:blipFill>
                <a:blip r:embed="rId25"/>
                <a:stretch>
                  <a:fillRect t="-6977" r="-637" b="-16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itle 1">
                <a:extLst>
                  <a:ext uri="{FF2B5EF4-FFF2-40B4-BE49-F238E27FC236}">
                    <a16:creationId xmlns:a16="http://schemas.microsoft.com/office/drawing/2014/main" id="{DC7F8E3D-3E56-C9EF-EF4F-8617CE069A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3352" y="0"/>
                <a:ext cx="11737304" cy="134076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GB" altLang="zh-CN" sz="6600" b="1" dirty="0">
                    <a:solidFill>
                      <a:srgbClr val="FF0000"/>
                    </a:solidFill>
                  </a:rPr>
                  <a:t>Korten(</a:t>
                </a:r>
                <a14:m>
                  <m:oMath xmlns:m="http://schemas.openxmlformats.org/officeDocument/2006/math">
                    <m:r>
                      <a:rPr lang="en-US" altLang="zh-CN" sz="6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6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6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6600" b="1" dirty="0">
                    <a:solidFill>
                      <a:srgbClr val="FF0000"/>
                    </a:solidFill>
                  </a:rPr>
                  <a:t>) (in BFS order)</a:t>
                </a:r>
                <a:endParaRPr lang="en-GB" sz="6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itle 1">
                <a:extLst>
                  <a:ext uri="{FF2B5EF4-FFF2-40B4-BE49-F238E27FC236}">
                    <a16:creationId xmlns:a16="http://schemas.microsoft.com/office/drawing/2014/main" id="{DC7F8E3D-3E56-C9EF-EF4F-8617CE069A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352" y="0"/>
                <a:ext cx="11737304" cy="1340768"/>
              </a:xfrm>
              <a:blipFill>
                <a:blip r:embed="rId26"/>
                <a:stretch>
                  <a:fillRect t="-11321" b="-20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9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DB255E-D975-B95B-A766-C8AC4EF876C3}"/>
              </a:ext>
            </a:extLst>
          </p:cNvPr>
          <p:cNvSpPr txBox="1"/>
          <p:nvPr/>
        </p:nvSpPr>
        <p:spPr>
          <a:xfrm>
            <a:off x="361203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1D70681-EE44-7C4C-1B90-FF23BA402201}"/>
              </a:ext>
            </a:extLst>
          </p:cNvPr>
          <p:cNvSpPr txBox="1"/>
          <p:nvPr/>
        </p:nvSpPr>
        <p:spPr>
          <a:xfrm>
            <a:off x="1061845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8713A8C-C28D-EE0A-6BBD-74AC5407D6C4}"/>
                  </a:ext>
                </a:extLst>
              </p:cNvPr>
              <p:cNvSpPr txBox="1"/>
              <p:nvPr/>
            </p:nvSpPr>
            <p:spPr>
              <a:xfrm>
                <a:off x="541377" y="5307299"/>
                <a:ext cx="86409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8713A8C-C28D-EE0A-6BBD-74AC5407D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77" y="5307299"/>
                <a:ext cx="86409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57C2D1B-3698-8307-DAC3-E8AAA1838A59}"/>
                  </a:ext>
                </a:extLst>
              </p:cNvPr>
              <p:cNvSpPr txBox="1"/>
              <p:nvPr/>
            </p:nvSpPr>
            <p:spPr>
              <a:xfrm>
                <a:off x="1943062" y="5307299"/>
                <a:ext cx="86409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57C2D1B-3698-8307-DAC3-E8AAA183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62" y="5307299"/>
                <a:ext cx="8640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9B52D97-C583-A44B-8819-D3926EE9FCB9}"/>
                  </a:ext>
                </a:extLst>
              </p:cNvPr>
              <p:cNvSpPr txBox="1"/>
              <p:nvPr/>
            </p:nvSpPr>
            <p:spPr>
              <a:xfrm>
                <a:off x="0" y="1386520"/>
                <a:ext cx="12192000" cy="1692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400" dirty="0"/>
                  <a:t>from </a:t>
                </a:r>
                <a:r>
                  <a:rPr lang="en-GB" altLang="zh-CN" sz="3400" b="1" dirty="0"/>
                  <a:t>left</a:t>
                </a:r>
                <a:r>
                  <a:rPr lang="en-GB" altLang="zh-CN" sz="3400" dirty="0"/>
                  <a:t> to </a:t>
                </a:r>
                <a:r>
                  <a:rPr lang="en-GB" altLang="zh-CN" sz="3400" b="1" dirty="0"/>
                  <a:t>right</a:t>
                </a:r>
                <a:r>
                  <a:rPr lang="en-GB" altLang="zh-CN" sz="3400" dirty="0"/>
                  <a:t>, </a:t>
                </a:r>
                <a:r>
                  <a:rPr lang="en-GB" altLang="zh-CN" sz="3400" b="1" dirty="0">
                    <a:solidFill>
                      <a:srgbClr val="FF0000"/>
                    </a:solidFill>
                  </a:rPr>
                  <a:t>try</a:t>
                </a:r>
                <a:r>
                  <a:rPr lang="en-GB" altLang="zh-CN" sz="3400" dirty="0"/>
                  <a:t> to fill in each intermediate node </a:t>
                </a:r>
                <a:r>
                  <a:rPr lang="en-GB" altLang="zh-CN" sz="3400" b="1" dirty="0"/>
                  <a:t>using</a:t>
                </a:r>
                <a:r>
                  <a:rPr lang="en-GB" altLang="zh-CN" sz="3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400" i="1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lang="en-US" altLang="zh-CN" sz="3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altLang="zh-CN" sz="3400" dirty="0"/>
                  <a:t>; </a:t>
                </a:r>
                <a:br>
                  <a:rPr lang="en-GB" altLang="zh-CN" sz="3400" dirty="0"/>
                </a:br>
                <a:r>
                  <a:rPr lang="en-GB" altLang="zh-CN" sz="3400" dirty="0"/>
                  <a:t>also try to </a:t>
                </a:r>
                <a:r>
                  <a:rPr lang="en-GB" altLang="zh-CN" sz="3400" b="1" dirty="0">
                    <a:solidFill>
                      <a:srgbClr val="00B050"/>
                    </a:solidFill>
                  </a:rPr>
                  <a:t>fill in a node immediately </a:t>
                </a:r>
                <a:r>
                  <a:rPr lang="en-GB" altLang="zh-CN" sz="3400" dirty="0"/>
                  <a:t>after </a:t>
                </a:r>
                <a:r>
                  <a:rPr lang="en-GB" altLang="zh-CN" sz="3400" b="1" dirty="0">
                    <a:solidFill>
                      <a:srgbClr val="7030A0"/>
                    </a:solidFill>
                  </a:rPr>
                  <a:t>its two children are filled</a:t>
                </a:r>
                <a:r>
                  <a:rPr lang="en-GB" altLang="zh-CN" sz="3400" b="1" dirty="0"/>
                  <a:t>;</a:t>
                </a:r>
              </a:p>
              <a:p>
                <a:pPr algn="ctr"/>
                <a:r>
                  <a:rPr lang="en-GB" altLang="zh-CN" sz="3600" dirty="0"/>
                  <a:t>stop if get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altLang="zh-CN" sz="3400" dirty="0"/>
                  <a:t>.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9B52D97-C583-A44B-8819-D3926EE9F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86520"/>
                <a:ext cx="12192000" cy="1692771"/>
              </a:xfrm>
              <a:prstGeom prst="rect">
                <a:avLst/>
              </a:prstGeom>
              <a:blipFill>
                <a:blip r:embed="rId4"/>
                <a:stretch>
                  <a:fillRect l="-1457" t="-4444" r="-2081" b="-1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5F881D4-58AC-E97E-47AB-FC02F45103A5}"/>
              </a:ext>
            </a:extLst>
          </p:cNvPr>
          <p:cNvSpPr txBox="1"/>
          <p:nvPr/>
        </p:nvSpPr>
        <p:spPr>
          <a:xfrm>
            <a:off x="1786935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542C8E9-FF28-71A6-7516-1C90FB59D548}"/>
              </a:ext>
            </a:extLst>
          </p:cNvPr>
          <p:cNvSpPr txBox="1"/>
          <p:nvPr/>
        </p:nvSpPr>
        <p:spPr>
          <a:xfrm>
            <a:off x="2487577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16CD7C5-E1D1-6B63-CA14-4F957E832116}"/>
              </a:ext>
            </a:extLst>
          </p:cNvPr>
          <p:cNvSpPr txBox="1"/>
          <p:nvPr/>
        </p:nvSpPr>
        <p:spPr>
          <a:xfrm>
            <a:off x="3209140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ECF9A59-1398-0722-68EC-75F5D2AC1C07}"/>
              </a:ext>
            </a:extLst>
          </p:cNvPr>
          <p:cNvSpPr txBox="1"/>
          <p:nvPr/>
        </p:nvSpPr>
        <p:spPr>
          <a:xfrm>
            <a:off x="3909782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61DC13D-E414-9CC3-E81A-CAD72C668FB9}"/>
              </a:ext>
            </a:extLst>
          </p:cNvPr>
          <p:cNvSpPr txBox="1"/>
          <p:nvPr/>
        </p:nvSpPr>
        <p:spPr>
          <a:xfrm>
            <a:off x="4634872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0A6D46C-DA91-F64A-CD64-2ABB941BCA4B}"/>
              </a:ext>
            </a:extLst>
          </p:cNvPr>
          <p:cNvSpPr txBox="1"/>
          <p:nvPr/>
        </p:nvSpPr>
        <p:spPr>
          <a:xfrm>
            <a:off x="5335514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C19CE96-1EDC-B836-088C-128934D7CCB2}"/>
              </a:ext>
            </a:extLst>
          </p:cNvPr>
          <p:cNvSpPr txBox="1"/>
          <p:nvPr/>
        </p:nvSpPr>
        <p:spPr>
          <a:xfrm>
            <a:off x="6098653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840CE47-8FEC-2F02-0691-7924E78C4537}"/>
              </a:ext>
            </a:extLst>
          </p:cNvPr>
          <p:cNvSpPr txBox="1"/>
          <p:nvPr/>
        </p:nvSpPr>
        <p:spPr>
          <a:xfrm>
            <a:off x="6799295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9429955-A1AB-657B-E297-66936D62EA68}"/>
              </a:ext>
            </a:extLst>
          </p:cNvPr>
          <p:cNvSpPr txBox="1"/>
          <p:nvPr/>
        </p:nvSpPr>
        <p:spPr>
          <a:xfrm>
            <a:off x="7524385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E8C85B9-D07D-0773-F91A-89D74D94DBE1}"/>
              </a:ext>
            </a:extLst>
          </p:cNvPr>
          <p:cNvSpPr txBox="1"/>
          <p:nvPr/>
        </p:nvSpPr>
        <p:spPr>
          <a:xfrm>
            <a:off x="8225027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0EF0E97-89A9-6AE8-2CDC-C9C0373C2AA9}"/>
              </a:ext>
            </a:extLst>
          </p:cNvPr>
          <p:cNvSpPr txBox="1"/>
          <p:nvPr/>
        </p:nvSpPr>
        <p:spPr>
          <a:xfrm>
            <a:off x="8946590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CD6B89A-077C-E8EB-E8A1-75AAC5C1A97C}"/>
              </a:ext>
            </a:extLst>
          </p:cNvPr>
          <p:cNvSpPr txBox="1"/>
          <p:nvPr/>
        </p:nvSpPr>
        <p:spPr>
          <a:xfrm>
            <a:off x="9647232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47B6957-F332-22EB-C4C2-304C658F6E30}"/>
              </a:ext>
            </a:extLst>
          </p:cNvPr>
          <p:cNvSpPr txBox="1"/>
          <p:nvPr/>
        </p:nvSpPr>
        <p:spPr>
          <a:xfrm>
            <a:off x="10372322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5EEA302-741C-5BDD-D9F0-6CFA128E0AD9}"/>
              </a:ext>
            </a:extLst>
          </p:cNvPr>
          <p:cNvSpPr txBox="1"/>
          <p:nvPr/>
        </p:nvSpPr>
        <p:spPr>
          <a:xfrm>
            <a:off x="11072964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A0D41CF-BD20-C8E2-E836-47680F4EB44F}"/>
                  </a:ext>
                </a:extLst>
              </p:cNvPr>
              <p:cNvSpPr txBox="1"/>
              <p:nvPr/>
            </p:nvSpPr>
            <p:spPr>
              <a:xfrm>
                <a:off x="3377139" y="53012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A0D41CF-BD20-C8E2-E836-47680F4E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139" y="5301208"/>
                <a:ext cx="864096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2A67400-D7FE-6A98-7A86-C1402DAF2409}"/>
                  </a:ext>
                </a:extLst>
              </p:cNvPr>
              <p:cNvSpPr txBox="1"/>
              <p:nvPr/>
            </p:nvSpPr>
            <p:spPr>
              <a:xfrm>
                <a:off x="4778824" y="53012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2A67400-D7FE-6A98-7A86-C1402DAF2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24" y="5301208"/>
                <a:ext cx="864096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C4019D3-4E92-9459-BFDB-74EA4E19D6B8}"/>
                  </a:ext>
                </a:extLst>
              </p:cNvPr>
              <p:cNvSpPr txBox="1"/>
              <p:nvPr/>
            </p:nvSpPr>
            <p:spPr>
              <a:xfrm>
                <a:off x="6240016" y="53012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C4019D3-4E92-9459-BFDB-74EA4E19D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5301208"/>
                <a:ext cx="864096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790504E-C604-CF9C-3F29-440F31458CD1}"/>
                  </a:ext>
                </a:extLst>
              </p:cNvPr>
              <p:cNvSpPr txBox="1"/>
              <p:nvPr/>
            </p:nvSpPr>
            <p:spPr>
              <a:xfrm>
                <a:off x="7641701" y="53012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790504E-C604-CF9C-3F29-440F31458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701" y="5301208"/>
                <a:ext cx="864096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5F18AA6-7169-3B8A-337E-86C2CD0EBDB4}"/>
                  </a:ext>
                </a:extLst>
              </p:cNvPr>
              <p:cNvSpPr txBox="1"/>
              <p:nvPr/>
            </p:nvSpPr>
            <p:spPr>
              <a:xfrm>
                <a:off x="9075778" y="53012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5F18AA6-7169-3B8A-337E-86C2CD0EB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778" y="5301208"/>
                <a:ext cx="864096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C396880-97F6-E40C-FEEC-77571A812008}"/>
                  </a:ext>
                </a:extLst>
              </p:cNvPr>
              <p:cNvSpPr txBox="1"/>
              <p:nvPr/>
            </p:nvSpPr>
            <p:spPr>
              <a:xfrm>
                <a:off x="10477463" y="53012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C396880-97F6-E40C-FEEC-77571A81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463" y="5301208"/>
                <a:ext cx="864096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E08B9B8-A4F0-3D22-0866-94D4174B42DC}"/>
                  </a:ext>
                </a:extLst>
              </p:cNvPr>
              <p:cNvSpPr txBox="1"/>
              <p:nvPr/>
            </p:nvSpPr>
            <p:spPr>
              <a:xfrm>
                <a:off x="1196279" y="463611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E08B9B8-A4F0-3D22-0866-94D4174B4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9" y="4636118"/>
                <a:ext cx="864096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A59BF87-9F33-A316-74F8-1077D2DBD2C5}"/>
                  </a:ext>
                </a:extLst>
              </p:cNvPr>
              <p:cNvSpPr txBox="1"/>
              <p:nvPr/>
            </p:nvSpPr>
            <p:spPr>
              <a:xfrm>
                <a:off x="4039370" y="463611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A59BF87-9F33-A316-74F8-1077D2DBD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370" y="4636118"/>
                <a:ext cx="864096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17974188-4E06-5187-EC4A-D499D47BC27B}"/>
                  </a:ext>
                </a:extLst>
              </p:cNvPr>
              <p:cNvSpPr txBox="1"/>
              <p:nvPr/>
            </p:nvSpPr>
            <p:spPr>
              <a:xfrm>
                <a:off x="6909282" y="463611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17974188-4E06-5187-EC4A-D499D47BC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82" y="4636118"/>
                <a:ext cx="864096" cy="3815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F0E0A59A-958C-2C7E-2E54-CA87DBDB792C}"/>
                  </a:ext>
                </a:extLst>
              </p:cNvPr>
              <p:cNvSpPr txBox="1"/>
              <p:nvPr/>
            </p:nvSpPr>
            <p:spPr>
              <a:xfrm>
                <a:off x="9752373" y="463611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F0E0A59A-958C-2C7E-2E54-CA87DBDB7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373" y="4636118"/>
                <a:ext cx="864096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DF9B209-A4A0-CD72-DB52-B69ABDEA937A}"/>
                  </a:ext>
                </a:extLst>
              </p:cNvPr>
              <p:cNvSpPr txBox="1"/>
              <p:nvPr/>
            </p:nvSpPr>
            <p:spPr>
              <a:xfrm>
                <a:off x="2711624" y="3770209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DF9B209-A4A0-CD72-DB52-B69ABDEA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3770209"/>
                <a:ext cx="864096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B3D3531-E6F7-8D32-DBDD-46F7D163E6DC}"/>
                  </a:ext>
                </a:extLst>
              </p:cNvPr>
              <p:cNvSpPr txBox="1"/>
              <p:nvPr/>
            </p:nvSpPr>
            <p:spPr>
              <a:xfrm>
                <a:off x="8330168" y="378528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B3D3531-E6F7-8D32-DBDD-46F7D163E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168" y="3785282"/>
                <a:ext cx="864096" cy="381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B5ADEC0-56BB-7C51-5D7C-745BF596F098}"/>
                  </a:ext>
                </a:extLst>
              </p:cNvPr>
              <p:cNvSpPr txBox="1"/>
              <p:nvPr/>
            </p:nvSpPr>
            <p:spPr>
              <a:xfrm>
                <a:off x="5440655" y="319166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B5ADEC0-56BB-7C51-5D7C-745BF596F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55" y="3191662"/>
                <a:ext cx="864096" cy="3815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9774335-35BF-7626-5072-C665D18904C9}"/>
                  </a:ext>
                </a:extLst>
              </p:cNvPr>
              <p:cNvSpPr txBox="1"/>
              <p:nvPr/>
            </p:nvSpPr>
            <p:spPr>
              <a:xfrm>
                <a:off x="720396" y="5054987"/>
                <a:ext cx="17572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9774335-35BF-7626-5072-C665D1890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96" y="5054987"/>
                <a:ext cx="1757276" cy="246221"/>
              </a:xfrm>
              <a:prstGeom prst="rect">
                <a:avLst/>
              </a:prstGeom>
              <a:blipFill>
                <a:blip r:embed="rId18"/>
                <a:stretch>
                  <a:fillRect l="-2158" t="-4762" r="-2878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69FC0A7-4595-231D-2D2D-512BC31816BD}"/>
                  </a:ext>
                </a:extLst>
              </p:cNvPr>
              <p:cNvSpPr txBox="1"/>
              <p:nvPr/>
            </p:nvSpPr>
            <p:spPr>
              <a:xfrm>
                <a:off x="3563766" y="5036310"/>
                <a:ext cx="18153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69FC0A7-4595-231D-2D2D-512BC3181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766" y="5036310"/>
                <a:ext cx="1815305" cy="246221"/>
              </a:xfrm>
              <a:prstGeom prst="rect">
                <a:avLst/>
              </a:prstGeom>
              <a:blipFill>
                <a:blip r:embed="rId19"/>
                <a:stretch>
                  <a:fillRect l="-694" t="-4762" r="-694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CEEA581-1A85-C341-C4F1-E1364DF2203A}"/>
                  </a:ext>
                </a:extLst>
              </p:cNvPr>
              <p:cNvSpPr txBox="1"/>
              <p:nvPr/>
            </p:nvSpPr>
            <p:spPr>
              <a:xfrm>
                <a:off x="6409129" y="5011809"/>
                <a:ext cx="17588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CEEA581-1A85-C341-C4F1-E1364DF22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129" y="5011809"/>
                <a:ext cx="1758815" cy="246221"/>
              </a:xfrm>
              <a:prstGeom prst="rect">
                <a:avLst/>
              </a:prstGeom>
              <a:blipFill>
                <a:blip r:embed="rId20"/>
                <a:stretch>
                  <a:fillRect l="-2143" t="-4762" r="-2143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DDE7710F-4F05-3F10-296B-CA0770377B83}"/>
                  </a:ext>
                </a:extLst>
              </p:cNvPr>
              <p:cNvSpPr txBox="1"/>
              <p:nvPr/>
            </p:nvSpPr>
            <p:spPr>
              <a:xfrm>
                <a:off x="9220121" y="5054986"/>
                <a:ext cx="19256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DDE7710F-4F05-3F10-296B-CA0770377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121" y="5054986"/>
                <a:ext cx="1925655" cy="246221"/>
              </a:xfrm>
              <a:prstGeom prst="rect">
                <a:avLst/>
              </a:prstGeom>
              <a:blipFill>
                <a:blip r:embed="rId21"/>
                <a:stretch>
                  <a:fillRect l="-1961" t="-4762" r="-1961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9686D244-D4DF-2422-B3C7-8A1A1A5A0E0A}"/>
                  </a:ext>
                </a:extLst>
              </p:cNvPr>
              <p:cNvSpPr txBox="1"/>
              <p:nvPr/>
            </p:nvSpPr>
            <p:spPr>
              <a:xfrm>
                <a:off x="2117114" y="4306365"/>
                <a:ext cx="18153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9686D244-D4DF-2422-B3C7-8A1A1A5A0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114" y="4306365"/>
                <a:ext cx="1815305" cy="246221"/>
              </a:xfrm>
              <a:prstGeom prst="rect">
                <a:avLst/>
              </a:prstGeom>
              <a:blipFill>
                <a:blip r:embed="rId22"/>
                <a:stretch>
                  <a:fillRect l="-694" t="-4762" r="-138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F6C95F1-EAFE-4253-6BC7-A3C7BC411FFF}"/>
                  </a:ext>
                </a:extLst>
              </p:cNvPr>
              <p:cNvSpPr txBox="1"/>
              <p:nvPr/>
            </p:nvSpPr>
            <p:spPr>
              <a:xfrm>
                <a:off x="7712817" y="4311429"/>
                <a:ext cx="19256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F6C95F1-EAFE-4253-6BC7-A3C7BC411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817" y="4311429"/>
                <a:ext cx="1925655" cy="246221"/>
              </a:xfrm>
              <a:prstGeom prst="rect">
                <a:avLst/>
              </a:prstGeom>
              <a:blipFill>
                <a:blip r:embed="rId23"/>
                <a:stretch>
                  <a:fillRect l="-2632" t="-9524" r="-263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521C262D-83D3-EE43-083E-73F477DA6894}"/>
                  </a:ext>
                </a:extLst>
              </p:cNvPr>
              <p:cNvSpPr txBox="1"/>
              <p:nvPr/>
            </p:nvSpPr>
            <p:spPr>
              <a:xfrm>
                <a:off x="4819733" y="3702647"/>
                <a:ext cx="1843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Invert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521C262D-83D3-EE43-083E-73F477DA6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733" y="3702647"/>
                <a:ext cx="1843838" cy="246221"/>
              </a:xfrm>
              <a:prstGeom prst="rect">
                <a:avLst/>
              </a:prstGeom>
              <a:blipFill>
                <a:blip r:embed="rId24"/>
                <a:stretch>
                  <a:fillRect l="-2740" t="-9524" r="-2055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itle 1">
                <a:extLst>
                  <a:ext uri="{FF2B5EF4-FFF2-40B4-BE49-F238E27FC236}">
                    <a16:creationId xmlns:a16="http://schemas.microsoft.com/office/drawing/2014/main" id="{56D97534-A87C-58A5-C302-43980DF3E0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3352" y="0"/>
                <a:ext cx="11737304" cy="134076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GB" altLang="zh-CN" sz="6600" b="1" dirty="0">
                    <a:solidFill>
                      <a:srgbClr val="FF0000"/>
                    </a:solidFill>
                  </a:rPr>
                  <a:t>Korten(</a:t>
                </a:r>
                <a14:m>
                  <m:oMath xmlns:m="http://schemas.openxmlformats.org/officeDocument/2006/math">
                    <m:r>
                      <a:rPr lang="en-US" altLang="zh-CN" sz="6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6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6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6600" b="1" dirty="0">
                    <a:solidFill>
                      <a:srgbClr val="FF0000"/>
                    </a:solidFill>
                  </a:rPr>
                  <a:t>) (in DFS order)</a:t>
                </a:r>
                <a:endParaRPr lang="en-GB" sz="6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itle 1">
                <a:extLst>
                  <a:ext uri="{FF2B5EF4-FFF2-40B4-BE49-F238E27FC236}">
                    <a16:creationId xmlns:a16="http://schemas.microsoft.com/office/drawing/2014/main" id="{56D97534-A87C-58A5-C302-43980DF3E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352" y="0"/>
                <a:ext cx="11737304" cy="1340768"/>
              </a:xfrm>
              <a:blipFill>
                <a:blip r:embed="rId25"/>
                <a:stretch>
                  <a:fillRect t="-11321" b="-20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4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DB255E-D975-B95B-A766-C8AC4EF876C3}"/>
              </a:ext>
            </a:extLst>
          </p:cNvPr>
          <p:cNvSpPr txBox="1"/>
          <p:nvPr/>
        </p:nvSpPr>
        <p:spPr>
          <a:xfrm>
            <a:off x="361203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1D70681-EE44-7C4C-1B90-FF23BA402201}"/>
              </a:ext>
            </a:extLst>
          </p:cNvPr>
          <p:cNvSpPr txBox="1"/>
          <p:nvPr/>
        </p:nvSpPr>
        <p:spPr>
          <a:xfrm>
            <a:off x="1061845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5F881D4-58AC-E97E-47AB-FC02F45103A5}"/>
              </a:ext>
            </a:extLst>
          </p:cNvPr>
          <p:cNvSpPr txBox="1"/>
          <p:nvPr/>
        </p:nvSpPr>
        <p:spPr>
          <a:xfrm>
            <a:off x="1786935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542C8E9-FF28-71A6-7516-1C90FB59D548}"/>
              </a:ext>
            </a:extLst>
          </p:cNvPr>
          <p:cNvSpPr txBox="1"/>
          <p:nvPr/>
        </p:nvSpPr>
        <p:spPr>
          <a:xfrm>
            <a:off x="2487577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16CD7C5-E1D1-6B63-CA14-4F957E832116}"/>
              </a:ext>
            </a:extLst>
          </p:cNvPr>
          <p:cNvSpPr txBox="1"/>
          <p:nvPr/>
        </p:nvSpPr>
        <p:spPr>
          <a:xfrm>
            <a:off x="3209140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ECF9A59-1398-0722-68EC-75F5D2AC1C07}"/>
              </a:ext>
            </a:extLst>
          </p:cNvPr>
          <p:cNvSpPr txBox="1"/>
          <p:nvPr/>
        </p:nvSpPr>
        <p:spPr>
          <a:xfrm>
            <a:off x="3909782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61DC13D-E414-9CC3-E81A-CAD72C668FB9}"/>
              </a:ext>
            </a:extLst>
          </p:cNvPr>
          <p:cNvSpPr txBox="1"/>
          <p:nvPr/>
        </p:nvSpPr>
        <p:spPr>
          <a:xfrm>
            <a:off x="4634872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0A6D46C-DA91-F64A-CD64-2ABB941BCA4B}"/>
              </a:ext>
            </a:extLst>
          </p:cNvPr>
          <p:cNvSpPr txBox="1"/>
          <p:nvPr/>
        </p:nvSpPr>
        <p:spPr>
          <a:xfrm>
            <a:off x="5335514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C19CE96-1EDC-B836-088C-128934D7CCB2}"/>
              </a:ext>
            </a:extLst>
          </p:cNvPr>
          <p:cNvSpPr txBox="1"/>
          <p:nvPr/>
        </p:nvSpPr>
        <p:spPr>
          <a:xfrm>
            <a:off x="6098653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840CE47-8FEC-2F02-0691-7924E78C4537}"/>
              </a:ext>
            </a:extLst>
          </p:cNvPr>
          <p:cNvSpPr txBox="1"/>
          <p:nvPr/>
        </p:nvSpPr>
        <p:spPr>
          <a:xfrm>
            <a:off x="6799295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9429955-A1AB-657B-E297-66936D62EA68}"/>
              </a:ext>
            </a:extLst>
          </p:cNvPr>
          <p:cNvSpPr txBox="1"/>
          <p:nvPr/>
        </p:nvSpPr>
        <p:spPr>
          <a:xfrm>
            <a:off x="7524385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E8C85B9-D07D-0773-F91A-89D74D94DBE1}"/>
              </a:ext>
            </a:extLst>
          </p:cNvPr>
          <p:cNvSpPr txBox="1"/>
          <p:nvPr/>
        </p:nvSpPr>
        <p:spPr>
          <a:xfrm>
            <a:off x="8225027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0EF0E97-89A9-6AE8-2CDC-C9C0373C2AA9}"/>
              </a:ext>
            </a:extLst>
          </p:cNvPr>
          <p:cNvSpPr txBox="1"/>
          <p:nvPr/>
        </p:nvSpPr>
        <p:spPr>
          <a:xfrm>
            <a:off x="8946590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CD6B89A-077C-E8EB-E8A1-75AAC5C1A97C}"/>
              </a:ext>
            </a:extLst>
          </p:cNvPr>
          <p:cNvSpPr txBox="1"/>
          <p:nvPr/>
        </p:nvSpPr>
        <p:spPr>
          <a:xfrm>
            <a:off x="9647232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47B6957-F332-22EB-C4C2-304C658F6E30}"/>
              </a:ext>
            </a:extLst>
          </p:cNvPr>
          <p:cNvSpPr txBox="1"/>
          <p:nvPr/>
        </p:nvSpPr>
        <p:spPr>
          <a:xfrm>
            <a:off x="10372322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5EEA302-741C-5BDD-D9F0-6CFA128E0AD9}"/>
              </a:ext>
            </a:extLst>
          </p:cNvPr>
          <p:cNvSpPr txBox="1"/>
          <p:nvPr/>
        </p:nvSpPr>
        <p:spPr>
          <a:xfrm>
            <a:off x="11072964" y="5883542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5F18AA6-7169-3B8A-337E-86C2CD0EBDB4}"/>
              </a:ext>
            </a:extLst>
          </p:cNvPr>
          <p:cNvSpPr txBox="1"/>
          <p:nvPr/>
        </p:nvSpPr>
        <p:spPr>
          <a:xfrm>
            <a:off x="9075778" y="5301208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11</a:t>
            </a:r>
            <a:endParaRPr kumimoji="1"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C396880-97F6-E40C-FEEC-77571A812008}"/>
              </a:ext>
            </a:extLst>
          </p:cNvPr>
          <p:cNvSpPr txBox="1"/>
          <p:nvPr/>
        </p:nvSpPr>
        <p:spPr>
          <a:xfrm>
            <a:off x="10477463" y="5301208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12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F0E0A59A-958C-2C7E-2E54-CA87DBDB792C}"/>
                  </a:ext>
                </a:extLst>
              </p:cNvPr>
              <p:cNvSpPr txBox="1"/>
              <p:nvPr/>
            </p:nvSpPr>
            <p:spPr>
              <a:xfrm>
                <a:off x="9752373" y="4642209"/>
                <a:ext cx="86409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7030A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F0E0A59A-958C-2C7E-2E54-CA87DBDB7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373" y="4642209"/>
                <a:ext cx="86409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EF17215-0C4B-B331-38CE-F5401832166E}"/>
                  </a:ext>
                </a:extLst>
              </p:cNvPr>
              <p:cNvSpPr txBox="1"/>
              <p:nvPr/>
            </p:nvSpPr>
            <p:spPr>
              <a:xfrm>
                <a:off x="541377" y="5307299"/>
                <a:ext cx="86409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EF17215-0C4B-B331-38CE-F54018321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77" y="5307299"/>
                <a:ext cx="8640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8ED7152-2895-83DC-0C35-3CCCA3620726}"/>
                  </a:ext>
                </a:extLst>
              </p:cNvPr>
              <p:cNvSpPr txBox="1"/>
              <p:nvPr/>
            </p:nvSpPr>
            <p:spPr>
              <a:xfrm>
                <a:off x="1943062" y="5307299"/>
                <a:ext cx="86409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8ED7152-2895-83DC-0C35-3CCCA3620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62" y="5307299"/>
                <a:ext cx="8640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172C777-9876-8FB5-1C7D-7EEDA3178FDF}"/>
                  </a:ext>
                </a:extLst>
              </p:cNvPr>
              <p:cNvSpPr txBox="1"/>
              <p:nvPr/>
            </p:nvSpPr>
            <p:spPr>
              <a:xfrm>
                <a:off x="3377139" y="53012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172C777-9876-8FB5-1C7D-7EEDA3178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139" y="5301208"/>
                <a:ext cx="864096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748E69A-D6E6-6A8E-8F35-0F319A2B1798}"/>
                  </a:ext>
                </a:extLst>
              </p:cNvPr>
              <p:cNvSpPr txBox="1"/>
              <p:nvPr/>
            </p:nvSpPr>
            <p:spPr>
              <a:xfrm>
                <a:off x="4778824" y="53012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748E69A-D6E6-6A8E-8F35-0F319A2B1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24" y="5301208"/>
                <a:ext cx="864096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5F7DFF5-27F0-D2DF-9619-954B5EC4EBD2}"/>
                  </a:ext>
                </a:extLst>
              </p:cNvPr>
              <p:cNvSpPr txBox="1"/>
              <p:nvPr/>
            </p:nvSpPr>
            <p:spPr>
              <a:xfrm>
                <a:off x="6240016" y="53012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5F7DFF5-27F0-D2DF-9619-954B5EC4E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5301208"/>
                <a:ext cx="864096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6E958C2-F1AD-6056-B38A-A6375A4E4474}"/>
                  </a:ext>
                </a:extLst>
              </p:cNvPr>
              <p:cNvSpPr txBox="1"/>
              <p:nvPr/>
            </p:nvSpPr>
            <p:spPr>
              <a:xfrm>
                <a:off x="7641701" y="53012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6E958C2-F1AD-6056-B38A-A6375A4E4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701" y="5301208"/>
                <a:ext cx="864096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AFB7CFB-7C9E-01D1-4F02-BFF010FD0DE7}"/>
                  </a:ext>
                </a:extLst>
              </p:cNvPr>
              <p:cNvSpPr txBox="1"/>
              <p:nvPr/>
            </p:nvSpPr>
            <p:spPr>
              <a:xfrm>
                <a:off x="9075778" y="53012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AFB7CFB-7C9E-01D1-4F02-BFF010FD0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778" y="5301208"/>
                <a:ext cx="864096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95D7762-AFEE-4300-1908-C23D1052A0FA}"/>
                  </a:ext>
                </a:extLst>
              </p:cNvPr>
              <p:cNvSpPr txBox="1"/>
              <p:nvPr/>
            </p:nvSpPr>
            <p:spPr>
              <a:xfrm>
                <a:off x="10477463" y="53012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95D7762-AFEE-4300-1908-C23D1052A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463" y="5301208"/>
                <a:ext cx="864096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81744C6-8A04-DF49-2FB3-473A45048808}"/>
                  </a:ext>
                </a:extLst>
              </p:cNvPr>
              <p:cNvSpPr txBox="1"/>
              <p:nvPr/>
            </p:nvSpPr>
            <p:spPr>
              <a:xfrm>
                <a:off x="1196279" y="463611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81744C6-8A04-DF49-2FB3-473A45048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9" y="4636118"/>
                <a:ext cx="864096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39E2389-228A-B8B8-C403-FF624D4F09CA}"/>
                  </a:ext>
                </a:extLst>
              </p:cNvPr>
              <p:cNvSpPr txBox="1"/>
              <p:nvPr/>
            </p:nvSpPr>
            <p:spPr>
              <a:xfrm>
                <a:off x="4039370" y="463611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39E2389-228A-B8B8-C403-FF624D4F0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370" y="4636118"/>
                <a:ext cx="864096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7E5792C-D2D5-239F-380B-9D776EF883C2}"/>
                  </a:ext>
                </a:extLst>
              </p:cNvPr>
              <p:cNvSpPr txBox="1"/>
              <p:nvPr/>
            </p:nvSpPr>
            <p:spPr>
              <a:xfrm>
                <a:off x="6909282" y="463611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7E5792C-D2D5-239F-380B-9D776EF88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82" y="4636118"/>
                <a:ext cx="864096" cy="3815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5DDDC0D-CE1A-963B-73C1-0963E44710FE}"/>
                  </a:ext>
                </a:extLst>
              </p:cNvPr>
              <p:cNvSpPr txBox="1"/>
              <p:nvPr/>
            </p:nvSpPr>
            <p:spPr>
              <a:xfrm>
                <a:off x="9752373" y="463611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5DDDC0D-CE1A-963B-73C1-0963E4471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373" y="4636118"/>
                <a:ext cx="864096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68C442F-BFFE-81DA-261C-35D3EC568501}"/>
                  </a:ext>
                </a:extLst>
              </p:cNvPr>
              <p:cNvSpPr txBox="1"/>
              <p:nvPr/>
            </p:nvSpPr>
            <p:spPr>
              <a:xfrm>
                <a:off x="2711624" y="3770209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68C442F-BFFE-81DA-261C-35D3EC568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3770209"/>
                <a:ext cx="864096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9D986DA-913D-8A5B-7C9C-64E88F22AA68}"/>
                  </a:ext>
                </a:extLst>
              </p:cNvPr>
              <p:cNvSpPr txBox="1"/>
              <p:nvPr/>
            </p:nvSpPr>
            <p:spPr>
              <a:xfrm>
                <a:off x="8330168" y="378528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9D986DA-913D-8A5B-7C9C-64E88F22A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168" y="3785282"/>
                <a:ext cx="864096" cy="381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E3ED973-F760-E980-05A7-3177E1EF6AC7}"/>
                  </a:ext>
                </a:extLst>
              </p:cNvPr>
              <p:cNvSpPr txBox="1"/>
              <p:nvPr/>
            </p:nvSpPr>
            <p:spPr>
              <a:xfrm>
                <a:off x="5440655" y="3191662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E3ED973-F760-E980-05A7-3177E1EF6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55" y="3191662"/>
                <a:ext cx="864096" cy="3815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0959A899-1431-2D57-8956-5ADEF78EC2BF}"/>
                  </a:ext>
                </a:extLst>
              </p:cNvPr>
              <p:cNvSpPr txBox="1"/>
              <p:nvPr/>
            </p:nvSpPr>
            <p:spPr>
              <a:xfrm>
                <a:off x="0" y="105827"/>
                <a:ext cx="12192000" cy="2739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600" b="1" dirty="0">
                    <a:solidFill>
                      <a:srgbClr val="FF0000"/>
                    </a:solidFill>
                  </a:rPr>
                  <a:t>Korten(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600" b="1" dirty="0">
                    <a:solidFill>
                      <a:srgbClr val="FF0000"/>
                    </a:solidFill>
                  </a:rPr>
                  <a:t>) in DFS order</a:t>
                </a:r>
                <a:br>
                  <a:rPr lang="en-GB" altLang="zh-CN" sz="3200" dirty="0"/>
                </a:br>
                <a:r>
                  <a:rPr lang="en-GB" altLang="zh-CN" sz="3400" dirty="0"/>
                  <a:t>from </a:t>
                </a:r>
                <a:r>
                  <a:rPr lang="en-GB" altLang="zh-CN" sz="3400" b="1" dirty="0"/>
                  <a:t>left</a:t>
                </a:r>
                <a:r>
                  <a:rPr lang="en-GB" altLang="zh-CN" sz="3400" dirty="0"/>
                  <a:t> to </a:t>
                </a:r>
                <a:r>
                  <a:rPr lang="en-GB" altLang="zh-CN" sz="3400" b="1" dirty="0"/>
                  <a:t>right</a:t>
                </a:r>
                <a:r>
                  <a:rPr lang="en-GB" altLang="zh-CN" sz="3400" dirty="0"/>
                  <a:t>, </a:t>
                </a:r>
                <a:r>
                  <a:rPr lang="en-GB" altLang="zh-CN" sz="3400" b="1" dirty="0">
                    <a:solidFill>
                      <a:srgbClr val="FF0000"/>
                    </a:solidFill>
                  </a:rPr>
                  <a:t>try</a:t>
                </a:r>
                <a:r>
                  <a:rPr lang="en-GB" altLang="zh-CN" sz="3400" dirty="0"/>
                  <a:t> to fill in each intermediate node </a:t>
                </a:r>
                <a:r>
                  <a:rPr lang="en-GB" altLang="zh-CN" sz="3400" b="1" dirty="0"/>
                  <a:t>using</a:t>
                </a:r>
                <a:r>
                  <a:rPr lang="en-GB" altLang="zh-CN" sz="3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400" i="1">
                            <a:latin typeface="Cambria Math" panose="02040503050406030204" pitchFamily="18" charset="0"/>
                          </a:rPr>
                          <m:t>Invert</m:t>
                        </m:r>
                      </m:e>
                      <m:sub>
                        <m:r>
                          <a:rPr lang="en-US" altLang="zh-CN" sz="3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altLang="zh-CN" sz="3400" dirty="0"/>
                  <a:t>; </a:t>
                </a:r>
                <a:br>
                  <a:rPr lang="en-GB" altLang="zh-CN" sz="3400" dirty="0"/>
                </a:br>
                <a:r>
                  <a:rPr lang="en-GB" altLang="zh-CN" sz="3400" dirty="0"/>
                  <a:t>also try to </a:t>
                </a:r>
                <a:r>
                  <a:rPr lang="en-GB" altLang="zh-CN" sz="3400" b="1" dirty="0">
                    <a:solidFill>
                      <a:srgbClr val="00B050"/>
                    </a:solidFill>
                  </a:rPr>
                  <a:t>fill in a node immediately </a:t>
                </a:r>
                <a:r>
                  <a:rPr lang="en-GB" altLang="zh-CN" sz="3400" dirty="0"/>
                  <a:t>after </a:t>
                </a:r>
                <a:r>
                  <a:rPr lang="en-GB" altLang="zh-CN" sz="3400" b="1" dirty="0">
                    <a:solidFill>
                      <a:srgbClr val="7030A0"/>
                    </a:solidFill>
                  </a:rPr>
                  <a:t>its two children are filled</a:t>
                </a:r>
                <a:r>
                  <a:rPr lang="en-GB" altLang="zh-CN" sz="3400" b="1" dirty="0"/>
                  <a:t>;</a:t>
                </a:r>
              </a:p>
              <a:p>
                <a:pPr algn="ctr"/>
                <a:r>
                  <a:rPr lang="en-GB" altLang="zh-CN" sz="3600" dirty="0"/>
                  <a:t>stop if get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altLang="zh-CN" sz="3400" dirty="0"/>
                  <a:t>.</a:t>
                </a:r>
                <a:br>
                  <a:rPr lang="en-GB" altLang="zh-CN" sz="34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i="1">
                        <a:latin typeface="Cambria Math" panose="02040503050406030204" pitchFamily="18" charset="0"/>
                      </a:rPr>
                      <m:t>History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sz="3200" i="1">
                        <a:latin typeface="Cambria Math" panose="02040503050406030204" pitchFamily="18" charset="0"/>
                      </a:rPr>
                      <m:t>values</m:t>
                    </m:r>
                  </m:oMath>
                </a14:m>
                <a:r>
                  <a:rPr lang="en-GB" altLang="zh-CN" sz="3200" dirty="0"/>
                  <a:t> of all nodes in the end + “</a:t>
                </a:r>
                <a:r>
                  <a:rPr lang="en-GB" altLang="zh-CN" sz="3200" b="1" dirty="0">
                    <a:solidFill>
                      <a:srgbClr val="7030A0"/>
                    </a:solidFill>
                  </a:rPr>
                  <a:t>index of last node</a:t>
                </a:r>
                <a:r>
                  <a:rPr lang="en-GB" altLang="zh-CN" sz="3200" dirty="0"/>
                  <a:t>”</a:t>
                </a:r>
                <a:endParaRPr lang="en-GB" altLang="zh-CN" sz="3600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0959A899-1431-2D57-8956-5ADEF78EC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827"/>
                <a:ext cx="12192000" cy="2739211"/>
              </a:xfrm>
              <a:prstGeom prst="rect">
                <a:avLst/>
              </a:prstGeom>
              <a:blipFill>
                <a:blip r:embed="rId18"/>
                <a:stretch>
                  <a:fillRect l="-1457" t="-3687" r="-2081" b="-5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2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11233248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Motivation: Exponential Circuit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B4E6EE7-649E-843D-0F0E-15F03E83A5C2}"/>
                  </a:ext>
                </a:extLst>
              </p:cNvPr>
              <p:cNvSpPr txBox="1"/>
              <p:nvPr/>
            </p:nvSpPr>
            <p:spPr>
              <a:xfrm>
                <a:off x="23664" y="4653136"/>
                <a:ext cx="12000656" cy="1836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3200" b="1" dirty="0"/>
                  <a:t>[Nisan-Wigderson’94] [Impagliazzo-Wigderson’97]</a:t>
                </a:r>
              </a:p>
              <a:p>
                <a:pPr algn="ctr"/>
                <a:r>
                  <a:rPr kumimoji="1" lang="en-US" altLang="zh-CN" sz="3200" dirty="0"/>
                  <a:t>If there is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kumimoji="1"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kumimoji="1" lang="en-US" altLang="zh-CN" sz="3200" dirty="0"/>
                  <a:t> that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kumimoji="1"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3200" dirty="0"/>
                  <a:t>-size circuits, then </a:t>
                </a:r>
                <a:r>
                  <a:rPr kumimoji="1" lang="en-US" altLang="zh-CN" sz="3200" dirty="0" err="1">
                    <a:solidFill>
                      <a:srgbClr val="FF0000"/>
                    </a:solidFill>
                  </a:rPr>
                  <a:t>prP</a:t>
                </a:r>
                <a:r>
                  <a:rPr kumimoji="1" lang="en-US" altLang="zh-CN" sz="3200" dirty="0"/>
                  <a:t> = </a:t>
                </a:r>
                <a:r>
                  <a:rPr kumimoji="1" lang="en-US" altLang="zh-CN" sz="3200" dirty="0" err="1">
                    <a:solidFill>
                      <a:srgbClr val="FF0000"/>
                    </a:solidFill>
                  </a:rPr>
                  <a:t>prBPP</a:t>
                </a:r>
                <a:br>
                  <a:rPr kumimoji="1" lang="en-US" altLang="zh-CN" sz="3200" dirty="0"/>
                </a:br>
                <a:r>
                  <a:rPr kumimoji="1" lang="en-US" altLang="zh-CN" sz="1600" dirty="0"/>
                  <a:t> </a:t>
                </a:r>
                <a:br>
                  <a:rPr kumimoji="1" lang="en-US" altLang="zh-CN" sz="3200" dirty="0"/>
                </a:br>
                <a:r>
                  <a:rPr kumimoji="1" lang="en-US" altLang="zh-CN" sz="3200" dirty="0"/>
                  <a:t>Super-polynomial lower bounds only gives </a:t>
                </a:r>
                <a:r>
                  <a:rPr kumimoji="1" lang="en-US" altLang="zh-CN" sz="3200" dirty="0" err="1">
                    <a:solidFill>
                      <a:srgbClr val="FF0000"/>
                    </a:solidFill>
                  </a:rPr>
                  <a:t>prBPP</a:t>
                </a:r>
                <a:r>
                  <a:rPr kumimoji="1" lang="en-US" altLang="zh-CN" sz="3200" dirty="0"/>
                  <a:t> in </a:t>
                </a:r>
                <a:r>
                  <a:rPr kumimoji="1" lang="en-US" altLang="zh-CN" sz="3200" dirty="0" err="1">
                    <a:solidFill>
                      <a:srgbClr val="FF0000"/>
                    </a:solidFill>
                  </a:rPr>
                  <a:t>prSUBEXP</a:t>
                </a:r>
                <a:endParaRPr kumimoji="1"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B4E6EE7-649E-843D-0F0E-15F03E83A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4" y="4653136"/>
                <a:ext cx="12000656" cy="1836400"/>
              </a:xfrm>
              <a:prstGeom prst="rect">
                <a:avLst/>
              </a:prstGeom>
              <a:blipFill>
                <a:blip r:embed="rId2"/>
                <a:stretch>
                  <a:fillRect t="-4110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77B07FF-E290-0B42-F495-32BAE3DD726F}"/>
              </a:ext>
            </a:extLst>
          </p:cNvPr>
          <p:cNvSpPr txBox="1"/>
          <p:nvPr/>
        </p:nvSpPr>
        <p:spPr>
          <a:xfrm>
            <a:off x="839416" y="3509429"/>
            <a:ext cx="10225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FF0000"/>
                </a:solidFill>
              </a:rPr>
              <a:t>Exponential Circuit Lower Bounds are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69DF31F-398F-7ABC-52F1-179A3B4FB0D4}"/>
                  </a:ext>
                </a:extLst>
              </p:cNvPr>
              <p:cNvSpPr txBox="1"/>
              <p:nvPr/>
            </p:nvSpPr>
            <p:spPr>
              <a:xfrm>
                <a:off x="839416" y="1124744"/>
                <a:ext cx="1051316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Counting Argument [Shannon’49]</a:t>
                </a:r>
              </a:p>
              <a:p>
                <a:pPr algn="ctr"/>
                <a:r>
                  <a:rPr kumimoji="1" lang="en-US" altLang="zh-CN" dirty="0"/>
                  <a:t> </a:t>
                </a:r>
              </a:p>
              <a:p>
                <a:pPr algn="ctr"/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Most of </a:t>
                </a:r>
                <a:r>
                  <a:rPr kumimoji="1" lang="en-US" altLang="zh-CN" sz="3600" dirty="0"/>
                  <a:t>the </a:t>
                </a:r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600" dirty="0">
                    <a:solidFill>
                      <a:schemeClr val="tx1"/>
                    </a:solidFill>
                  </a:rPr>
                  <a:t>-bit functions </a:t>
                </a:r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kumimoji="1" lang="en-US" altLang="zh-CN" sz="3600" dirty="0">
                    <a:solidFill>
                      <a:schemeClr val="tx1"/>
                    </a:solidFill>
                  </a:rPr>
                  <a:t> has </a:t>
                </a:r>
                <a:br>
                  <a:rPr kumimoji="1" lang="en-US" altLang="zh-CN" sz="3600" dirty="0">
                    <a:solidFill>
                      <a:schemeClr val="tx1"/>
                    </a:solidFill>
                  </a:rPr>
                </a:br>
                <a:r>
                  <a:rPr kumimoji="1" lang="en-US" altLang="zh-CN" sz="3600" dirty="0">
                    <a:solidFill>
                      <a:schemeClr val="tx1"/>
                    </a:solidFill>
                  </a:rPr>
                  <a:t>circuit complexity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600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69DF31F-398F-7ABC-52F1-179A3B4FB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1124744"/>
                <a:ext cx="10513168" cy="2031325"/>
              </a:xfrm>
              <a:prstGeom prst="rect">
                <a:avLst/>
              </a:prstGeom>
              <a:blipFill>
                <a:blip r:embed="rId3"/>
                <a:stretch>
                  <a:fillRect t="-4348" b="-9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3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DB255E-D975-B95B-A766-C8AC4EF876C3}"/>
              </a:ext>
            </a:extLst>
          </p:cNvPr>
          <p:cNvSpPr txBox="1"/>
          <p:nvPr/>
        </p:nvSpPr>
        <p:spPr>
          <a:xfrm>
            <a:off x="503299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1D70681-EE44-7C4C-1B90-FF23BA402201}"/>
              </a:ext>
            </a:extLst>
          </p:cNvPr>
          <p:cNvSpPr txBox="1"/>
          <p:nvPr/>
        </p:nvSpPr>
        <p:spPr>
          <a:xfrm>
            <a:off x="1203941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8713A8C-C28D-EE0A-6BBD-74AC5407D6C4}"/>
              </a:ext>
            </a:extLst>
          </p:cNvPr>
          <p:cNvSpPr txBox="1"/>
          <p:nvPr/>
        </p:nvSpPr>
        <p:spPr>
          <a:xfrm>
            <a:off x="683473" y="508894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57C2D1B-3698-8307-DAC3-E8AAA1838A59}"/>
              </a:ext>
            </a:extLst>
          </p:cNvPr>
          <p:cNvSpPr txBox="1"/>
          <p:nvPr/>
        </p:nvSpPr>
        <p:spPr>
          <a:xfrm>
            <a:off x="2085158" y="508894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5F881D4-58AC-E97E-47AB-FC02F45103A5}"/>
              </a:ext>
            </a:extLst>
          </p:cNvPr>
          <p:cNvSpPr txBox="1"/>
          <p:nvPr/>
        </p:nvSpPr>
        <p:spPr>
          <a:xfrm>
            <a:off x="1929031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542C8E9-FF28-71A6-7516-1C90FB59D548}"/>
              </a:ext>
            </a:extLst>
          </p:cNvPr>
          <p:cNvSpPr txBox="1"/>
          <p:nvPr/>
        </p:nvSpPr>
        <p:spPr>
          <a:xfrm>
            <a:off x="2629673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16CD7C5-E1D1-6B63-CA14-4F957E832116}"/>
              </a:ext>
            </a:extLst>
          </p:cNvPr>
          <p:cNvSpPr txBox="1"/>
          <p:nvPr/>
        </p:nvSpPr>
        <p:spPr>
          <a:xfrm>
            <a:off x="3351236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ECF9A59-1398-0722-68EC-75F5D2AC1C07}"/>
              </a:ext>
            </a:extLst>
          </p:cNvPr>
          <p:cNvSpPr txBox="1"/>
          <p:nvPr/>
        </p:nvSpPr>
        <p:spPr>
          <a:xfrm>
            <a:off x="4051878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61DC13D-E414-9CC3-E81A-CAD72C668FB9}"/>
              </a:ext>
            </a:extLst>
          </p:cNvPr>
          <p:cNvSpPr txBox="1"/>
          <p:nvPr/>
        </p:nvSpPr>
        <p:spPr>
          <a:xfrm>
            <a:off x="4776968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0A6D46C-DA91-F64A-CD64-2ABB941BCA4B}"/>
              </a:ext>
            </a:extLst>
          </p:cNvPr>
          <p:cNvSpPr txBox="1"/>
          <p:nvPr/>
        </p:nvSpPr>
        <p:spPr>
          <a:xfrm>
            <a:off x="5477610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C19CE96-1EDC-B836-088C-128934D7CCB2}"/>
              </a:ext>
            </a:extLst>
          </p:cNvPr>
          <p:cNvSpPr txBox="1"/>
          <p:nvPr/>
        </p:nvSpPr>
        <p:spPr>
          <a:xfrm>
            <a:off x="6240749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840CE47-8FEC-2F02-0691-7924E78C4537}"/>
              </a:ext>
            </a:extLst>
          </p:cNvPr>
          <p:cNvSpPr txBox="1"/>
          <p:nvPr/>
        </p:nvSpPr>
        <p:spPr>
          <a:xfrm>
            <a:off x="6941391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9429955-A1AB-657B-E297-66936D62EA68}"/>
              </a:ext>
            </a:extLst>
          </p:cNvPr>
          <p:cNvSpPr txBox="1"/>
          <p:nvPr/>
        </p:nvSpPr>
        <p:spPr>
          <a:xfrm>
            <a:off x="7666481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E8C85B9-D07D-0773-F91A-89D74D94DBE1}"/>
              </a:ext>
            </a:extLst>
          </p:cNvPr>
          <p:cNvSpPr txBox="1"/>
          <p:nvPr/>
        </p:nvSpPr>
        <p:spPr>
          <a:xfrm>
            <a:off x="8367123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0EF0E97-89A9-6AE8-2CDC-C9C0373C2AA9}"/>
              </a:ext>
            </a:extLst>
          </p:cNvPr>
          <p:cNvSpPr txBox="1"/>
          <p:nvPr/>
        </p:nvSpPr>
        <p:spPr>
          <a:xfrm>
            <a:off x="9088686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CD6B89A-077C-E8EB-E8A1-75AAC5C1A97C}"/>
              </a:ext>
            </a:extLst>
          </p:cNvPr>
          <p:cNvSpPr txBox="1"/>
          <p:nvPr/>
        </p:nvSpPr>
        <p:spPr>
          <a:xfrm>
            <a:off x="9789328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47B6957-F332-22EB-C4C2-304C658F6E30}"/>
              </a:ext>
            </a:extLst>
          </p:cNvPr>
          <p:cNvSpPr txBox="1"/>
          <p:nvPr/>
        </p:nvSpPr>
        <p:spPr>
          <a:xfrm>
            <a:off x="10514418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5EEA302-741C-5BDD-D9F0-6CFA128E0AD9}"/>
              </a:ext>
            </a:extLst>
          </p:cNvPr>
          <p:cNvSpPr txBox="1"/>
          <p:nvPr/>
        </p:nvSpPr>
        <p:spPr>
          <a:xfrm>
            <a:off x="11215060" y="5671276"/>
            <a:ext cx="537189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A0D41CF-BD20-C8E2-E836-47680F4EB44F}"/>
              </a:ext>
            </a:extLst>
          </p:cNvPr>
          <p:cNvSpPr txBox="1"/>
          <p:nvPr/>
        </p:nvSpPr>
        <p:spPr>
          <a:xfrm>
            <a:off x="3519235" y="508894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2A67400-D7FE-6A98-7A86-C1402DAF2409}"/>
              </a:ext>
            </a:extLst>
          </p:cNvPr>
          <p:cNvSpPr txBox="1"/>
          <p:nvPr/>
        </p:nvSpPr>
        <p:spPr>
          <a:xfrm>
            <a:off x="4920920" y="508894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C4019D3-4E92-9459-BFDB-74EA4E19D6B8}"/>
              </a:ext>
            </a:extLst>
          </p:cNvPr>
          <p:cNvSpPr txBox="1"/>
          <p:nvPr/>
        </p:nvSpPr>
        <p:spPr>
          <a:xfrm>
            <a:off x="6382112" y="508894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8</a:t>
            </a:r>
            <a:endParaRPr kumimoji="1"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790504E-C604-CF9C-3F29-440F31458CD1}"/>
              </a:ext>
            </a:extLst>
          </p:cNvPr>
          <p:cNvSpPr txBox="1"/>
          <p:nvPr/>
        </p:nvSpPr>
        <p:spPr>
          <a:xfrm>
            <a:off x="7783797" y="508894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9</a:t>
            </a:r>
            <a:endParaRPr kumimoji="1"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5F18AA6-7169-3B8A-337E-86C2CD0EBDB4}"/>
              </a:ext>
            </a:extLst>
          </p:cNvPr>
          <p:cNvSpPr txBox="1"/>
          <p:nvPr/>
        </p:nvSpPr>
        <p:spPr>
          <a:xfrm>
            <a:off x="9217874" y="508894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11</a:t>
            </a:r>
            <a:endParaRPr kumimoji="1"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C396880-97F6-E40C-FEEC-77571A812008}"/>
              </a:ext>
            </a:extLst>
          </p:cNvPr>
          <p:cNvSpPr txBox="1"/>
          <p:nvPr/>
        </p:nvSpPr>
        <p:spPr>
          <a:xfrm>
            <a:off x="10619559" y="508894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12</a:t>
            </a:r>
            <a:endParaRPr kumimoji="1"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E08B9B8-A4F0-3D22-0866-94D4174B42DC}"/>
              </a:ext>
            </a:extLst>
          </p:cNvPr>
          <p:cNvSpPr txBox="1"/>
          <p:nvPr/>
        </p:nvSpPr>
        <p:spPr>
          <a:xfrm>
            <a:off x="1338375" y="442385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A59BF87-9F33-A316-74F8-1077D2DBD2C5}"/>
              </a:ext>
            </a:extLst>
          </p:cNvPr>
          <p:cNvSpPr txBox="1"/>
          <p:nvPr/>
        </p:nvSpPr>
        <p:spPr>
          <a:xfrm>
            <a:off x="4181466" y="442385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7974188-4E06-5187-EC4A-D499D47BC27B}"/>
              </a:ext>
            </a:extLst>
          </p:cNvPr>
          <p:cNvSpPr txBox="1"/>
          <p:nvPr/>
        </p:nvSpPr>
        <p:spPr>
          <a:xfrm>
            <a:off x="7051378" y="4423852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10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F0E0A59A-958C-2C7E-2E54-CA87DBDB792C}"/>
                  </a:ext>
                </a:extLst>
              </p:cNvPr>
              <p:cNvSpPr txBox="1"/>
              <p:nvPr/>
            </p:nvSpPr>
            <p:spPr>
              <a:xfrm>
                <a:off x="9894469" y="4429943"/>
                <a:ext cx="86409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7030A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F0E0A59A-958C-2C7E-2E54-CA87DBDB7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469" y="4429943"/>
                <a:ext cx="86409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>
            <a:extLst>
              <a:ext uri="{FF2B5EF4-FFF2-40B4-BE49-F238E27FC236}">
                <a16:creationId xmlns:a16="http://schemas.microsoft.com/office/drawing/2014/main" id="{4DF9B209-A4A0-CD72-DB52-B69ABDEA937A}"/>
              </a:ext>
            </a:extLst>
          </p:cNvPr>
          <p:cNvSpPr txBox="1"/>
          <p:nvPr/>
        </p:nvSpPr>
        <p:spPr>
          <a:xfrm>
            <a:off x="2853720" y="3557943"/>
            <a:ext cx="864096" cy="381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7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B3D3531-E6F7-8D32-DBDD-46F7D163E6DC}"/>
                  </a:ext>
                </a:extLst>
              </p:cNvPr>
              <p:cNvSpPr txBox="1"/>
              <p:nvPr/>
            </p:nvSpPr>
            <p:spPr>
              <a:xfrm>
                <a:off x="8472264" y="3573016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B3D3531-E6F7-8D32-DBDD-46F7D163E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3573016"/>
                <a:ext cx="864096" cy="381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72114BF-630B-6D20-265B-FDE2875D8FAD}"/>
                  </a:ext>
                </a:extLst>
              </p:cNvPr>
              <p:cNvSpPr txBox="1"/>
              <p:nvPr/>
            </p:nvSpPr>
            <p:spPr>
              <a:xfrm>
                <a:off x="5582751" y="2979396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72114BF-630B-6D20-265B-FDE2875D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751" y="2979396"/>
                <a:ext cx="864096" cy="38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E258E0-A1F4-CE8B-F68C-F476EB226F9B}"/>
                  </a:ext>
                </a:extLst>
              </p:cNvPr>
              <p:cNvSpPr txBox="1"/>
              <p:nvPr/>
            </p:nvSpPr>
            <p:spPr>
              <a:xfrm>
                <a:off x="1101774" y="1111042"/>
                <a:ext cx="9876685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5400" b="1" dirty="0">
                    <a:solidFill>
                      <a:srgbClr val="FF0000"/>
                    </a:solidFill>
                  </a:rPr>
                  <a:t>Lemma</a:t>
                </a:r>
                <a:endParaRPr kumimoji="1" lang="en-US" altLang="zh-CN" sz="48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zh-CN" sz="4800" dirty="0"/>
                  <a:t>History(</a:t>
                </a:r>
                <a14:m>
                  <m:oMath xmlns:m="http://schemas.openxmlformats.org/officeDocument/2006/math">
                    <m:r>
                      <a:rPr kumimoji="1" lang="en-US" altLang="zh-CN" sz="4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4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4800" dirty="0"/>
                  <a:t>) always has a small circuit.</a:t>
                </a:r>
                <a:endParaRPr kumimoji="1" lang="zh-CN" altLang="en-US" sz="4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E258E0-A1F4-CE8B-F68C-F476EB226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74" y="1111042"/>
                <a:ext cx="9876685" cy="1661993"/>
              </a:xfrm>
              <a:prstGeom prst="rect">
                <a:avLst/>
              </a:prstGeom>
              <a:blipFill>
                <a:blip r:embed="rId5"/>
                <a:stretch>
                  <a:fillRect l="-2311" t="-9848" r="-2439" b="-189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91513AB-6966-B4D8-A500-646CD116143C}"/>
                  </a:ext>
                </a:extLst>
              </p:cNvPr>
              <p:cNvSpPr txBox="1"/>
              <p:nvPr/>
            </p:nvSpPr>
            <p:spPr>
              <a:xfrm>
                <a:off x="0" y="31039"/>
                <a:ext cx="121920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200" b="1" dirty="0">
                    <a:solidFill>
                      <a:srgbClr val="FF0000"/>
                    </a:solidFill>
                  </a:rPr>
                  <a:t>Input</a:t>
                </a:r>
                <a:r>
                  <a:rPr lang="en-GB" altLang="zh-CN" sz="3200" dirty="0"/>
                  <a:t>: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3200" dirty="0"/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⋅2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altLang="zh-CN" sz="3200" dirty="0"/>
                  <a:t>.</a:t>
                </a:r>
                <a:br>
                  <a:rPr lang="en-US" altLang="zh-CN" sz="3200" dirty="0"/>
                </a:b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altLang="zh-CN" sz="3200" dirty="0"/>
                  <a:t> is set to the concatenation of all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zh-CN" sz="3200" dirty="0"/>
                  <a:t>-bit strings in lexicographical order.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91513AB-6966-B4D8-A500-646CD1161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039"/>
                <a:ext cx="12192000" cy="1077218"/>
              </a:xfrm>
              <a:prstGeom prst="rect">
                <a:avLst/>
              </a:prstGeom>
              <a:blipFill>
                <a:blip r:embed="rId6"/>
                <a:stretch>
                  <a:fillRect l="-416" t="-6977" r="-832" b="-16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0ADF10-F69B-3FE4-3B48-DCF64195AD95}"/>
                  </a:ext>
                </a:extLst>
              </p:cNvPr>
              <p:cNvSpPr txBox="1"/>
              <p:nvPr/>
            </p:nvSpPr>
            <p:spPr>
              <a:xfrm>
                <a:off x="351551" y="6249823"/>
                <a:ext cx="11488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Proof by picture</a:t>
                </a:r>
                <a:r>
                  <a:rPr kumimoji="1" lang="en-US" altLang="zh-CN" sz="2400" dirty="0"/>
                  <a:t>: storing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all the red blocks </a:t>
                </a:r>
                <a:r>
                  <a:rPr kumimoji="1" lang="en-US" altLang="zh-CN" sz="2400" dirty="0"/>
                  <a:t>gives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,|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kumimoji="1" lang="en-US" altLang="zh-CN" sz="2400" dirty="0"/>
                  <a:t>-size circuit for History(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2400" dirty="0"/>
                  <a:t>) 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0ADF10-F69B-3FE4-3B48-DCF64195A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51" y="6249823"/>
                <a:ext cx="11488897" cy="461665"/>
              </a:xfrm>
              <a:prstGeom prst="rect">
                <a:avLst/>
              </a:prstGeom>
              <a:blipFill>
                <a:blip r:embed="rId7"/>
                <a:stretch>
                  <a:fillRect l="-331" t="-8108" r="-883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2CB68555-798F-CA92-0116-53559F333607}"/>
                  </a:ext>
                </a:extLst>
              </p:cNvPr>
              <p:cNvSpPr txBox="1"/>
              <p:nvPr/>
            </p:nvSpPr>
            <p:spPr>
              <a:xfrm>
                <a:off x="683473" y="5099898"/>
                <a:ext cx="86409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2CB68555-798F-CA92-0116-53559F333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73" y="5099898"/>
                <a:ext cx="8640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174FD06-7467-3824-8907-523BD025DC97}"/>
                  </a:ext>
                </a:extLst>
              </p:cNvPr>
              <p:cNvSpPr txBox="1"/>
              <p:nvPr/>
            </p:nvSpPr>
            <p:spPr>
              <a:xfrm>
                <a:off x="2085158" y="5099898"/>
                <a:ext cx="864096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174FD06-7467-3824-8907-523BD025D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158" y="5099898"/>
                <a:ext cx="8640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7B3F956F-764A-5EC9-4FD5-A5FD37070F48}"/>
                  </a:ext>
                </a:extLst>
              </p:cNvPr>
              <p:cNvSpPr txBox="1"/>
              <p:nvPr/>
            </p:nvSpPr>
            <p:spPr>
              <a:xfrm>
                <a:off x="3519235" y="509380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7B3F956F-764A-5EC9-4FD5-A5FD3707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235" y="5093807"/>
                <a:ext cx="864096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7E1CF8EB-97EB-6045-5317-D8448266D2A1}"/>
                  </a:ext>
                </a:extLst>
              </p:cNvPr>
              <p:cNvSpPr txBox="1"/>
              <p:nvPr/>
            </p:nvSpPr>
            <p:spPr>
              <a:xfrm>
                <a:off x="4920920" y="509380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7E1CF8EB-97EB-6045-5317-D8448266D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20" y="5093807"/>
                <a:ext cx="864096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3C59C73A-5822-E82E-9AF8-D78187202B72}"/>
                  </a:ext>
                </a:extLst>
              </p:cNvPr>
              <p:cNvSpPr txBox="1"/>
              <p:nvPr/>
            </p:nvSpPr>
            <p:spPr>
              <a:xfrm>
                <a:off x="6382112" y="509380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3C59C73A-5822-E82E-9AF8-D78187202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112" y="5093807"/>
                <a:ext cx="864096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272E652-6EF3-AD0E-3F26-95A0A5FF7BDF}"/>
                  </a:ext>
                </a:extLst>
              </p:cNvPr>
              <p:cNvSpPr txBox="1"/>
              <p:nvPr/>
            </p:nvSpPr>
            <p:spPr>
              <a:xfrm>
                <a:off x="7783797" y="509380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272E652-6EF3-AD0E-3F26-95A0A5FF7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797" y="5093807"/>
                <a:ext cx="864096" cy="3815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6C9F3661-4C65-4A70-D6B6-E5E51D799234}"/>
                  </a:ext>
                </a:extLst>
              </p:cNvPr>
              <p:cNvSpPr txBox="1"/>
              <p:nvPr/>
            </p:nvSpPr>
            <p:spPr>
              <a:xfrm>
                <a:off x="9217874" y="509380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6C9F3661-4C65-4A70-D6B6-E5E51D799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874" y="5093807"/>
                <a:ext cx="864096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7BD32606-A2BE-8D57-C371-4592F4B6E48E}"/>
                  </a:ext>
                </a:extLst>
              </p:cNvPr>
              <p:cNvSpPr txBox="1"/>
              <p:nvPr/>
            </p:nvSpPr>
            <p:spPr>
              <a:xfrm>
                <a:off x="10619559" y="509380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7BD32606-A2BE-8D57-C371-4592F4B6E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559" y="5093807"/>
                <a:ext cx="864096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F7C4E28D-73BA-9643-8B2F-1F15B8F5903F}"/>
                  </a:ext>
                </a:extLst>
              </p:cNvPr>
              <p:cNvSpPr txBox="1"/>
              <p:nvPr/>
            </p:nvSpPr>
            <p:spPr>
              <a:xfrm>
                <a:off x="1338375" y="442871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F7C4E28D-73BA-9643-8B2F-1F15B8F59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375" y="4428717"/>
                <a:ext cx="864096" cy="381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8B0FF566-65BC-186D-94F4-F818DD86433C}"/>
                  </a:ext>
                </a:extLst>
              </p:cNvPr>
              <p:cNvSpPr txBox="1"/>
              <p:nvPr/>
            </p:nvSpPr>
            <p:spPr>
              <a:xfrm>
                <a:off x="4181466" y="442871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8B0FF566-65BC-186D-94F4-F818DD864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66" y="4428717"/>
                <a:ext cx="864096" cy="3815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54129C8-C6C4-4AD5-4D2E-B75373D11D53}"/>
                  </a:ext>
                </a:extLst>
              </p:cNvPr>
              <p:cNvSpPr txBox="1"/>
              <p:nvPr/>
            </p:nvSpPr>
            <p:spPr>
              <a:xfrm>
                <a:off x="7051378" y="4428717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54129C8-C6C4-4AD5-4D2E-B75373D1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378" y="4428717"/>
                <a:ext cx="864096" cy="38151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C0119D2B-2875-009D-A93C-0BFEAFB55242}"/>
                  </a:ext>
                </a:extLst>
              </p:cNvPr>
              <p:cNvSpPr txBox="1"/>
              <p:nvPr/>
            </p:nvSpPr>
            <p:spPr>
              <a:xfrm>
                <a:off x="2853720" y="3562808"/>
                <a:ext cx="864096" cy="3815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C0119D2B-2875-009D-A93C-0BFEAFB55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720" y="3562808"/>
                <a:ext cx="864096" cy="38151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814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" y="0"/>
                <a:ext cx="12165394" cy="134076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</a:rPr>
                  <a:t>Local Verification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b="0" i="1" smtClean="0">
                        <a:latin typeface="Cambria Math" panose="02040503050406030204" pitchFamily="18" charset="0"/>
                      </a:rPr>
                      <m:t>History</m:t>
                    </m:r>
                    <m:d>
                      <m:dPr>
                        <m:ctrlP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FF0000"/>
                    </a:solidFill>
                  </a:rPr>
                  <a:t> in DFS order</a:t>
                </a:r>
                <a:endParaRPr lang="en-GB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889460-6194-4177-A1B5-73C9A569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0"/>
                <a:ext cx="12165394" cy="1340768"/>
              </a:xfrm>
              <a:blipFill>
                <a:blip r:embed="rId2"/>
                <a:stretch>
                  <a:fillRect l="-1668" r="-1564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CAA310-03B5-7D90-69CE-E1367C5A4E1A}"/>
                  </a:ext>
                </a:extLst>
              </p:cNvPr>
              <p:cNvSpPr txBox="1"/>
              <p:nvPr/>
            </p:nvSpPr>
            <p:spPr>
              <a:xfrm>
                <a:off x="0" y="1094085"/>
                <a:ext cx="12165395" cy="107721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3200" dirty="0"/>
                  <a:t>History(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altLang="zh-CN" sz="3200" dirty="0"/>
                  <a:t>) is </a:t>
                </a:r>
                <a:r>
                  <a:rPr lang="en-GB" altLang="zh-CN" sz="3200" b="1" dirty="0">
                    <a:solidFill>
                      <a:srgbClr val="FF0000"/>
                    </a:solidFill>
                  </a:rPr>
                  <a:t>unique given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.</a:t>
                </a:r>
                <a:r>
                  <a:rPr lang="en-GB" altLang="zh-CN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GB" altLang="zh-CN" sz="3200" b="1" dirty="0">
                    <a:solidFill>
                      <a:srgbClr val="FF0000"/>
                    </a:solidFill>
                  </a:rPr>
                  <a:t>History(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) is the only string passing all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sz="3200" b="1" dirty="0">
                    <a:solidFill>
                      <a:srgbClr val="FF0000"/>
                    </a:solidFill>
                  </a:rPr>
                  <a:t> local checks below:</a:t>
                </a: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CAA310-03B5-7D90-69CE-E1367C5A4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4085"/>
                <a:ext cx="12165395" cy="1077218"/>
              </a:xfrm>
              <a:prstGeom prst="rect">
                <a:avLst/>
              </a:prstGeom>
              <a:blipFill>
                <a:blip r:embed="rId3"/>
                <a:stretch>
                  <a:fillRect l="-1043" t="-5814" r="-938" b="-16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0E537ED-6744-2B66-13B3-831A790F669B}"/>
                  </a:ext>
                </a:extLst>
              </p:cNvPr>
              <p:cNvSpPr txBox="1"/>
              <p:nvPr/>
            </p:nvSpPr>
            <p:spPr>
              <a:xfrm>
                <a:off x="1172440" y="3048556"/>
                <a:ext cx="864096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⊥?</m:t>
                    </m:r>
                  </m:oMath>
                </a14:m>
                <a:r>
                  <a:rPr kumimoji="1"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0E537ED-6744-2B66-13B3-831A790F6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40" y="3048556"/>
                <a:ext cx="86409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199322-506A-F363-B0AC-5844917665EA}"/>
                  </a:ext>
                </a:extLst>
              </p:cNvPr>
              <p:cNvSpPr txBox="1"/>
              <p:nvPr/>
            </p:nvSpPr>
            <p:spPr>
              <a:xfrm>
                <a:off x="3188664" y="3000433"/>
                <a:ext cx="8640960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kumimoji="1"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en-US" altLang="zh-CN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800" dirty="0"/>
                  <a:t>”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≠⊥</m:t>
                    </m:r>
                  </m:oMath>
                </a14:m>
                <a:r>
                  <a:rPr kumimoji="1" lang="en-US" altLang="zh-CN" sz="2800" dirty="0"/>
                  <a:t> </a:t>
                </a:r>
                <a:r>
                  <a:rPr kumimoji="1" lang="en-US" altLang="zh-CN" sz="2800" b="1" dirty="0"/>
                  <a:t>if and only if </a:t>
                </a:r>
                <a14:m>
                  <m:oMath xmlns:m="http://schemas.openxmlformats.org/officeDocument/2006/math">
                    <m:r>
                      <a:rPr kumimoji="1" lang="en-US" altLang="zh-CN" sz="2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kumimoji="1" lang="en-US" altLang="zh-CN" sz="2800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kumimoji="1" lang="en-US" altLang="zh-CN" sz="2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”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199322-506A-F363-B0AC-584491766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64" y="3000433"/>
                <a:ext cx="8640960" cy="523220"/>
              </a:xfrm>
              <a:prstGeom prst="rect">
                <a:avLst/>
              </a:prstGeom>
              <a:blipFill>
                <a:blip r:embed="rId5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441FF38-23C3-00C0-BE9A-5E6AD2EE43C0}"/>
                  </a:ext>
                </a:extLst>
              </p:cNvPr>
              <p:cNvSpPr txBox="1"/>
              <p:nvPr/>
            </p:nvSpPr>
            <p:spPr>
              <a:xfrm>
                <a:off x="263352" y="4783049"/>
                <a:ext cx="1183660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441FF38-23C3-00C0-BE9A-5E6AD2EE4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783049"/>
                <a:ext cx="118366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1F360B9-3A48-F861-C82B-2F7C09C9E555}"/>
                  </a:ext>
                </a:extLst>
              </p:cNvPr>
              <p:cNvSpPr txBox="1"/>
              <p:nvPr/>
            </p:nvSpPr>
            <p:spPr>
              <a:xfrm>
                <a:off x="1703512" y="4783049"/>
                <a:ext cx="1183660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1F360B9-3A48-F861-C82B-2F7C09C9E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783049"/>
                <a:ext cx="118366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5E3F3C2-7CAE-E77A-3A6D-EE1646898E36}"/>
                  </a:ext>
                </a:extLst>
              </p:cNvPr>
              <p:cNvSpPr txBox="1"/>
              <p:nvPr/>
            </p:nvSpPr>
            <p:spPr>
              <a:xfrm>
                <a:off x="1178080" y="4047810"/>
                <a:ext cx="864096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5E3F3C2-7CAE-E77A-3A6D-EE1646898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80" y="4047810"/>
                <a:ext cx="86409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A8CD21D-DB6F-B724-D22E-53B164988EDE}"/>
                  </a:ext>
                </a:extLst>
              </p:cNvPr>
              <p:cNvSpPr txBox="1"/>
              <p:nvPr/>
            </p:nvSpPr>
            <p:spPr>
              <a:xfrm>
                <a:off x="3385944" y="3883469"/>
                <a:ext cx="7920880" cy="141968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kumimoji="1" lang="en-US" altLang="zh-CN" sz="2800" dirty="0"/>
                  <a:t>For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all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kumimoji="1" lang="en-US" altLang="zh-CN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)= (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AND</a:t>
                </a:r>
                <a:br>
                  <a:rPr kumimoji="1" lang="en-US" altLang="zh-CN" sz="2800" dirty="0"/>
                </a:b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 for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all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A8CD21D-DB6F-B724-D22E-53B164988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944" y="3883469"/>
                <a:ext cx="7920880" cy="1419684"/>
              </a:xfrm>
              <a:prstGeom prst="rect">
                <a:avLst/>
              </a:prstGeom>
              <a:blipFill>
                <a:blip r:embed="rId9"/>
                <a:stretch>
                  <a:fillRect t="-4425" b="-7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5550547-6610-1A2E-063F-80303267DFF1}"/>
                  </a:ext>
                </a:extLst>
              </p:cNvPr>
              <p:cNvSpPr txBox="1"/>
              <p:nvPr/>
            </p:nvSpPr>
            <p:spPr>
              <a:xfrm>
                <a:off x="3401144" y="5662969"/>
                <a:ext cx="7920880" cy="98879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kumimoji="1" lang="en-US" altLang="zh-CN" sz="28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kumimoji="1" lang="en-US" altLang="zh-CN" sz="2800" dirty="0"/>
                </a:b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 for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all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5550547-6610-1A2E-063F-80303267D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144" y="5662969"/>
                <a:ext cx="7920880" cy="988797"/>
              </a:xfrm>
              <a:prstGeom prst="rect">
                <a:avLst/>
              </a:prstGeom>
              <a:blipFill>
                <a:blip r:embed="rId10"/>
                <a:stretch>
                  <a:fillRect t="-6329" b="-126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680257C-8924-7B7E-3ED4-A699CE385B00}"/>
                  </a:ext>
                </a:extLst>
              </p:cNvPr>
              <p:cNvSpPr txBox="1"/>
              <p:nvPr/>
            </p:nvSpPr>
            <p:spPr>
              <a:xfrm>
                <a:off x="1156424" y="5553179"/>
                <a:ext cx="864096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680257C-8924-7B7E-3ED4-A699CE385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24" y="5553179"/>
                <a:ext cx="864096" cy="400110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B12788-4394-D5AB-9DDA-8A8B4D647C87}"/>
                  </a:ext>
                </a:extLst>
              </p:cNvPr>
              <p:cNvSpPr txBox="1"/>
              <p:nvPr/>
            </p:nvSpPr>
            <p:spPr>
              <a:xfrm>
                <a:off x="484012" y="2276448"/>
                <a:ext cx="114631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3200" dirty="0"/>
                  <a:t>They are </a:t>
                </a:r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local</a:t>
                </a:r>
                <a:r>
                  <a:rPr kumimoji="1" lang="en-US" altLang="zh-CN" sz="3200" dirty="0"/>
                  <a:t> since each check only read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/>
                  <a:t> bits from the </a:t>
                </a: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history</a:t>
                </a:r>
                <a:endParaRPr kumimoji="1" lang="zh-CN" alt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B12788-4394-D5AB-9DDA-8A8B4D647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12" y="2276448"/>
                <a:ext cx="11463139" cy="584775"/>
              </a:xfrm>
              <a:prstGeom prst="rect">
                <a:avLst/>
              </a:prstGeom>
              <a:blipFill>
                <a:blip r:embed="rId12"/>
                <a:stretch>
                  <a:fillRect l="-996" t="-12766" r="-1106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9D5A6BD-4817-435A-8045-8AFC51E0C147}"/>
                  </a:ext>
                </a:extLst>
              </p:cNvPr>
              <p:cNvSpPr txBox="1"/>
              <p:nvPr/>
            </p:nvSpPr>
            <p:spPr>
              <a:xfrm>
                <a:off x="263352" y="6195293"/>
                <a:ext cx="1183660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9D5A6BD-4817-435A-8045-8AFC51E0C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6195293"/>
                <a:ext cx="118366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CE43E8E-3672-160A-753D-F1CD74774D99}"/>
                  </a:ext>
                </a:extLst>
              </p:cNvPr>
              <p:cNvSpPr txBox="1"/>
              <p:nvPr/>
            </p:nvSpPr>
            <p:spPr>
              <a:xfrm>
                <a:off x="1703512" y="6195293"/>
                <a:ext cx="1183660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CE43E8E-3672-160A-753D-F1CD74774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6195293"/>
                <a:ext cx="1183660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667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1737304" cy="1340768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58F3191-D273-2E7E-BE17-05020959A88B}"/>
                  </a:ext>
                </a:extLst>
              </p:cNvPr>
              <p:cNvSpPr txBox="1"/>
              <p:nvPr/>
            </p:nvSpPr>
            <p:spPr>
              <a:xfrm>
                <a:off x="479376" y="1412776"/>
                <a:ext cx="11305256" cy="453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en-US" altLang="zh-CN" sz="3600" dirty="0"/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kumimoji="1" lang="en-US" altLang="zh-CN" sz="3600" dirty="0"/>
                  <a:t>Can we prove </a:t>
                </a:r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maximum circuit lower bounds </a:t>
                </a:r>
                <a:r>
                  <a:rPr kumimoji="1" lang="en-US" altLang="zh-CN" sz="3600" dirty="0"/>
                  <a:t>for </a:t>
                </a:r>
                <a:br>
                  <a:rPr kumimoji="1" lang="en-US" altLang="zh-CN" sz="3600" dirty="0"/>
                </a:br>
                <a:r>
                  <a:rPr kumimoji="1" lang="en-US" altLang="zh-CN" sz="3600" dirty="0"/>
                  <a:t>MAEXP, AMEXP, or PPEXP?</a:t>
                </a:r>
                <a:br>
                  <a:rPr kumimoji="1" lang="en-US" altLang="zh-CN" sz="3600" dirty="0"/>
                </a:br>
                <a:r>
                  <a:rPr kumimoji="1" lang="en-US" altLang="zh-CN" dirty="0"/>
                  <a:t>  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kumimoji="1" lang="en-US" altLang="zh-CN" sz="3600" dirty="0"/>
                  <a:t>Can we prove </a:t>
                </a:r>
                <a:r>
                  <a:rPr kumimoji="1" lang="en-US" altLang="zh-CN" sz="3600" b="1" dirty="0">
                    <a:solidFill>
                      <a:srgbClr val="7030A0"/>
                    </a:solidFill>
                  </a:rPr>
                  <a:t>almost-everywhere lower bounds </a:t>
                </a:r>
                <a:r>
                  <a:rPr kumimoji="1" lang="en-US" altLang="zh-CN" sz="3600" dirty="0"/>
                  <a:t>for</a:t>
                </a:r>
                <a:br>
                  <a:rPr kumimoji="1" lang="en-US" altLang="zh-CN" sz="3600" dirty="0"/>
                </a:br>
                <a:r>
                  <a:rPr kumimoji="1" lang="en-US" altLang="zh-CN" sz="3600" dirty="0"/>
                  <a:t>MA, AM, or PP? </a:t>
                </a:r>
                <a:br>
                  <a:rPr kumimoji="1" lang="en-US" altLang="zh-CN" sz="3600" dirty="0"/>
                </a:br>
                <a:r>
                  <a:rPr kumimoji="1" lang="en-US" altLang="zh-CN" dirty="0"/>
                  <a:t> </a:t>
                </a:r>
              </a:p>
              <a:p>
                <a:pPr marL="571500" indent="-571500" algn="ctr">
                  <a:buFont typeface="Arial" panose="020B0604020202020204" pitchFamily="34" charset="0"/>
                  <a:buChar char="•"/>
                </a:pPr>
                <a:r>
                  <a:rPr kumimoji="1" lang="en-US" altLang="zh-CN" sz="3600" dirty="0"/>
                  <a:t>Any chance of proving </a:t>
                </a:r>
                <a:r>
                  <a:rPr kumimoji="1" lang="en-US" altLang="zh-CN" sz="3600" b="1" dirty="0">
                    <a:solidFill>
                      <a:srgbClr val="00B050"/>
                    </a:solidFill>
                  </a:rPr>
                  <a:t>non-trivial circuit lower bounds </a:t>
                </a:r>
                <a:r>
                  <a:rPr kumimoji="1" lang="en-US" altLang="zh-CN" sz="360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3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sz="3600" b="0" i="0" smtClean="0">
                            <a:latin typeface="Cambria Math" panose="02040503050406030204" pitchFamily="18" charset="0"/>
                          </a:rPr>
                          <m:t>NP</m:t>
                        </m:r>
                      </m:sup>
                    </m:sSup>
                  </m:oMath>
                </a14:m>
                <a:r>
                  <a:rPr kumimoji="1" lang="en-US" altLang="zh-CN" sz="3600" dirty="0"/>
                  <a:t> using </a:t>
                </a:r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range avoidance</a:t>
                </a:r>
                <a:r>
                  <a:rPr kumimoji="1" lang="en-US" altLang="zh-CN" sz="3600" dirty="0"/>
                  <a:t>?</a:t>
                </a:r>
                <a:endParaRPr kumimoji="1" lang="zh-CN" altLang="en-US" sz="36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58F3191-D273-2E7E-BE17-05020959A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412776"/>
                <a:ext cx="11305256" cy="4534255"/>
              </a:xfrm>
              <a:prstGeom prst="rect">
                <a:avLst/>
              </a:prstGeom>
              <a:blipFill>
                <a:blip r:embed="rId2"/>
                <a:stretch>
                  <a:fillRect b="-4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6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B851-7601-4F99-940A-BDBBC61E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20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Thanks! </a:t>
            </a:r>
          </a:p>
        </p:txBody>
      </p:sp>
    </p:spTree>
    <p:extLst>
      <p:ext uri="{BB962C8B-B14F-4D97-AF65-F5344CB8AC3E}">
        <p14:creationId xmlns:p14="http://schemas.microsoft.com/office/powerpoint/2010/main" val="270475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Exponential Circuit Lower Bounds: What’s 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B153959-0567-0C47-8EA8-D689890B7DF1}"/>
                  </a:ext>
                </a:extLst>
              </p:cNvPr>
              <p:cNvSpPr txBox="1"/>
              <p:nvPr/>
            </p:nvSpPr>
            <p:spPr>
              <a:xfrm>
                <a:off x="551383" y="1325563"/>
                <a:ext cx="11377264" cy="231826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1" lang="en-US" altLang="zh-CN" sz="3600" dirty="0">
                    <a:solidFill>
                      <a:schemeClr val="tx1"/>
                    </a:solidFill>
                  </a:rPr>
                  <a:t>In 1982, Kannan proved that there is </a:t>
                </a:r>
                <a14:m>
                  <m:oMath xmlns:m="http://schemas.openxmlformats.org/officeDocument/2006/math">
                    <m:r>
                      <a:rPr kumimoji="1" lang="en-US" altLang="zh-CN" sz="3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kumimoji="1" lang="en-US" altLang="zh-CN" sz="36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3600" dirty="0">
                    <a:solidFill>
                      <a:schemeClr val="tx1"/>
                    </a:solidFill>
                  </a:rPr>
                  <a:t>that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600" dirty="0">
                    <a:solidFill>
                      <a:schemeClr val="tx1"/>
                    </a:solidFill>
                  </a:rPr>
                  <a:t>-size circuits.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1" lang="en-US" altLang="zh-CN" sz="3600" dirty="0">
                    <a:solidFill>
                      <a:schemeClr val="tx1"/>
                    </a:solidFill>
                  </a:rPr>
                  <a:t>In 1999, </a:t>
                </a:r>
                <a:r>
                  <a:rPr lang="en-US" altLang="zh-CN" sz="3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Miltersen</a:t>
                </a:r>
                <a:r>
                  <a:rPr lang="en-US" altLang="zh-CN" sz="3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,</a:t>
                </a:r>
                <a:r>
                  <a:rPr lang="en-US" altLang="zh-CN" sz="36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en-US" altLang="zh-CN" sz="3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Vinodchandran</a:t>
                </a:r>
                <a:r>
                  <a:rPr lang="en-US" altLang="zh-CN" sz="3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, and Watanabe observed that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600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sz="3600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</m:oMath>
                </a14:m>
                <a:r>
                  <a:rPr lang="en-US" altLang="zh-CN" sz="3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suffices.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B153959-0567-0C47-8EA8-D689890B7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3" y="1325563"/>
                <a:ext cx="11377264" cy="2318263"/>
              </a:xfrm>
              <a:prstGeom prst="rect">
                <a:avLst/>
              </a:prstGeom>
              <a:blipFill>
                <a:blip r:embed="rId2"/>
                <a:stretch>
                  <a:fillRect l="-1449" t="-4348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A84745E-5C9C-2DA1-54FE-8630A4AE0A64}"/>
              </a:ext>
            </a:extLst>
          </p:cNvPr>
          <p:cNvSpPr txBox="1"/>
          <p:nvPr/>
        </p:nvSpPr>
        <p:spPr>
          <a:xfrm>
            <a:off x="1952301" y="4130844"/>
            <a:ext cx="8287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 b="1" dirty="0"/>
              <a:t>These are all we knew </a:t>
            </a:r>
            <a:r>
              <a:rPr kumimoji="1" lang="en-US" altLang="zh-CN" sz="4400" b="1" dirty="0">
                <a:solidFill>
                  <a:srgbClr val="FF0000"/>
                </a:solidFill>
              </a:rPr>
              <a:t>before</a:t>
            </a:r>
            <a:r>
              <a:rPr kumimoji="1" lang="en-US" altLang="zh-CN" sz="4400" b="1" dirty="0"/>
              <a:t> 2023</a:t>
            </a:r>
            <a:endParaRPr kumimoji="1" lang="zh-CN" alt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3CEBCEC-1995-B32D-82F7-E39573AB6144}"/>
                  </a:ext>
                </a:extLst>
              </p:cNvPr>
              <p:cNvSpPr txBox="1"/>
              <p:nvPr/>
            </p:nvSpPr>
            <p:spPr>
              <a:xfrm>
                <a:off x="2719468" y="5229200"/>
                <a:ext cx="7041094" cy="1223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Four-decade-old open question</a:t>
                </a:r>
              </a:p>
              <a:p>
                <a:pPr algn="ctr"/>
                <a:r>
                  <a:rPr kumimoji="1" lang="en-US" altLang="zh-CN" sz="3600" dirty="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kumimoji="1" lang="en-US" altLang="zh-CN" sz="36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3600" dirty="0"/>
                  <a:t>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sz="3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3600" dirty="0"/>
                  <a:t>-size circuits?</a:t>
                </a:r>
                <a:endParaRPr kumimoji="1" lang="zh-CN" altLang="en-US" sz="3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3CEBCEC-1995-B32D-82F7-E39573AB6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468" y="5229200"/>
                <a:ext cx="7041094" cy="1223412"/>
              </a:xfrm>
              <a:prstGeom prst="rect">
                <a:avLst/>
              </a:prstGeom>
              <a:blipFill>
                <a:blip r:embed="rId3"/>
                <a:stretch>
                  <a:fillRect l="-2162" t="-7216" r="-2162" b="-18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形 4" descr="实心填充的哭泣表情 纯色填充">
            <a:extLst>
              <a:ext uri="{FF2B5EF4-FFF2-40B4-BE49-F238E27FC236}">
                <a16:creationId xmlns:a16="http://schemas.microsoft.com/office/drawing/2014/main" id="{21D2B9A4-49CF-E451-257A-5D42CBA9A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4472" y="4130843"/>
            <a:ext cx="769441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7500"/>
            <a:ext cx="11233248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Complexity Theory 201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6CF06AEF-AB07-4E07-20F8-003A86D748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027812"/>
                  </p:ext>
                </p:extLst>
              </p:nvPr>
            </p:nvGraphicFramePr>
            <p:xfrm>
              <a:off x="359743" y="2945908"/>
              <a:ext cx="5328592" cy="34598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9571">
                      <a:extLst>
                        <a:ext uri="{9D8B030D-6E8A-4147-A177-3AD203B41FA5}">
                          <a16:colId xmlns:a16="http://schemas.microsoft.com/office/drawing/2014/main" val="772301311"/>
                        </a:ext>
                      </a:extLst>
                    </a:gridCol>
                    <a:gridCol w="4279021">
                      <a:extLst>
                        <a:ext uri="{9D8B030D-6E8A-4147-A177-3AD203B41FA5}">
                          <a16:colId xmlns:a16="http://schemas.microsoft.com/office/drawing/2014/main" val="1068450912"/>
                        </a:ext>
                      </a:extLst>
                    </a:gridCol>
                  </a:tblGrid>
                  <a:tr h="106102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oMath>
                          </a14:m>
                          <a:r>
                            <a:rPr lang="en-US" altLang="zh-CN" sz="2000" b="1" dirty="0"/>
                            <a:t> is in</a:t>
                          </a:r>
                          <a:endParaRPr lang="zh-CN" alt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altLang="zh-CN" sz="2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𝐩𝐨𝐥𝐲</m:t>
                                </m:r>
                                <m:r>
                                  <a:rPr lang="en-US" altLang="zh-CN" sz="2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2000" b="1" i="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/>
                          <a:r>
                            <a:rPr lang="en-US" altLang="zh-CN" sz="2000" dirty="0" err="1"/>
                            <a:t>iff</a:t>
                          </a:r>
                          <a:r>
                            <a:rPr lang="en-US" altLang="zh-CN" sz="2000" dirty="0"/>
                            <a:t> there is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US" altLang="zh-CN" sz="2000" dirty="0"/>
                            <a:t> </a:t>
                          </a:r>
                          <a:r>
                            <a:rPr lang="en-US" altLang="zh-CN" sz="2000" dirty="0" err="1"/>
                            <a:t>s.</a:t>
                          </a:r>
                          <a:r>
                            <a:rPr lang="en-US" altLang="zh-CN" sz="2000" baseline="0" dirty="0" err="1"/>
                            <a:t>t.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5663110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⇔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9728232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NP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⇔∃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1896768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⇔∃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 ∀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1830298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⇔∃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 ∀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 ∃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78382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6CF06AEF-AB07-4E07-20F8-003A86D748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027812"/>
                  </p:ext>
                </p:extLst>
              </p:nvPr>
            </p:nvGraphicFramePr>
            <p:xfrm>
              <a:off x="359743" y="2945908"/>
              <a:ext cx="5328592" cy="34598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9571">
                      <a:extLst>
                        <a:ext uri="{9D8B030D-6E8A-4147-A177-3AD203B41FA5}">
                          <a16:colId xmlns:a16="http://schemas.microsoft.com/office/drawing/2014/main" val="772301311"/>
                        </a:ext>
                      </a:extLst>
                    </a:gridCol>
                    <a:gridCol w="4279021">
                      <a:extLst>
                        <a:ext uri="{9D8B030D-6E8A-4147-A177-3AD203B41FA5}">
                          <a16:colId xmlns:a16="http://schemas.microsoft.com/office/drawing/2014/main" val="1068450912"/>
                        </a:ext>
                      </a:extLst>
                    </a:gridCol>
                  </a:tblGrid>
                  <a:tr h="10610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05" r="-409639" b="-22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926" r="-890" b="-22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663110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05" t="-175000" r="-409639" b="-2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926" t="-175000" r="-890" b="-2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9728232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05" t="-280851" r="-409639" b="-2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926" t="-280851" r="-890" b="-2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896768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05" t="-372917" r="-4096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926" t="-372917" r="-89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1830298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05" t="-482979" r="-409639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926" t="-482979" r="-890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83829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1028DC8-14C3-F9D8-CFA9-B9DA74322CD7}"/>
                  </a:ext>
                </a:extLst>
              </p:cNvPr>
              <p:cNvSpPr txBox="1"/>
              <p:nvPr/>
            </p:nvSpPr>
            <p:spPr>
              <a:xfrm>
                <a:off x="5720" y="2288237"/>
                <a:ext cx="60366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7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sz="2700" dirty="0"/>
                  <a:t>: a deterministic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700" dirty="0"/>
                  <a:t>-time algorithm</a:t>
                </a:r>
                <a:endParaRPr lang="zh-CN" altLang="en-US" sz="27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1028DC8-14C3-F9D8-CFA9-B9DA74322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" y="2288237"/>
                <a:ext cx="6036638" cy="523220"/>
              </a:xfrm>
              <a:prstGeom prst="rect">
                <a:avLst/>
              </a:prstGeom>
              <a:blipFill>
                <a:blip r:embed="rId3"/>
                <a:stretch>
                  <a:fillRect l="-420" t="-11905" r="-1681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43168A11-3672-6A8B-2FB6-A8CD38B597F5}"/>
              </a:ext>
            </a:extLst>
          </p:cNvPr>
          <p:cNvSpPr txBox="1"/>
          <p:nvPr/>
        </p:nvSpPr>
        <p:spPr>
          <a:xfrm>
            <a:off x="551384" y="977911"/>
            <a:ext cx="4464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The Polynomial Hierarchy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85DEBEC7-52B8-AB5A-0FB2-51B9762995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3660690"/>
                  </p:ext>
                </p:extLst>
              </p:nvPr>
            </p:nvGraphicFramePr>
            <p:xfrm>
              <a:off x="6347872" y="2945908"/>
              <a:ext cx="5328592" cy="34598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9571">
                      <a:extLst>
                        <a:ext uri="{9D8B030D-6E8A-4147-A177-3AD203B41FA5}">
                          <a16:colId xmlns:a16="http://schemas.microsoft.com/office/drawing/2014/main" val="772301311"/>
                        </a:ext>
                      </a:extLst>
                    </a:gridCol>
                    <a:gridCol w="4279021">
                      <a:extLst>
                        <a:ext uri="{9D8B030D-6E8A-4147-A177-3AD203B41FA5}">
                          <a16:colId xmlns:a16="http://schemas.microsoft.com/office/drawing/2014/main" val="1068450912"/>
                        </a:ext>
                      </a:extLst>
                    </a:gridCol>
                  </a:tblGrid>
                  <a:tr h="106102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oMath>
                          </a14:m>
                          <a:r>
                            <a:rPr lang="en-US" altLang="zh-CN" sz="2000" b="1" dirty="0"/>
                            <a:t> is in</a:t>
                          </a:r>
                          <a:endParaRPr lang="zh-CN" alt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2000" b="0" dirty="0"/>
                        </a:p>
                        <a:p>
                          <a:pPr algn="ctr"/>
                          <a:r>
                            <a:rPr lang="en-US" altLang="zh-CN" sz="2000" dirty="0" err="1"/>
                            <a:t>iff</a:t>
                          </a:r>
                          <a:r>
                            <a:rPr lang="en-US" altLang="zh-CN" sz="2000" dirty="0"/>
                            <a:t> there is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US" altLang="zh-CN" sz="2000" dirty="0"/>
                            <a:t> </a:t>
                          </a:r>
                          <a:r>
                            <a:rPr lang="en-US" altLang="zh-CN" sz="2000" dirty="0" err="1"/>
                            <a:t>s.</a:t>
                          </a:r>
                          <a:r>
                            <a:rPr lang="en-US" altLang="zh-CN" sz="2000" baseline="0" dirty="0" err="1"/>
                            <a:t>t.</a:t>
                          </a:r>
                          <a:r>
                            <a:rPr lang="en-US" altLang="zh-CN" sz="2000" baseline="0" dirty="0"/>
                            <a:t> 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5663110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⇔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9728232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⇔∃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1896768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⇔∃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 ∀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1830298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⇔∃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 ∀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 ∃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d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78382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85DEBEC7-52B8-AB5A-0FB2-51B9762995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3660690"/>
                  </p:ext>
                </p:extLst>
              </p:nvPr>
            </p:nvGraphicFramePr>
            <p:xfrm>
              <a:off x="6347872" y="2945908"/>
              <a:ext cx="5328592" cy="34598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9571">
                      <a:extLst>
                        <a:ext uri="{9D8B030D-6E8A-4147-A177-3AD203B41FA5}">
                          <a16:colId xmlns:a16="http://schemas.microsoft.com/office/drawing/2014/main" val="772301311"/>
                        </a:ext>
                      </a:extLst>
                    </a:gridCol>
                    <a:gridCol w="4279021">
                      <a:extLst>
                        <a:ext uri="{9D8B030D-6E8A-4147-A177-3AD203B41FA5}">
                          <a16:colId xmlns:a16="http://schemas.microsoft.com/office/drawing/2014/main" val="1068450912"/>
                        </a:ext>
                      </a:extLst>
                    </a:gridCol>
                  </a:tblGrid>
                  <a:tr h="10610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r="-409639" b="-22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4556" r="-592" b="-22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663110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75000" r="-409639" b="-2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4556" t="-175000" r="-592" b="-2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9728232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280851" r="-409639" b="-2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4556" t="-280851" r="-592" b="-2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896768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372917" r="-4096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4556" t="-372917" r="-59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1830298"/>
                      </a:ext>
                    </a:extLst>
                  </a:tr>
                  <a:tr h="5997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82979" r="-409639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4556" t="-482979" r="-592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83829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00B7343-2638-D8DA-DA7F-F30C4E1835D5}"/>
                  </a:ext>
                </a:extLst>
              </p:cNvPr>
              <p:cNvSpPr txBox="1"/>
              <p:nvPr/>
            </p:nvSpPr>
            <p:spPr>
              <a:xfrm>
                <a:off x="6167852" y="2288237"/>
                <a:ext cx="5688632" cy="525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7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sz="2700" dirty="0"/>
                  <a:t>: a 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2700" dirty="0"/>
                  <a:t>-time algorithm</a:t>
                </a:r>
                <a:endParaRPr lang="zh-CN" altLang="en-US" sz="27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00B7343-2638-D8DA-DA7F-F30C4E183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852" y="2288237"/>
                <a:ext cx="5688632" cy="525144"/>
              </a:xfrm>
              <a:prstGeom prst="rect">
                <a:avLst/>
              </a:prstGeom>
              <a:blipFill>
                <a:blip r:embed="rId5"/>
                <a:stretch>
                  <a:fillRect l="-445" t="-7143" r="-1336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2B4C0047-1255-A48D-3E5B-8001EB2CAA1E}"/>
              </a:ext>
            </a:extLst>
          </p:cNvPr>
          <p:cNvSpPr txBox="1"/>
          <p:nvPr/>
        </p:nvSpPr>
        <p:spPr>
          <a:xfrm>
            <a:off x="6719486" y="977911"/>
            <a:ext cx="4464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The Exponential Hierarchy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(Finally) New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2F3E2E4-FCF4-4B74-D076-9864E8E93252}"/>
                  </a:ext>
                </a:extLst>
              </p:cNvPr>
              <p:cNvSpPr txBox="1"/>
              <p:nvPr/>
            </p:nvSpPr>
            <p:spPr>
              <a:xfrm>
                <a:off x="245350" y="1484784"/>
                <a:ext cx="11701300" cy="136191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[Chen-Hirahara-Ren’23]</a:t>
                </a:r>
                <a:br>
                  <a:rPr kumimoji="1" lang="en-US" altLang="zh-CN" sz="3600" b="1" dirty="0">
                    <a:solidFill>
                      <a:srgbClr val="FF0000"/>
                    </a:solidFill>
                  </a:rPr>
                </a:br>
                <a:r>
                  <a:rPr kumimoji="1" lang="en-US" altLang="zh-CN" sz="105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kumimoji="1" lang="en-US" altLang="zh-CN" sz="3600" dirty="0"/>
                  <a:t>There is </a:t>
                </a:r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zh-CN" sz="3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3600" b="0" i="1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kumimoji="1" lang="en-US" altLang="zh-CN" sz="3600" dirty="0">
                    <a:solidFill>
                      <a:schemeClr val="tx1"/>
                    </a:solidFill>
                  </a:rPr>
                  <a:t> requiring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-size</a:t>
                </a:r>
                <a:r>
                  <a:rPr kumimoji="1" lang="en-US" altLang="zh-CN" sz="36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3600" dirty="0">
                    <a:solidFill>
                      <a:schemeClr val="tx1"/>
                    </a:solidFill>
                  </a:rPr>
                  <a:t>circuits.</a:t>
                </a:r>
                <a:endParaRPr kumimoji="1" lang="zh-CN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2F3E2E4-FCF4-4B74-D076-9864E8E93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50" y="1484784"/>
                <a:ext cx="11701300" cy="1361911"/>
              </a:xfrm>
              <a:prstGeom prst="rect">
                <a:avLst/>
              </a:prstGeom>
              <a:blipFill>
                <a:blip r:embed="rId2"/>
                <a:stretch>
                  <a:fillRect t="-7407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843720-9931-750B-DD45-337234E14FA5}"/>
                  </a:ext>
                </a:extLst>
              </p:cNvPr>
              <p:cNvSpPr txBox="1"/>
              <p:nvPr/>
            </p:nvSpPr>
            <p:spPr>
              <a:xfrm>
                <a:off x="245350" y="3402262"/>
                <a:ext cx="11701300" cy="20390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[Li’23]</a:t>
                </a:r>
                <a:br>
                  <a:rPr kumimoji="1" lang="en-US" altLang="zh-CN" sz="3600" b="1" dirty="0">
                    <a:solidFill>
                      <a:srgbClr val="FF0000"/>
                    </a:solidFill>
                  </a:rPr>
                </a:br>
                <a:r>
                  <a:rPr kumimoji="1" lang="en-US" altLang="zh-CN" sz="105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kumimoji="1" lang="en-US" altLang="zh-CN" sz="3600" dirty="0"/>
                  <a:t>There is </a:t>
                </a:r>
                <a14:m>
                  <m:oMath xmlns:m="http://schemas.openxmlformats.org/officeDocument/2006/math">
                    <m:r>
                      <a:rPr kumimoji="1" lang="en-US" altLang="zh-CN" sz="3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zh-CN" sz="36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3600" i="1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kumimoji="1" lang="en-US" altLang="zh-CN" sz="3600" dirty="0"/>
                  <a:t> requiring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-size</a:t>
                </a:r>
                <a:r>
                  <a:rPr kumimoji="1" lang="en-US" altLang="zh-CN" sz="36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3600" dirty="0"/>
                  <a:t>circuits,</a:t>
                </a:r>
                <a:r>
                  <a:rPr kumimoji="1" lang="en-US" altLang="zh-CN" sz="4000" dirty="0"/>
                  <a:t> </a:t>
                </a:r>
                <a:br>
                  <a:rPr kumimoji="1" lang="en-US" altLang="zh-CN" sz="4000" dirty="0"/>
                </a:br>
                <a:r>
                  <a:rPr kumimoji="1" lang="en-US" altLang="zh-CN" sz="4000" dirty="0"/>
                  <a:t>on </a:t>
                </a:r>
                <a:r>
                  <a:rPr kumimoji="1" lang="en-US" altLang="zh-CN" sz="4000" b="1" dirty="0">
                    <a:solidFill>
                      <a:srgbClr val="FF0000"/>
                    </a:solidFill>
                  </a:rPr>
                  <a:t>all input lengths.</a:t>
                </a:r>
                <a:endParaRPr kumimoji="1" lang="zh-CN" altLang="en-US" sz="4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843720-9931-750B-DD45-337234E14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50" y="3402262"/>
                <a:ext cx="11701300" cy="2039020"/>
              </a:xfrm>
              <a:prstGeom prst="rect">
                <a:avLst/>
              </a:prstGeom>
              <a:blipFill>
                <a:blip r:embed="rId3"/>
                <a:stretch>
                  <a:fillRect t="-4321" b="-11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0F4454-7A64-9CF9-B21A-2142341E0046}"/>
                  </a:ext>
                </a:extLst>
              </p:cNvPr>
              <p:cNvSpPr txBox="1"/>
              <p:nvPr/>
            </p:nvSpPr>
            <p:spPr>
              <a:xfrm>
                <a:off x="245350" y="5877272"/>
                <a:ext cx="11664945" cy="231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In fact, the same lower bound holds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kumimoji="1" lang="en-US" altLang="zh-CN" sz="2400" dirty="0"/>
                  <a:t> with one bit of advice [CHR’23]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kumimoji="1" lang="en-US" altLang="zh-CN" sz="2400" dirty="0"/>
                  <a:t> [Li’23]</a:t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400" dirty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NP</m:t>
                          </m:r>
                        </m:sup>
                      </m:sSup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  <m:t>ZPE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NP</m:t>
                          </m:r>
                        </m:sup>
                      </m:sSup>
                    </m:oMath>
                  </m:oMathPara>
                </a14:m>
                <a:endParaRPr kumimoji="1" lang="en-US" altLang="zh-CN" sz="2400" dirty="0"/>
              </a:p>
              <a:p>
                <a:pPr algn="ctr"/>
                <a:endParaRPr kumimoji="1" lang="en-US" altLang="zh-CN" sz="2400" dirty="0"/>
              </a:p>
              <a:p>
                <a:pPr algn="ctr"/>
                <a:endParaRPr kumimoji="1" lang="en-US" altLang="zh-CN" sz="2400" dirty="0"/>
              </a:p>
              <a:p>
                <a:pPr algn="ctr"/>
                <a:endParaRPr kumimoji="1" lang="en-US" altLang="zh-CN" sz="2400" dirty="0"/>
              </a:p>
              <a:p>
                <a:pPr algn="ctr"/>
                <a:endParaRPr kumimoji="1"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0F4454-7A64-9CF9-B21A-2142341E0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50" y="5877272"/>
                <a:ext cx="11664945" cy="2314864"/>
              </a:xfrm>
              <a:prstGeom prst="rect">
                <a:avLst/>
              </a:prstGeom>
              <a:blipFill>
                <a:blip r:embed="rId4"/>
                <a:stretch>
                  <a:fillRect t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2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26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Win-win method in proving circuit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0F4454-7A64-9CF9-B21A-2142341E0046}"/>
                  </a:ext>
                </a:extLst>
              </p:cNvPr>
              <p:cNvSpPr txBox="1"/>
              <p:nvPr/>
            </p:nvSpPr>
            <p:spPr>
              <a:xfrm>
                <a:off x="263351" y="1810409"/>
                <a:ext cx="1166529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Kannan proved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does not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-size circuits for every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400" dirty="0"/>
                  <a:t>.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0F4454-7A64-9CF9-B21A-2142341E0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1" y="1810409"/>
                <a:ext cx="11665296" cy="468205"/>
              </a:xfrm>
              <a:prstGeom prst="rect">
                <a:avLst/>
              </a:prstGeom>
              <a:blipFill>
                <a:blip r:embed="rId2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2">
                <a:extLst>
                  <a:ext uri="{FF2B5EF4-FFF2-40B4-BE49-F238E27FC236}">
                    <a16:creationId xmlns:a16="http://schemas.microsoft.com/office/drawing/2014/main" id="{BE226165-6B5E-4993-5607-373AE35BE515}"/>
                  </a:ext>
                </a:extLst>
              </p:cNvPr>
              <p:cNvSpPr txBox="1"/>
              <p:nvPr/>
            </p:nvSpPr>
            <p:spPr>
              <a:xfrm>
                <a:off x="0" y="2828834"/>
                <a:ext cx="61206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Win I</a:t>
                </a:r>
              </a:p>
              <a:p>
                <a:pPr algn="ctr"/>
                <a:r>
                  <a:rPr kumimoji="1" lang="en-US" altLang="zh-CN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does not have </a:t>
                </a:r>
                <a:r>
                  <a:rPr kumimoji="1" lang="en-US" altLang="zh-CN" sz="2400" dirty="0"/>
                  <a:t>polynomial-size circuits.</a:t>
                </a:r>
              </a:p>
              <a:p>
                <a:pPr algn="ctr"/>
                <a:r>
                  <a:rPr kumimoji="1" lang="en-US" altLang="zh-CN" sz="2400" dirty="0"/>
                  <a:t>DONE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2">
                <a:extLst>
                  <a:ext uri="{FF2B5EF4-FFF2-40B4-BE49-F238E27FC236}">
                    <a16:creationId xmlns:a16="http://schemas.microsoft.com/office/drawing/2014/main" id="{BE226165-6B5E-4993-5607-373AE35BE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28834"/>
                <a:ext cx="6120680" cy="1200329"/>
              </a:xfrm>
              <a:prstGeom prst="rect">
                <a:avLst/>
              </a:prstGeom>
              <a:blipFill>
                <a:blip r:embed="rId3"/>
                <a:stretch>
                  <a:fillRect t="-4167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">
                <a:extLst>
                  <a:ext uri="{FF2B5EF4-FFF2-40B4-BE49-F238E27FC236}">
                    <a16:creationId xmlns:a16="http://schemas.microsoft.com/office/drawing/2014/main" id="{A120FC0E-99D6-F100-EA94-170116B369EF}"/>
                  </a:ext>
                </a:extLst>
              </p:cNvPr>
              <p:cNvSpPr txBox="1"/>
              <p:nvPr/>
            </p:nvSpPr>
            <p:spPr>
              <a:xfrm>
                <a:off x="6095999" y="2452963"/>
                <a:ext cx="6120680" cy="1952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Win II</a:t>
                </a:r>
              </a:p>
              <a:p>
                <a:pPr algn="ctr"/>
                <a:r>
                  <a:rPr kumimoji="1" lang="en-US" altLang="zh-CN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has</a:t>
                </a:r>
                <a:r>
                  <a:rPr kumimoji="1" lang="en-US" altLang="zh-CN" sz="2400" dirty="0"/>
                  <a:t> polynomial-size circuits.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PH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collapses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algn="ctr"/>
                <a:r>
                  <a:rPr kumimoji="1" lang="en-US" altLang="zh-CN" sz="2400" dirty="0"/>
                  <a:t>PH does not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-size circuits for every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2400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does not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-size circuits for every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400" dirty="0"/>
                  <a:t>.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7" name="文本框 2">
                <a:extLst>
                  <a:ext uri="{FF2B5EF4-FFF2-40B4-BE49-F238E27FC236}">
                    <a16:creationId xmlns:a16="http://schemas.microsoft.com/office/drawing/2014/main" id="{A120FC0E-99D6-F100-EA94-170116B36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452963"/>
                <a:ext cx="6120680" cy="1952073"/>
              </a:xfrm>
              <a:prstGeom prst="rect">
                <a:avLst/>
              </a:prstGeom>
              <a:blipFill>
                <a:blip r:embed="rId4"/>
                <a:stretch>
                  <a:fillRect t="-1923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51C321-59FF-D2E7-8819-E900E7E073C5}"/>
                  </a:ext>
                </a:extLst>
              </p:cNvPr>
              <p:cNvSpPr txBox="1"/>
              <p:nvPr/>
            </p:nvSpPr>
            <p:spPr>
              <a:xfrm>
                <a:off x="335360" y="5297821"/>
                <a:ext cx="1219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Drawbacks of the win-win method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scaling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800" dirty="0"/>
                  <a:t>, it only proves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half-exponential circuit lower bound</a:t>
                </a:r>
                <a:r>
                  <a:rPr lang="en-US" sz="2800" dirty="0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It can only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/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800" dirty="0"/>
                  <a:t>) is hard on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infinitely many input lengths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51C321-59FF-D2E7-8819-E900E7E07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5297821"/>
                <a:ext cx="12192000" cy="1384995"/>
              </a:xfrm>
              <a:prstGeom prst="rect">
                <a:avLst/>
              </a:prstGeom>
              <a:blipFill>
                <a:blip r:embed="rId5"/>
                <a:stretch>
                  <a:fillRect l="-937" t="-5455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946BB71A-5C7C-6940-EF70-31DBE89C921D}"/>
              </a:ext>
            </a:extLst>
          </p:cNvPr>
          <p:cNvSpPr txBox="1"/>
          <p:nvPr/>
        </p:nvSpPr>
        <p:spPr>
          <a:xfrm>
            <a:off x="335360" y="4829616"/>
            <a:ext cx="11665296" cy="468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0000"/>
                </a:solidFill>
              </a:rPr>
              <a:t>Key idea</a:t>
            </a:r>
            <a:r>
              <a:rPr kumimoji="1" lang="en-US" altLang="zh-CN" sz="2400" dirty="0"/>
              <a:t>: </a:t>
            </a:r>
            <a:r>
              <a:rPr kumimoji="1" lang="en-US" altLang="zh-CN" sz="2400" b="1" dirty="0">
                <a:solidFill>
                  <a:srgbClr val="7030A0"/>
                </a:solidFill>
              </a:rPr>
              <a:t>case analysis </a:t>
            </a:r>
            <a:r>
              <a:rPr kumimoji="1" lang="en-US" altLang="zh-CN" sz="2400" dirty="0"/>
              <a:t>depending on whether </a:t>
            </a:r>
            <a:r>
              <a:rPr kumimoji="1" lang="en-US" altLang="zh-CN" sz="2400" b="1" dirty="0"/>
              <a:t>NP has polynomial-size circuits or not</a:t>
            </a:r>
            <a:r>
              <a:rPr kumimoji="1" lang="en-US" altLang="zh-CN" sz="2400" dirty="0"/>
              <a:t>.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48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6632"/>
            <a:ext cx="10515600" cy="1541587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Win-win method in proving circuit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51C321-59FF-D2E7-8819-E900E7E073C5}"/>
                  </a:ext>
                </a:extLst>
              </p:cNvPr>
              <p:cNvSpPr txBox="1"/>
              <p:nvPr/>
            </p:nvSpPr>
            <p:spPr>
              <a:xfrm>
                <a:off x="407368" y="1980998"/>
                <a:ext cx="1219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Drawbacks of the win-win method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scaling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, it only proves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half-exponential circuit lower bound</a:t>
                </a:r>
                <a:r>
                  <a:rPr lang="en-US" sz="2800" dirty="0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It can only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altLang="zh-CN" sz="2800" dirty="0"/>
                  <a:t>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800" dirty="0"/>
                  <a:t>)</a:t>
                </a:r>
                <a:r>
                  <a:rPr lang="en-US" sz="2800" dirty="0"/>
                  <a:t> is hard on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infinitely many input lengths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51C321-59FF-D2E7-8819-E900E7E07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980998"/>
                <a:ext cx="12192000" cy="1384995"/>
              </a:xfrm>
              <a:prstGeom prst="rect">
                <a:avLst/>
              </a:prstGeom>
              <a:blipFill>
                <a:blip r:embed="rId2"/>
                <a:stretch>
                  <a:fillRect l="-937" t="-5505" b="-11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C6EE2B2B-33CA-625F-A6DA-F288AF4695A4}"/>
              </a:ext>
            </a:extLst>
          </p:cNvPr>
          <p:cNvSpPr txBox="1"/>
          <p:nvPr/>
        </p:nvSpPr>
        <p:spPr>
          <a:xfrm>
            <a:off x="263351" y="3429000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FF0000"/>
                </a:solidFill>
              </a:rPr>
              <a:t>For the last four decades, all lower bounds against unrestricted circuits follow the win-win method. </a:t>
            </a:r>
            <a:r>
              <a:rPr kumimoji="1" lang="en-US" altLang="zh-CN" sz="2400" b="1" dirty="0"/>
              <a:t>(To the best of my knowledge.)</a:t>
            </a:r>
            <a:endParaRPr kumimoji="1" lang="zh-CN" altLang="en-US" sz="28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A9478A-F037-8F95-F213-6346B8045230}"/>
              </a:ext>
            </a:extLst>
          </p:cNvPr>
          <p:cNvSpPr txBox="1"/>
          <p:nvPr/>
        </p:nvSpPr>
        <p:spPr>
          <a:xfrm>
            <a:off x="407368" y="4509120"/>
            <a:ext cx="116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FF0000"/>
                </a:solidFill>
              </a:rPr>
              <a:t>In 2023 we have two new techniques! </a:t>
            </a:r>
            <a:r>
              <a:rPr kumimoji="1" lang="en-US" altLang="zh-CN" sz="2400" b="1" dirty="0"/>
              <a:t>(both drawbacks are addressed)</a:t>
            </a:r>
            <a:endParaRPr kumimoji="1"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5E9686C-9559-A1C8-1210-16FAA4F17747}"/>
                  </a:ext>
                </a:extLst>
              </p:cNvPr>
              <p:cNvSpPr txBox="1"/>
              <p:nvPr/>
            </p:nvSpPr>
            <p:spPr>
              <a:xfrm>
                <a:off x="119336" y="5158353"/>
                <a:ext cx="11953328" cy="1462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[Chen-Hirahara-Ren’23]: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“Iterative win-win” method </a:t>
                </a:r>
                <a:r>
                  <a:rPr kumimoji="1" lang="en-US" altLang="zh-CN" sz="2400" b="1" dirty="0"/>
                  <a:t>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Win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method</a:t>
                </a:r>
                <a:r>
                  <a:rPr kumimoji="1" lang="en-US" altLang="zh-CN" sz="2400" b="1" dirty="0"/>
                  <a:t>)</a:t>
                </a:r>
                <a:br>
                  <a:rPr kumimoji="1" lang="en-US" altLang="zh-CN" sz="2400" b="1" dirty="0"/>
                </a:br>
                <a:r>
                  <a:rPr kumimoji="1" lang="en-US" altLang="zh-CN" sz="2000" dirty="0"/>
                  <a:t>(Initiated by the pseudo-deterministic poly-time construction of primes [Chen-Lu-</a:t>
                </a:r>
                <a:r>
                  <a:rPr lang="en-US" altLang="zh-CN" sz="2000" dirty="0"/>
                  <a:t>Oliveira-Ren-Santhanam</a:t>
                </a:r>
                <a:r>
                  <a:rPr kumimoji="1" lang="en-US" altLang="zh-CN" sz="2000" dirty="0"/>
                  <a:t>])</a:t>
                </a:r>
                <a:br>
                  <a:rPr kumimoji="1" lang="en-US" altLang="zh-CN" sz="2000" b="1" dirty="0"/>
                </a:br>
                <a:endParaRPr kumimoji="1" lang="en-US" altLang="zh-CN" sz="20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[Li’23]: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“Just-win” method </a:t>
                </a:r>
                <a:r>
                  <a:rPr kumimoji="1" lang="en-US" altLang="zh-CN" sz="2400" b="1" dirty="0"/>
                  <a:t>(?)</a:t>
                </a:r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5E9686C-9559-A1C8-1210-16FAA4F17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5158353"/>
                <a:ext cx="11953328" cy="1462965"/>
              </a:xfrm>
              <a:prstGeom prst="rect">
                <a:avLst/>
              </a:prstGeom>
              <a:blipFill>
                <a:blip r:embed="rId3"/>
                <a:stretch>
                  <a:fillRect l="-743" t="-1724" b="-8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椭圆形标注 13">
                <a:extLst>
                  <a:ext uri="{FF2B5EF4-FFF2-40B4-BE49-F238E27FC236}">
                    <a16:creationId xmlns:a16="http://schemas.microsoft.com/office/drawing/2014/main" id="{ABB38970-6830-12D5-7A15-6A7B6390D53D}"/>
                  </a:ext>
                </a:extLst>
              </p:cNvPr>
              <p:cNvSpPr/>
              <p:nvPr/>
            </p:nvSpPr>
            <p:spPr>
              <a:xfrm>
                <a:off x="9095655" y="1597925"/>
                <a:ext cx="3096345" cy="766145"/>
              </a:xfrm>
              <a:prstGeom prst="wedgeEllipseCallou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CN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椭圆形标注 13">
                <a:extLst>
                  <a:ext uri="{FF2B5EF4-FFF2-40B4-BE49-F238E27FC236}">
                    <a16:creationId xmlns:a16="http://schemas.microsoft.com/office/drawing/2014/main" id="{ABB38970-6830-12D5-7A15-6A7B6390D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655" y="1597925"/>
                <a:ext cx="3096345" cy="766145"/>
              </a:xfrm>
              <a:prstGeom prst="wedgeEllipseCallou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8.6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8.6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8.6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8.6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8.6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8.6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8.6|6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prstDash val="sysDash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4169</Words>
  <Application>Microsoft Office PowerPoint</Application>
  <PresentationFormat>Widescreen</PresentationFormat>
  <Paragraphs>498</Paragraphs>
  <Slides>43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等线</vt:lpstr>
      <vt:lpstr>Arial</vt:lpstr>
      <vt:lpstr>Calibri</vt:lpstr>
      <vt:lpstr>Cambria Math</vt:lpstr>
      <vt:lpstr>Helvetica</vt:lpstr>
      <vt:lpstr>Office Theme</vt:lpstr>
      <vt:lpstr>New Circuit Lower Bounds via Solving Range Avoidance</vt:lpstr>
      <vt:lpstr>Today’s Plan</vt:lpstr>
      <vt:lpstr>Motivation: Exponential Circuit Lower Bounds</vt:lpstr>
      <vt:lpstr>Motivation: Exponential Circuit Lower Bounds</vt:lpstr>
      <vt:lpstr>Exponential Circuit Lower Bounds: What’s Known</vt:lpstr>
      <vt:lpstr>Complexity Theory 201</vt:lpstr>
      <vt:lpstr>(Finally) New Results</vt:lpstr>
      <vt:lpstr>Win-win method in proving circuit lower bounds</vt:lpstr>
      <vt:lpstr>Win-win method in proving circuit lower bounds</vt:lpstr>
      <vt:lpstr>Today’s Plan</vt:lpstr>
      <vt:lpstr>Range Avoidance</vt:lpstr>
      <vt:lpstr>Single-valued FΣ_2 P Algorithm</vt:lpstr>
      <vt:lpstr>Results</vt:lpstr>
      <vt:lpstr>Circuit Lower Bounds from Range Avoidance</vt:lpstr>
      <vt:lpstr>Corollary: Zero-error Pseudo-deterministic Algorithm for Range Avoidance </vt:lpstr>
      <vt:lpstr>Corollary: Explicit Construction</vt:lpstr>
      <vt:lpstr>Today’s Plan</vt:lpstr>
      <vt:lpstr>Some Intuition</vt:lpstr>
      <vt:lpstr>Korten’s algorithm: Korten(f,D)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idea in [CHR’23] The Computational History of Korten(f,D)</vt:lpstr>
      <vt:lpstr>[CHR’23]: Local Verification of History(f,D) </vt:lpstr>
      <vt:lpstr>[CHR’23]: Local Verification of History(f,D) </vt:lpstr>
      <vt:lpstr>[CHR’23]: Local Verification of History(f,D) </vt:lpstr>
      <vt:lpstr>[CHR’23]: Local Verification of History(f,D) </vt:lpstr>
      <vt:lpstr>[CHR’23]: The Starting Point</vt:lpstr>
      <vt:lpstr>Single-valued FΣ_2 P Algorithm: Reminder</vt:lpstr>
      <vt:lpstr>[CHR’23]: The Starting Point</vt:lpstr>
      <vt:lpstr>[CHR’23]: Suppose h has n^100-size circuit</vt:lpstr>
      <vt:lpstr>[CHR’23]: When h has NO n^100-size circuit</vt:lpstr>
      <vt:lpstr>Key Idea from [Li’23]</vt:lpstr>
      <vt:lpstr>The Key Idea from [Li’23]</vt:lpstr>
      <vt:lpstr>Korten(f,D) (in BFS order)</vt:lpstr>
      <vt:lpstr>Korten(f,D) (in DFS order)</vt:lpstr>
      <vt:lpstr>PowerPoint Presentation</vt:lpstr>
      <vt:lpstr>PowerPoint Presentation</vt:lpstr>
      <vt:lpstr>Local Verification of History(f,D) in DFS order</vt:lpstr>
      <vt:lpstr>Open Questions</vt:lpstr>
      <vt:lpstr>Thanks!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2021-06-17T17:26:37Z</dcterms:created>
  <dcterms:modified xsi:type="dcterms:W3CDTF">2024-03-04T22:53:55Z</dcterms:modified>
  <cp:category/>
</cp:coreProperties>
</file>