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14" r:id="rId3"/>
    <p:sldId id="349" r:id="rId4"/>
    <p:sldId id="258" r:id="rId5"/>
    <p:sldId id="428" r:id="rId6"/>
    <p:sldId id="259" r:id="rId7"/>
    <p:sldId id="260" r:id="rId8"/>
    <p:sldId id="261" r:id="rId9"/>
    <p:sldId id="262" r:id="rId10"/>
    <p:sldId id="417" r:id="rId11"/>
    <p:sldId id="282" r:id="rId12"/>
    <p:sldId id="429" r:id="rId13"/>
    <p:sldId id="435" r:id="rId14"/>
    <p:sldId id="263" r:id="rId15"/>
    <p:sldId id="264" r:id="rId16"/>
    <p:sldId id="350" r:id="rId17"/>
    <p:sldId id="315" r:id="rId18"/>
    <p:sldId id="342" r:id="rId19"/>
    <p:sldId id="343" r:id="rId20"/>
    <p:sldId id="318" r:id="rId21"/>
    <p:sldId id="265" r:id="rId22"/>
    <p:sldId id="401" r:id="rId23"/>
    <p:sldId id="418" r:id="rId24"/>
    <p:sldId id="402" r:id="rId25"/>
    <p:sldId id="270" r:id="rId26"/>
    <p:sldId id="431" r:id="rId27"/>
    <p:sldId id="432" r:id="rId28"/>
    <p:sldId id="363" r:id="rId29"/>
    <p:sldId id="419" r:id="rId30"/>
    <p:sldId id="433" r:id="rId31"/>
    <p:sldId id="421" r:id="rId32"/>
    <p:sldId id="325" r:id="rId33"/>
    <p:sldId id="326" r:id="rId34"/>
    <p:sldId id="426" r:id="rId35"/>
    <p:sldId id="362" r:id="rId36"/>
    <p:sldId id="427" r:id="rId37"/>
    <p:sldId id="374" r:id="rId38"/>
    <p:sldId id="375" r:id="rId39"/>
    <p:sldId id="376" r:id="rId40"/>
    <p:sldId id="327" r:id="rId41"/>
    <p:sldId id="434" r:id="rId42"/>
    <p:sldId id="276" r:id="rId43"/>
    <p:sldId id="310" r:id="rId44"/>
    <p:sldId id="319" r:id="rId45"/>
    <p:sldId id="425" r:id="rId46"/>
    <p:sldId id="354" r:id="rId47"/>
    <p:sldId id="351" r:id="rId48"/>
    <p:sldId id="355" r:id="rId49"/>
    <p:sldId id="30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BB77-F409-4D0E-9EBA-38ABABAE6F5D}">
          <p14:sldIdLst>
            <p14:sldId id="256"/>
          </p14:sldIdLst>
        </p14:section>
        <p14:section name="History &amp; Motivation Part 1: ACC^0" id="{1FC651DA-0419-4E68-A54E-505A46734EA9}">
          <p14:sldIdLst>
            <p14:sldId id="314"/>
            <p14:sldId id="349"/>
            <p14:sldId id="258"/>
            <p14:sldId id="428"/>
            <p14:sldId id="259"/>
            <p14:sldId id="260"/>
            <p14:sldId id="261"/>
            <p14:sldId id="262"/>
            <p14:sldId id="417"/>
            <p14:sldId id="282"/>
            <p14:sldId id="429"/>
            <p14:sldId id="435"/>
            <p14:sldId id="263"/>
            <p14:sldId id="264"/>
            <p14:sldId id="350"/>
            <p14:sldId id="315"/>
            <p14:sldId id="342"/>
            <p14:sldId id="343"/>
          </p14:sldIdLst>
        </p14:section>
        <p14:section name="This work" id="{5962709A-4FFC-4233-8973-451397117A57}">
          <p14:sldIdLst>
            <p14:sldId id="318"/>
            <p14:sldId id="265"/>
            <p14:sldId id="401"/>
            <p14:sldId id="418"/>
          </p14:sldIdLst>
        </p14:section>
        <p14:section name="The framework of Hardness Amplification" id="{D6AAED7A-DB43-4449-A0D9-974B2D7051E1}">
          <p14:sldIdLst>
            <p14:sldId id="402"/>
            <p14:sldId id="270"/>
            <p14:sldId id="431"/>
            <p14:sldId id="432"/>
            <p14:sldId id="363"/>
            <p14:sldId id="419"/>
          </p14:sldIdLst>
        </p14:section>
        <p14:section name="Hardness Amplification via Approximate Linear Sum" id="{BE75845B-F09D-4CF4-A916-70C6FFA1AB8A}">
          <p14:sldIdLst>
            <p14:sldId id="433"/>
            <p14:sldId id="421"/>
            <p14:sldId id="325"/>
            <p14:sldId id="326"/>
            <p14:sldId id="426"/>
            <p14:sldId id="362"/>
            <p14:sldId id="427"/>
            <p14:sldId id="374"/>
            <p14:sldId id="375"/>
            <p14:sldId id="376"/>
            <p14:sldId id="327"/>
          </p14:sldIdLst>
        </p14:section>
        <p14:section name="A quick overview of the whole proof" id="{E39CDAA0-F36C-4BE5-BC4F-8A123A7343ED}">
          <p14:sldIdLst>
            <p14:sldId id="434"/>
            <p14:sldId id="276"/>
            <p14:sldId id="310"/>
            <p14:sldId id="319"/>
            <p14:sldId id="425"/>
          </p14:sldIdLst>
        </p14:section>
        <p14:section name="Open Problems &amp; End" id="{78910F08-30D6-4175-9932-6FF6016D72E1}">
          <p14:sldIdLst>
            <p14:sldId id="354"/>
            <p14:sldId id="351"/>
            <p14:sldId id="355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D0186-D469-45ED-83E3-FFABDFF2B5B8}" v="2615" dt="2019-12-02T06:58:51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473" autoAdjust="0"/>
  </p:normalViewPr>
  <p:slideViewPr>
    <p:cSldViewPr snapToGrid="0">
      <p:cViewPr varScale="1">
        <p:scale>
          <a:sx n="93" d="100"/>
          <a:sy n="93" d="100"/>
        </p:scale>
        <p:origin x="72" y="123"/>
      </p:cViewPr>
      <p:guideLst/>
    </p:cSldViewPr>
  </p:slideViewPr>
  <p:outlineViewPr>
    <p:cViewPr>
      <p:scale>
        <a:sx n="33" d="100"/>
        <a:sy n="33" d="100"/>
      </p:scale>
      <p:origin x="0" y="-202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9602-7C19-4954-BCE7-7B51DD90503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23DE-55AB-4486-BDEE-21824F7C1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TODO:dots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2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9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8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16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TODO:dots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04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1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7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5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Cite the relevant paper</a:t>
            </a:r>
          </a:p>
          <a:p>
            <a:r>
              <a:rPr lang="en-US" dirty="0"/>
              <a:t>Yellow part: Cor</a:t>
            </a:r>
          </a:p>
          <a:p>
            <a:endParaRPr lang="en-US" dirty="0"/>
          </a:p>
          <a:p>
            <a:r>
              <a:rPr lang="en-US" dirty="0"/>
              <a:t>Maybe write the Lemma on the blackboard, so that people will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7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3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Cite the relevant paper</a:t>
            </a:r>
          </a:p>
          <a:p>
            <a:r>
              <a:rPr lang="en-US" dirty="0"/>
              <a:t>Yellow part: Cor</a:t>
            </a:r>
          </a:p>
          <a:p>
            <a:endParaRPr lang="en-US" dirty="0"/>
          </a:p>
          <a:p>
            <a:r>
              <a:rPr lang="en-US" dirty="0"/>
              <a:t>Maybe write the Lemma on the blackboard, so that people will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7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slowly at </a:t>
            </a:r>
            <a:r>
              <a:rPr lang="en-US"/>
              <a:t>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9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both reductions are “easy” in the sense that they are projections.</a:t>
            </a:r>
          </a:p>
          <a:p>
            <a:r>
              <a:rPr lang="en-US" dirty="0"/>
              <a:t>(two reductions: A,B are complete for parity L, and A reduces to B)</a:t>
            </a:r>
          </a:p>
          <a:p>
            <a:r>
              <a:rPr lang="en-US" dirty="0"/>
              <a:t>Need to edit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4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“B gate” becomes blue; think of it gets corrupted and is only correct wp ½+eps;</a:t>
            </a:r>
          </a:p>
          <a:p>
            <a:r>
              <a:rPr lang="en-US" dirty="0"/>
              <a:t>It’s crucial that the “&gt;=“ sign is actually an “=“ sign</a:t>
            </a:r>
          </a:p>
          <a:p>
            <a:r>
              <a:rPr lang="en-US" dirty="0"/>
              <a:t>Need to edit </a:t>
            </a:r>
            <a:r>
              <a:rPr lang="en-US" dirty="0" err="1"/>
              <a:t>thisslide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2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edit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2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write the majority of ACC lower bound…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87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73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5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1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Step I when the black box pop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4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0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notion for Non-trivial CAPP is slightly restrictive more several technical reasons…</a:t>
            </a:r>
          </a:p>
          <a:p>
            <a:r>
              <a:rPr lang="en-US" dirty="0"/>
              <a:t>Because we don’t want to afford a loss of the depth in the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5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clearly to say NC^1 can be simulated by </a:t>
            </a:r>
            <a:r>
              <a:rPr lang="en-US" dirty="0" err="1"/>
              <a:t>xyz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notion for Non-trivial CAPP is slightly restrictive more several technical reasons…</a:t>
            </a:r>
          </a:p>
          <a:p>
            <a:r>
              <a:rPr lang="en-US" dirty="0"/>
              <a:t>Because we don’t want to afford a loss of the depth in the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notion for Non-trivial CAPP is slightly restrictive more several technical reasons…</a:t>
            </a:r>
          </a:p>
          <a:p>
            <a:r>
              <a:rPr lang="en-US" dirty="0"/>
              <a:t>Because we don’t want to afford a loss of the depth in the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TODO:dots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the best we have</a:t>
            </a:r>
          </a:p>
          <a:p>
            <a:r>
              <a:rPr lang="en-US" altLang="zh-CN" dirty="0"/>
              <a:t>TODO: ``currently’’ -&gt; ``before our results’’?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2FD-32A5-445B-8FF4-04366511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77123-7E11-415D-8081-F24CB73D5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66D9-B30D-4492-B589-A9BB093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C764-1DB2-4EBB-ACC1-8C6A67D8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8C8A-9749-485D-9721-59EE590F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4D6B-58F6-4F40-BE96-766DEA6C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C3F7C-C311-4E7E-A209-23B4907A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797B-DDB7-4F03-8F5C-0A2920B3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A17C-C176-40A3-9656-69216751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CAFB-6360-4B5F-90EA-FF7CA2F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07C1F-8AE2-479D-BA3E-602FF3D72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6C45-82DF-447F-B534-57BCF58F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A04A-A7B3-4C02-B696-C20F44A4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4D6F-DECF-4A26-823A-D902E19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13BA-2F41-4DFD-A353-1769C0F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A889-97B3-4A0C-BBEE-9F0C402D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6A55-5672-4BB0-976D-2AFAD7C0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D586-352E-42B9-93CB-A86944F5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7B0-04BD-4F13-A7C6-6DFFABD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BEE1-E89B-4C94-ACB1-BDB86F6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1E9D-8DDB-4312-92CE-2FB8BBDA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EBC0-ADD1-4A1C-B3AE-B7A4FD25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0A8F-31B1-486B-9914-17D3BAF8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4A72-239F-419C-BA78-66A035A7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E932-F4A3-49F8-A9C1-6FD7D61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D3F5-0E3F-44EC-901B-146AC4B0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CFA4-49A5-482D-BD79-0AD430C1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EA08C-7EB6-4A64-9401-087CDF2B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6B09-53F9-4C86-824A-79CF3EA8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976A-83BE-4475-BE07-E640873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FE64-98FE-4346-B1D1-1FFB4375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8C0F-E935-4BAD-A9D0-5C69321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D5FA1-799D-424C-8F85-E76263E1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B4191-CDCE-4F7D-BBA7-1DCB582F6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9F4D-5754-485F-AAC3-DFE8DBB3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A8EA2-6906-4092-9DA4-7DCF4A6C8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DB582-4011-4DB9-9DCD-D47D387E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A73C6-D21C-4488-B603-923F6767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52747-E2EE-4EE0-BA22-8EED5493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D507-BE40-4436-8EEC-60041476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81B5C-0C3F-4061-9464-941BE43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9797-16E5-4C8A-B032-0C94981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4AE15-B9F7-402F-8F26-8688143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6989B-AAE1-4E8C-8764-8453A16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C69DF-84B5-4D27-B12F-FB1D037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7A9E-624E-4D04-B49D-512FE382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F8D-802D-4380-9912-73B9D057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311-2F9B-4C46-87BD-125BEF7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7A753-2A49-45D3-A4F5-EBC0D0FC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981C-571E-48D3-B8DB-A26C6167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27AE-2B1A-41E9-8202-1EB732C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D7A0-2306-4D06-B9CD-B4289777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E340-1F8C-41DA-A414-C64E5C7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4A38F-3F71-4C8C-91A1-A8D5F8CDA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1398-1C5F-46DB-9729-03C8DAA5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81338-366A-452D-9050-33BC37F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14D16-5DCD-43D3-A81F-C1082BA4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ACFB-6A7C-478D-AE2A-5F9D73E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6FF7-6090-4DAD-AAD1-363F1E88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8373-1D65-4F6A-BE8B-50602CF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E0AF-2E05-4223-9DB5-0E13B8D3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53D7-E40A-4787-8D55-849F56F0641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EE3B-6702-4665-9A14-6B124B952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2416-EB0A-4CB5-93B8-7B3669904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24.png"/><Relationship Id="rId5" Type="http://schemas.openxmlformats.org/officeDocument/2006/relationships/image" Target="../media/image134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190.png"/><Relationship Id="rId5" Type="http://schemas.openxmlformats.org/officeDocument/2006/relationships/image" Target="../media/image134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2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0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0" Type="http://schemas.openxmlformats.org/officeDocument/2006/relationships/image" Target="../media/image31.png"/><Relationship Id="rId9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0" Type="http://schemas.openxmlformats.org/officeDocument/2006/relationships/image" Target="../media/image4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5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47.png"/><Relationship Id="rId4" Type="http://schemas.openxmlformats.org/officeDocument/2006/relationships/image" Target="../media/image621.png"/><Relationship Id="rId9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18" Type="http://schemas.openxmlformats.org/officeDocument/2006/relationships/image" Target="../media/image860.png"/><Relationship Id="rId3" Type="http://schemas.openxmlformats.org/officeDocument/2006/relationships/image" Target="../media/image801.png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85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90.png"/><Relationship Id="rId15" Type="http://schemas.openxmlformats.org/officeDocument/2006/relationships/image" Target="../media/image830.png"/><Relationship Id="rId10" Type="http://schemas.openxmlformats.org/officeDocument/2006/relationships/image" Target="../media/image78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540.png"/><Relationship Id="rId4" Type="http://schemas.openxmlformats.org/officeDocument/2006/relationships/image" Target="../media/image9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1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1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../media/image115.png"/><Relationship Id="rId22" Type="http://schemas.openxmlformats.org/officeDocument/2006/relationships/image" Target="../media/image6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4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1.png"/><Relationship Id="rId4" Type="http://schemas.openxmlformats.org/officeDocument/2006/relationships/image" Target="../media/image7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78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4" Type="http://schemas.openxmlformats.org/officeDocument/2006/relationships/image" Target="../media/image6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8.png"/><Relationship Id="rId4" Type="http://schemas.openxmlformats.org/officeDocument/2006/relationships/image" Target="../media/image7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1.png"/><Relationship Id="rId4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3" Type="http://schemas.openxmlformats.org/officeDocument/2006/relationships/image" Target="../media/image1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91" y="851181"/>
            <a:ext cx="12202391" cy="165003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Strong Average-Case Circuit Lower Bounds from Non-trivial Derandomization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455DDE-60BD-41C1-BBEF-85A4AF557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6788" y="4377564"/>
            <a:ext cx="3433400" cy="144268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i="1" dirty="0" err="1"/>
              <a:t>Lijie</a:t>
            </a:r>
            <a:r>
              <a:rPr lang="en-US" altLang="zh-CN" sz="4800" i="1" dirty="0"/>
              <a:t> Chen</a:t>
            </a:r>
          </a:p>
          <a:p>
            <a:r>
              <a:rPr lang="en-US" altLang="zh-CN" sz="4800" dirty="0"/>
              <a:t>MIT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ADAA42-0194-4339-B92B-2DA4B3BA2DA7}"/>
              </a:ext>
            </a:extLst>
          </p:cNvPr>
          <p:cNvSpPr txBox="1">
            <a:spLocks/>
          </p:cNvSpPr>
          <p:nvPr/>
        </p:nvSpPr>
        <p:spPr>
          <a:xfrm>
            <a:off x="6811813" y="4369885"/>
            <a:ext cx="3433400" cy="1442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err="1"/>
              <a:t>Hanlin</a:t>
            </a:r>
            <a:r>
              <a:rPr lang="en-US" altLang="zh-CN" sz="4800" dirty="0"/>
              <a:t> Ren</a:t>
            </a:r>
          </a:p>
          <a:p>
            <a:r>
              <a:rPr lang="en-US" altLang="zh-CN" sz="4800" dirty="0"/>
              <a:t>IIIS, Tsinghua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236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340200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Algorithmic Method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5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360F1-3D3D-4441-8665-9F15C3996AE3}"/>
                  </a:ext>
                </a:extLst>
              </p:cNvPr>
              <p:cNvSpPr txBox="1"/>
              <p:nvPr/>
            </p:nvSpPr>
            <p:spPr>
              <a:xfrm>
                <a:off x="413397" y="5082155"/>
                <a:ext cx="11214538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R. Williams’ algorithmic approach to lower bounds: </a:t>
                </a:r>
              </a:p>
              <a:p>
                <a:r>
                  <a:rPr lang="en-US" sz="3600" dirty="0"/>
                  <a:t> </a:t>
                </a:r>
                <a:r>
                  <a:rPr lang="en-US" sz="3600" dirty="0">
                    <a:solidFill>
                      <a:srgbClr val="FF0000"/>
                    </a:solidFill>
                  </a:rPr>
                  <a:t>Lower Bounds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from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Algorithms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360F1-3D3D-4441-8665-9F15C3996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97" y="5082155"/>
                <a:ext cx="11214538" cy="1200329"/>
              </a:xfrm>
              <a:prstGeom prst="rect">
                <a:avLst/>
              </a:prstGeom>
              <a:blipFill>
                <a:blip r:embed="rId6"/>
                <a:stretch>
                  <a:fillRect l="-1685" t="-8081" b="-1767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5BA1B2C-45CC-4717-A0C7-515CBE715C66}"/>
              </a:ext>
            </a:extLst>
          </p:cNvPr>
          <p:cNvSpPr txBox="1"/>
          <p:nvPr/>
        </p:nvSpPr>
        <p:spPr>
          <a:xfrm>
            <a:off x="413397" y="1296632"/>
            <a:ext cx="11214538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Proving Lower Bounds is a notoriously hard task</a:t>
            </a:r>
          </a:p>
          <a:p>
            <a:endParaRPr lang="en-US" sz="2800" dirty="0"/>
          </a:p>
          <a:p>
            <a:pPr algn="ctr"/>
            <a:r>
              <a:rPr lang="en-US" sz="2800" dirty="0"/>
              <a:t>Why? You must argue that </a:t>
            </a:r>
            <a:r>
              <a:rPr lang="en-US" sz="2800" b="1" dirty="0">
                <a:solidFill>
                  <a:srgbClr val="FF0000"/>
                </a:solidFill>
              </a:rPr>
              <a:t>EVERY ALGORITHMS</a:t>
            </a:r>
            <a:r>
              <a:rPr lang="en-US" sz="2800" dirty="0"/>
              <a:t> (including those we never thought of) </a:t>
            </a:r>
            <a:r>
              <a:rPr lang="en-US" sz="2800" b="1" dirty="0">
                <a:solidFill>
                  <a:srgbClr val="FF0000"/>
                </a:solidFill>
              </a:rPr>
              <a:t>does not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93ADD-75AA-44A7-8FBC-462ECC6D8622}"/>
              </a:ext>
            </a:extLst>
          </p:cNvPr>
          <p:cNvSpPr txBox="1"/>
          <p:nvPr/>
        </p:nvSpPr>
        <p:spPr>
          <a:xfrm>
            <a:off x="413397" y="3501205"/>
            <a:ext cx="11214538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Meanwhile, it seems we are much better at finding algorithms:</a:t>
            </a:r>
            <a:br>
              <a:rPr lang="en-US" sz="2800" dirty="0"/>
            </a:br>
            <a:r>
              <a:rPr lang="en-US" sz="1600" dirty="0"/>
              <a:t> </a:t>
            </a:r>
            <a:br>
              <a:rPr lang="en-US" sz="2800" dirty="0"/>
            </a:br>
            <a:r>
              <a:rPr lang="en-US" sz="2000" i="1" dirty="0"/>
              <a:t>Max Matching, Max-Flow, Linear Programming, FFT, Fast matrix multiplication, Dynamic Programming…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331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+mn-lt"/>
              </a:rPr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/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/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51C4D9-E1A1-44C1-9FC7-C2337C3BDF1C}"/>
              </a:ext>
            </a:extLst>
          </p:cNvPr>
          <p:cNvCxnSpPr>
            <a:endCxn id="5" idx="2"/>
          </p:cNvCxnSpPr>
          <p:nvPr/>
        </p:nvCxnSpPr>
        <p:spPr>
          <a:xfrm flipV="1">
            <a:off x="79878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58141-2FBB-46B7-8668-CC9160BFF817}"/>
              </a:ext>
            </a:extLst>
          </p:cNvPr>
          <p:cNvCxnSpPr/>
          <p:nvPr/>
        </p:nvCxnSpPr>
        <p:spPr>
          <a:xfrm flipV="1">
            <a:off x="109307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DF9FA-F0E5-45FC-AF07-65E6138DE83C}"/>
              </a:ext>
            </a:extLst>
          </p:cNvPr>
          <p:cNvCxnSpPr/>
          <p:nvPr/>
        </p:nvCxnSpPr>
        <p:spPr>
          <a:xfrm flipV="1">
            <a:off x="95118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2139E-CD86-4965-AC2B-96FEF2D09B2A}"/>
              </a:ext>
            </a:extLst>
          </p:cNvPr>
          <p:cNvCxnSpPr/>
          <p:nvPr/>
        </p:nvCxnSpPr>
        <p:spPr>
          <a:xfrm flipV="1">
            <a:off x="124022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B9B86-26F2-4C22-8B03-94C7D5DF2EA5}"/>
              </a:ext>
            </a:extLst>
          </p:cNvPr>
          <p:cNvCxnSpPr/>
          <p:nvPr/>
        </p:nvCxnSpPr>
        <p:spPr>
          <a:xfrm flipV="1">
            <a:off x="153451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C1E50-5D0E-45F1-A9D1-DEE05821DD63}"/>
              </a:ext>
            </a:extLst>
          </p:cNvPr>
          <p:cNvCxnSpPr/>
          <p:nvPr/>
        </p:nvCxnSpPr>
        <p:spPr>
          <a:xfrm flipV="1">
            <a:off x="139262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29B30-8B1D-44FD-8293-11502A7EEAF0}"/>
              </a:ext>
            </a:extLst>
          </p:cNvPr>
          <p:cNvCxnSpPr/>
          <p:nvPr/>
        </p:nvCxnSpPr>
        <p:spPr>
          <a:xfrm flipV="1">
            <a:off x="167639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4663D-2AE0-45A1-AFAF-FAC10A2C29E0}"/>
              </a:ext>
            </a:extLst>
          </p:cNvPr>
          <p:cNvCxnSpPr/>
          <p:nvPr/>
        </p:nvCxnSpPr>
        <p:spPr>
          <a:xfrm flipV="1">
            <a:off x="197069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6C29B-5B5C-4BDF-A399-429C80A4C611}"/>
              </a:ext>
            </a:extLst>
          </p:cNvPr>
          <p:cNvCxnSpPr/>
          <p:nvPr/>
        </p:nvCxnSpPr>
        <p:spPr>
          <a:xfrm flipV="1">
            <a:off x="182879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1B9B7E-AA73-4889-B199-1231BF08CBFC}"/>
              </a:ext>
            </a:extLst>
          </p:cNvPr>
          <p:cNvCxnSpPr/>
          <p:nvPr/>
        </p:nvCxnSpPr>
        <p:spPr>
          <a:xfrm flipV="1">
            <a:off x="211783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A5149B-C3D1-4D5D-BF82-CABF932D1FCC}"/>
              </a:ext>
            </a:extLst>
          </p:cNvPr>
          <p:cNvCxnSpPr/>
          <p:nvPr/>
        </p:nvCxnSpPr>
        <p:spPr>
          <a:xfrm flipV="1">
            <a:off x="241212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71553F-75B0-434C-84DC-60A306265705}"/>
              </a:ext>
            </a:extLst>
          </p:cNvPr>
          <p:cNvCxnSpPr/>
          <p:nvPr/>
        </p:nvCxnSpPr>
        <p:spPr>
          <a:xfrm flipV="1">
            <a:off x="227023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1660D0-C1CD-48CC-92AF-34EE2D64BCD1}"/>
              </a:ext>
            </a:extLst>
          </p:cNvPr>
          <p:cNvCxnSpPr/>
          <p:nvPr/>
        </p:nvCxnSpPr>
        <p:spPr>
          <a:xfrm flipV="1">
            <a:off x="255401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1C0C2-4718-4155-ADE6-A8F7FC9AF027}"/>
              </a:ext>
            </a:extLst>
          </p:cNvPr>
          <p:cNvCxnSpPr/>
          <p:nvPr/>
        </p:nvCxnSpPr>
        <p:spPr>
          <a:xfrm flipV="1">
            <a:off x="270115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62E64-F292-4604-9990-68DC8FC6CCFB}"/>
              </a:ext>
            </a:extLst>
          </p:cNvPr>
          <p:cNvCxnSpPr/>
          <p:nvPr/>
        </p:nvCxnSpPr>
        <p:spPr>
          <a:xfrm flipV="1">
            <a:off x="285355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/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  <a:blipFill>
                <a:blip r:embed="rId5"/>
                <a:stretch>
                  <a:fillRect t="-12500" r="-1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/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  <a:blipFill>
                <a:blip r:embed="rId6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/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/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D1BDCD-30A8-4B2E-8429-E4DF6E52F214}"/>
              </a:ext>
            </a:extLst>
          </p:cNvPr>
          <p:cNvCxnSpPr>
            <a:endCxn id="37" idx="2"/>
          </p:cNvCxnSpPr>
          <p:nvPr/>
        </p:nvCxnSpPr>
        <p:spPr>
          <a:xfrm flipV="1">
            <a:off x="663695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9C686-3613-4E9D-92DB-5EFA30AF2770}"/>
              </a:ext>
            </a:extLst>
          </p:cNvPr>
          <p:cNvCxnSpPr/>
          <p:nvPr/>
        </p:nvCxnSpPr>
        <p:spPr>
          <a:xfrm flipV="1">
            <a:off x="693124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74BC8B-78F5-4446-83A5-CFD9CF078D1F}"/>
              </a:ext>
            </a:extLst>
          </p:cNvPr>
          <p:cNvCxnSpPr/>
          <p:nvPr/>
        </p:nvCxnSpPr>
        <p:spPr>
          <a:xfrm flipV="1">
            <a:off x="678935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66A0-AEE4-4AA3-A433-09C893047DC4}"/>
              </a:ext>
            </a:extLst>
          </p:cNvPr>
          <p:cNvCxnSpPr/>
          <p:nvPr/>
        </p:nvCxnSpPr>
        <p:spPr>
          <a:xfrm flipV="1">
            <a:off x="707839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337D8B-FAEB-4397-BD09-761A53B1FFD0}"/>
              </a:ext>
            </a:extLst>
          </p:cNvPr>
          <p:cNvCxnSpPr/>
          <p:nvPr/>
        </p:nvCxnSpPr>
        <p:spPr>
          <a:xfrm flipV="1">
            <a:off x="737268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CCDEF3-7C99-4CB5-8D4A-47034A83D785}"/>
              </a:ext>
            </a:extLst>
          </p:cNvPr>
          <p:cNvCxnSpPr/>
          <p:nvPr/>
        </p:nvCxnSpPr>
        <p:spPr>
          <a:xfrm flipV="1">
            <a:off x="723079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AAE9B7-73C6-4041-946B-BAE8604210F1}"/>
              </a:ext>
            </a:extLst>
          </p:cNvPr>
          <p:cNvCxnSpPr/>
          <p:nvPr/>
        </p:nvCxnSpPr>
        <p:spPr>
          <a:xfrm flipV="1">
            <a:off x="751456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107513-F662-48A5-823F-146753D8818F}"/>
              </a:ext>
            </a:extLst>
          </p:cNvPr>
          <p:cNvCxnSpPr/>
          <p:nvPr/>
        </p:nvCxnSpPr>
        <p:spPr>
          <a:xfrm flipV="1">
            <a:off x="780886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5913B-0810-4740-8697-C7A895782CF5}"/>
              </a:ext>
            </a:extLst>
          </p:cNvPr>
          <p:cNvCxnSpPr/>
          <p:nvPr/>
        </p:nvCxnSpPr>
        <p:spPr>
          <a:xfrm flipV="1">
            <a:off x="766696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F24CEA-776B-4A88-ADE4-7577E5E84A4E}"/>
              </a:ext>
            </a:extLst>
          </p:cNvPr>
          <p:cNvCxnSpPr/>
          <p:nvPr/>
        </p:nvCxnSpPr>
        <p:spPr>
          <a:xfrm flipV="1">
            <a:off x="795600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A02853-FD0C-4AE2-949D-AF3B9CE8FC0D}"/>
              </a:ext>
            </a:extLst>
          </p:cNvPr>
          <p:cNvCxnSpPr/>
          <p:nvPr/>
        </p:nvCxnSpPr>
        <p:spPr>
          <a:xfrm flipV="1">
            <a:off x="825029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689877-9966-4A05-A260-6E531734CC49}"/>
              </a:ext>
            </a:extLst>
          </p:cNvPr>
          <p:cNvCxnSpPr/>
          <p:nvPr/>
        </p:nvCxnSpPr>
        <p:spPr>
          <a:xfrm flipV="1">
            <a:off x="810840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D7B13-55FF-43D1-887E-950BA65DAA23}"/>
              </a:ext>
            </a:extLst>
          </p:cNvPr>
          <p:cNvCxnSpPr/>
          <p:nvPr/>
        </p:nvCxnSpPr>
        <p:spPr>
          <a:xfrm flipV="1">
            <a:off x="839218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A2FA0C-AD4D-46EF-9E5E-31D8315EF5D0}"/>
              </a:ext>
            </a:extLst>
          </p:cNvPr>
          <p:cNvCxnSpPr/>
          <p:nvPr/>
        </p:nvCxnSpPr>
        <p:spPr>
          <a:xfrm flipV="1">
            <a:off x="853932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4D931D-AA25-4FAA-A73E-54904982BAE4}"/>
              </a:ext>
            </a:extLst>
          </p:cNvPr>
          <p:cNvCxnSpPr/>
          <p:nvPr/>
        </p:nvCxnSpPr>
        <p:spPr>
          <a:xfrm flipV="1">
            <a:off x="869172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/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  <a:blipFill>
                <a:blip r:embed="rId9"/>
                <a:stretch>
                  <a:fillRect l="-3854" t="-3475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/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5F0F6E-DE45-437D-AB23-7EDCEE2CF4CC}"/>
                  </a:ext>
                </a:extLst>
              </p:cNvPr>
              <p:cNvSpPr txBox="1"/>
              <p:nvPr/>
            </p:nvSpPr>
            <p:spPr>
              <a:xfrm>
                <a:off x="819639" y="3023133"/>
                <a:ext cx="10189782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 time is trivial for both case! (simply try every possible assignments!)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5F0F6E-DE45-437D-AB23-7EDCEE2CF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39" y="3023133"/>
                <a:ext cx="10189782" cy="1200329"/>
              </a:xfrm>
              <a:prstGeom prst="rect">
                <a:avLst/>
              </a:prstGeom>
              <a:blipFill>
                <a:blip r:embed="rId11"/>
                <a:stretch>
                  <a:fillRect l="-1793" t="-8081" b="-1767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5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 animBg="1"/>
      <p:bldP spid="31" grpId="0" animBg="1"/>
      <p:bldP spid="36" grpId="0"/>
      <p:bldP spid="37" grpId="0" animBg="1"/>
      <p:bldP spid="54" grpId="0" animBg="1"/>
      <p:bldP spid="59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+mn-lt"/>
              </a:rPr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/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/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51C4D9-E1A1-44C1-9FC7-C2337C3BDF1C}"/>
              </a:ext>
            </a:extLst>
          </p:cNvPr>
          <p:cNvCxnSpPr>
            <a:endCxn id="5" idx="2"/>
          </p:cNvCxnSpPr>
          <p:nvPr/>
        </p:nvCxnSpPr>
        <p:spPr>
          <a:xfrm flipV="1">
            <a:off x="79878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58141-2FBB-46B7-8668-CC9160BFF817}"/>
              </a:ext>
            </a:extLst>
          </p:cNvPr>
          <p:cNvCxnSpPr/>
          <p:nvPr/>
        </p:nvCxnSpPr>
        <p:spPr>
          <a:xfrm flipV="1">
            <a:off x="109307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DF9FA-F0E5-45FC-AF07-65E6138DE83C}"/>
              </a:ext>
            </a:extLst>
          </p:cNvPr>
          <p:cNvCxnSpPr/>
          <p:nvPr/>
        </p:nvCxnSpPr>
        <p:spPr>
          <a:xfrm flipV="1">
            <a:off x="95118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2139E-CD86-4965-AC2B-96FEF2D09B2A}"/>
              </a:ext>
            </a:extLst>
          </p:cNvPr>
          <p:cNvCxnSpPr/>
          <p:nvPr/>
        </p:nvCxnSpPr>
        <p:spPr>
          <a:xfrm flipV="1">
            <a:off x="124022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B9B86-26F2-4C22-8B03-94C7D5DF2EA5}"/>
              </a:ext>
            </a:extLst>
          </p:cNvPr>
          <p:cNvCxnSpPr/>
          <p:nvPr/>
        </p:nvCxnSpPr>
        <p:spPr>
          <a:xfrm flipV="1">
            <a:off x="153451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C1E50-5D0E-45F1-A9D1-DEE05821DD63}"/>
              </a:ext>
            </a:extLst>
          </p:cNvPr>
          <p:cNvCxnSpPr/>
          <p:nvPr/>
        </p:nvCxnSpPr>
        <p:spPr>
          <a:xfrm flipV="1">
            <a:off x="139262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29B30-8B1D-44FD-8293-11502A7EEAF0}"/>
              </a:ext>
            </a:extLst>
          </p:cNvPr>
          <p:cNvCxnSpPr/>
          <p:nvPr/>
        </p:nvCxnSpPr>
        <p:spPr>
          <a:xfrm flipV="1">
            <a:off x="167639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4663D-2AE0-45A1-AFAF-FAC10A2C29E0}"/>
              </a:ext>
            </a:extLst>
          </p:cNvPr>
          <p:cNvCxnSpPr/>
          <p:nvPr/>
        </p:nvCxnSpPr>
        <p:spPr>
          <a:xfrm flipV="1">
            <a:off x="197069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6C29B-5B5C-4BDF-A399-429C80A4C611}"/>
              </a:ext>
            </a:extLst>
          </p:cNvPr>
          <p:cNvCxnSpPr/>
          <p:nvPr/>
        </p:nvCxnSpPr>
        <p:spPr>
          <a:xfrm flipV="1">
            <a:off x="182879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1B9B7E-AA73-4889-B199-1231BF08CBFC}"/>
              </a:ext>
            </a:extLst>
          </p:cNvPr>
          <p:cNvCxnSpPr/>
          <p:nvPr/>
        </p:nvCxnSpPr>
        <p:spPr>
          <a:xfrm flipV="1">
            <a:off x="211783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A5149B-C3D1-4D5D-BF82-CABF932D1FCC}"/>
              </a:ext>
            </a:extLst>
          </p:cNvPr>
          <p:cNvCxnSpPr/>
          <p:nvPr/>
        </p:nvCxnSpPr>
        <p:spPr>
          <a:xfrm flipV="1">
            <a:off x="241212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71553F-75B0-434C-84DC-60A306265705}"/>
              </a:ext>
            </a:extLst>
          </p:cNvPr>
          <p:cNvCxnSpPr/>
          <p:nvPr/>
        </p:nvCxnSpPr>
        <p:spPr>
          <a:xfrm flipV="1">
            <a:off x="227023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1660D0-C1CD-48CC-92AF-34EE2D64BCD1}"/>
              </a:ext>
            </a:extLst>
          </p:cNvPr>
          <p:cNvCxnSpPr/>
          <p:nvPr/>
        </p:nvCxnSpPr>
        <p:spPr>
          <a:xfrm flipV="1">
            <a:off x="255401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1C0C2-4718-4155-ADE6-A8F7FC9AF027}"/>
              </a:ext>
            </a:extLst>
          </p:cNvPr>
          <p:cNvCxnSpPr/>
          <p:nvPr/>
        </p:nvCxnSpPr>
        <p:spPr>
          <a:xfrm flipV="1">
            <a:off x="270115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62E64-F292-4604-9990-68DC8FC6CCFB}"/>
              </a:ext>
            </a:extLst>
          </p:cNvPr>
          <p:cNvCxnSpPr/>
          <p:nvPr/>
        </p:nvCxnSpPr>
        <p:spPr>
          <a:xfrm flipV="1">
            <a:off x="285355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/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  <a:blipFill>
                <a:blip r:embed="rId5"/>
                <a:stretch>
                  <a:fillRect t="-12500" r="-1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/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  <a:blipFill>
                <a:blip r:embed="rId6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/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/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D1BDCD-30A8-4B2E-8429-E4DF6E52F214}"/>
              </a:ext>
            </a:extLst>
          </p:cNvPr>
          <p:cNvCxnSpPr>
            <a:endCxn id="37" idx="2"/>
          </p:cNvCxnSpPr>
          <p:nvPr/>
        </p:nvCxnSpPr>
        <p:spPr>
          <a:xfrm flipV="1">
            <a:off x="663695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9C686-3613-4E9D-92DB-5EFA30AF2770}"/>
              </a:ext>
            </a:extLst>
          </p:cNvPr>
          <p:cNvCxnSpPr/>
          <p:nvPr/>
        </p:nvCxnSpPr>
        <p:spPr>
          <a:xfrm flipV="1">
            <a:off x="693124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74BC8B-78F5-4446-83A5-CFD9CF078D1F}"/>
              </a:ext>
            </a:extLst>
          </p:cNvPr>
          <p:cNvCxnSpPr/>
          <p:nvPr/>
        </p:nvCxnSpPr>
        <p:spPr>
          <a:xfrm flipV="1">
            <a:off x="678935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66A0-AEE4-4AA3-A433-09C893047DC4}"/>
              </a:ext>
            </a:extLst>
          </p:cNvPr>
          <p:cNvCxnSpPr/>
          <p:nvPr/>
        </p:nvCxnSpPr>
        <p:spPr>
          <a:xfrm flipV="1">
            <a:off x="707839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337D8B-FAEB-4397-BD09-761A53B1FFD0}"/>
              </a:ext>
            </a:extLst>
          </p:cNvPr>
          <p:cNvCxnSpPr/>
          <p:nvPr/>
        </p:nvCxnSpPr>
        <p:spPr>
          <a:xfrm flipV="1">
            <a:off x="737268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CCDEF3-7C99-4CB5-8D4A-47034A83D785}"/>
              </a:ext>
            </a:extLst>
          </p:cNvPr>
          <p:cNvCxnSpPr/>
          <p:nvPr/>
        </p:nvCxnSpPr>
        <p:spPr>
          <a:xfrm flipV="1">
            <a:off x="723079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AAE9B7-73C6-4041-946B-BAE8604210F1}"/>
              </a:ext>
            </a:extLst>
          </p:cNvPr>
          <p:cNvCxnSpPr/>
          <p:nvPr/>
        </p:nvCxnSpPr>
        <p:spPr>
          <a:xfrm flipV="1">
            <a:off x="751456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107513-F662-48A5-823F-146753D8818F}"/>
              </a:ext>
            </a:extLst>
          </p:cNvPr>
          <p:cNvCxnSpPr/>
          <p:nvPr/>
        </p:nvCxnSpPr>
        <p:spPr>
          <a:xfrm flipV="1">
            <a:off x="780886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5913B-0810-4740-8697-C7A895782CF5}"/>
              </a:ext>
            </a:extLst>
          </p:cNvPr>
          <p:cNvCxnSpPr/>
          <p:nvPr/>
        </p:nvCxnSpPr>
        <p:spPr>
          <a:xfrm flipV="1">
            <a:off x="766696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F24CEA-776B-4A88-ADE4-7577E5E84A4E}"/>
              </a:ext>
            </a:extLst>
          </p:cNvPr>
          <p:cNvCxnSpPr/>
          <p:nvPr/>
        </p:nvCxnSpPr>
        <p:spPr>
          <a:xfrm flipV="1">
            <a:off x="795600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A02853-FD0C-4AE2-949D-AF3B9CE8FC0D}"/>
              </a:ext>
            </a:extLst>
          </p:cNvPr>
          <p:cNvCxnSpPr/>
          <p:nvPr/>
        </p:nvCxnSpPr>
        <p:spPr>
          <a:xfrm flipV="1">
            <a:off x="825029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689877-9966-4A05-A260-6E531734CC49}"/>
              </a:ext>
            </a:extLst>
          </p:cNvPr>
          <p:cNvCxnSpPr/>
          <p:nvPr/>
        </p:nvCxnSpPr>
        <p:spPr>
          <a:xfrm flipV="1">
            <a:off x="810840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D7B13-55FF-43D1-887E-950BA65DAA23}"/>
              </a:ext>
            </a:extLst>
          </p:cNvPr>
          <p:cNvCxnSpPr/>
          <p:nvPr/>
        </p:nvCxnSpPr>
        <p:spPr>
          <a:xfrm flipV="1">
            <a:off x="839218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A2FA0C-AD4D-46EF-9E5E-31D8315EF5D0}"/>
              </a:ext>
            </a:extLst>
          </p:cNvPr>
          <p:cNvCxnSpPr/>
          <p:nvPr/>
        </p:nvCxnSpPr>
        <p:spPr>
          <a:xfrm flipV="1">
            <a:off x="853932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4D931D-AA25-4FAA-A73E-54904982BAE4}"/>
              </a:ext>
            </a:extLst>
          </p:cNvPr>
          <p:cNvCxnSpPr/>
          <p:nvPr/>
        </p:nvCxnSpPr>
        <p:spPr>
          <a:xfrm flipV="1">
            <a:off x="869172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/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  <a:blipFill>
                <a:blip r:embed="rId9"/>
                <a:stretch>
                  <a:fillRect l="-3854" t="-3475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/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052B63-7185-4643-90ED-2D8AB07E6B44}"/>
                  </a:ext>
                </a:extLst>
              </p:cNvPr>
              <p:cNvSpPr txBox="1"/>
              <p:nvPr/>
            </p:nvSpPr>
            <p:spPr>
              <a:xfrm>
                <a:off x="798785" y="2508649"/>
                <a:ext cx="10189782" cy="2383473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i="1" dirty="0"/>
                  <a:t>Define </a:t>
                </a:r>
                <a:r>
                  <a:rPr lang="en-US" sz="3600" i="1" dirty="0"/>
                  <a:t>non-trivial algorithms:</a:t>
                </a:r>
                <a:endParaRPr lang="en-US" sz="3600" dirty="0"/>
              </a:p>
              <a:p>
                <a:r>
                  <a:rPr lang="en-US" sz="3600" dirty="0"/>
                  <a:t>1.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SAT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/>
                  <a:t> time algorithm for SAT.</a:t>
                </a:r>
              </a:p>
              <a:p>
                <a:r>
                  <a:rPr lang="en-US" sz="3600" dirty="0"/>
                  <a:t>2.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CAPP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/>
                  <a:t> time for CAPP </a:t>
                </a:r>
                <a:br>
                  <a:rPr lang="en-US" sz="3600" dirty="0"/>
                </a:br>
                <a:r>
                  <a:rPr lang="en-US" sz="3600" dirty="0"/>
                  <a:t>					with error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052B63-7185-4643-90ED-2D8AB07E6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508649"/>
                <a:ext cx="10189782" cy="2383473"/>
              </a:xfrm>
              <a:prstGeom prst="rect">
                <a:avLst/>
              </a:prstGeom>
              <a:blipFill>
                <a:blip r:embed="rId11"/>
                <a:stretch>
                  <a:fillRect l="-1793" t="-4082" b="-86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7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+mn-lt"/>
              </a:rPr>
              <a:t>Previous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60E230-C798-4BA6-ACBE-A6251EEEAA76}"/>
                  </a:ext>
                </a:extLst>
              </p:cNvPr>
              <p:cNvSpPr txBox="1"/>
              <p:nvPr/>
            </p:nvSpPr>
            <p:spPr>
              <a:xfrm>
                <a:off x="1134489" y="2569953"/>
                <a:ext cx="9923022" cy="21441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Theorem [Will’11]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-time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circuits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3200" dirty="0"/>
                  <a:t> cannot be computed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/>
                <a:r>
                  <a:rPr lang="en-US" sz="3200" dirty="0"/>
                  <a:t>(Similar results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3200" dirty="0"/>
                  <a:t> (fixed-poly</a:t>
                </a:r>
                <a:r>
                  <a:rPr lang="en-US" altLang="zh-CN" sz="3200" dirty="0"/>
                  <a:t>nomial</a:t>
                </a:r>
                <a:r>
                  <a:rPr lang="en-US" sz="3200" dirty="0"/>
                  <a:t>))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60E230-C798-4BA6-ACBE-A6251EEE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89" y="2569953"/>
                <a:ext cx="9923022" cy="2144177"/>
              </a:xfrm>
              <a:prstGeom prst="rect">
                <a:avLst/>
              </a:prstGeom>
              <a:blipFill>
                <a:blip r:embed="rId3"/>
                <a:stretch>
                  <a:fillRect t="-4545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68807" y="1455655"/>
                <a:ext cx="6654386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circuits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07" y="1455655"/>
                <a:ext cx="6654386" cy="954107"/>
              </a:xfrm>
              <a:prstGeom prst="rect">
                <a:avLst/>
              </a:prstGeom>
              <a:blipFill>
                <a:blip r:embed="rId2"/>
                <a:stretch>
                  <a:fillRect l="-640" t="-6369" r="-54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9" y="340200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NEXP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" y="340200"/>
                <a:ext cx="11909715" cy="956432"/>
              </a:xfrm>
              <a:prstGeom prst="rect">
                <a:avLst/>
              </a:prstGeom>
              <a:blipFill>
                <a:blip r:embed="rId3"/>
                <a:stretch>
                  <a:fillRect t="-17834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DB6446-BA4D-4579-9FC9-23681C5914E1}"/>
              </a:ext>
            </a:extLst>
          </p:cNvPr>
          <p:cNvSpPr txBox="1"/>
          <p:nvPr/>
        </p:nvSpPr>
        <p:spPr>
          <a:xfrm>
            <a:off x="1294141" y="2568785"/>
            <a:ext cx="960371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 Big Breakthrough</a:t>
            </a:r>
          </a:p>
          <a:p>
            <a:pPr algn="ctr"/>
            <a:r>
              <a:rPr lang="en-US" sz="2800" dirty="0"/>
              <a:t>Still, it has some drawbacks comparing to previous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5F3D6E-D54C-4AC1-A011-85CE77839153}"/>
                  </a:ext>
                </a:extLst>
              </p:cNvPr>
              <p:cNvSpPr txBox="1"/>
              <p:nvPr/>
            </p:nvSpPr>
            <p:spPr>
              <a:xfrm>
                <a:off x="561537" y="4127179"/>
                <a:ext cx="4636910" cy="261610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NEXP is </a:t>
                </a:r>
                <a:r>
                  <a:rPr lang="en-US" sz="2800" b="1" dirty="0"/>
                  <a:t>gigantic</a:t>
                </a:r>
                <a:r>
                  <a:rPr lang="en-US" sz="2800" dirty="0"/>
                  <a:t>…</a:t>
                </a:r>
              </a:p>
              <a:p>
                <a:pPr algn="ctr"/>
                <a:r>
                  <a:rPr lang="en-US" sz="2400" i="1" dirty="0"/>
                  <a:t>(we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i="1" dirty="0"/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Previous lower bounds are for </a:t>
                </a:r>
              </a:p>
              <a:p>
                <a:pPr algn="ctr"/>
                <a:r>
                  <a:rPr lang="en-US" sz="2800" dirty="0"/>
                  <a:t>“easy functions” in P,</a:t>
                </a:r>
              </a:p>
              <a:p>
                <a:pPr algn="ctr"/>
                <a:r>
                  <a:rPr lang="en-US" sz="2800" dirty="0"/>
                  <a:t>like </a:t>
                </a:r>
                <a:r>
                  <a:rPr lang="en-US" sz="2800" b="1" dirty="0"/>
                  <a:t>parity</a:t>
                </a:r>
                <a:r>
                  <a:rPr lang="en-US" sz="2800" dirty="0"/>
                  <a:t> or </a:t>
                </a:r>
                <a:r>
                  <a:rPr lang="en-US" sz="2800" b="1" dirty="0"/>
                  <a:t>majority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5F3D6E-D54C-4AC1-A011-85CE77839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37" y="4127179"/>
                <a:ext cx="4636910" cy="2616101"/>
              </a:xfrm>
              <a:prstGeom prst="rect">
                <a:avLst/>
              </a:prstGeom>
              <a:blipFill>
                <a:blip r:embed="rId4"/>
                <a:stretch>
                  <a:fillRect l="-2231" t="-2093" r="-1969" b="-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4E65AD4-2C5F-40C2-BEC8-B472854E5F71}"/>
              </a:ext>
            </a:extLst>
          </p:cNvPr>
          <p:cNvSpPr txBox="1"/>
          <p:nvPr/>
        </p:nvSpPr>
        <p:spPr>
          <a:xfrm>
            <a:off x="6212242" y="3681915"/>
            <a:ext cx="5502084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Only </a:t>
            </a:r>
            <a:r>
              <a:rPr lang="en-US" sz="2800" b="1" dirty="0"/>
              <a:t>worst-case</a:t>
            </a:r>
            <a:r>
              <a:rPr lang="en-US" sz="2800" dirty="0"/>
              <a:t> lower bounds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Previous lower bounds can often be</a:t>
            </a:r>
          </a:p>
          <a:p>
            <a:pPr algn="ctr"/>
            <a:r>
              <a:rPr lang="en-US" sz="2800" dirty="0"/>
              <a:t>adapted to the </a:t>
            </a:r>
            <a:r>
              <a:rPr lang="en-US" sz="2800" b="1" dirty="0"/>
              <a:t>average-case </a:t>
            </a:r>
            <a:r>
              <a:rPr lang="en-US" sz="2800" dirty="0"/>
              <a:t>setting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Average-case lower bounds can </a:t>
            </a:r>
          </a:p>
          <a:p>
            <a:pPr algn="ctr"/>
            <a:r>
              <a:rPr lang="en-US" sz="2800" dirty="0"/>
              <a:t>have more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5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832318" y="1264749"/>
                <a:ext cx="6527363" cy="10156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2012, </a:t>
                </a:r>
                <a:r>
                  <a:rPr lang="en-US" sz="2000" b="1" dirty="0"/>
                  <a:t>R. Williams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𝑐𝑜𝑁𝐸𝑋𝑃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circuits. </a:t>
                </a:r>
              </a:p>
              <a:p>
                <a:pPr algn="ctr"/>
                <a:r>
                  <a:rPr lang="en-US" sz="2000" dirty="0"/>
                  <a:t>(make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a bit smaller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318" y="1264749"/>
                <a:ext cx="6527363" cy="1015663"/>
              </a:xfrm>
              <a:prstGeom prst="rect">
                <a:avLst/>
              </a:prstGeom>
              <a:blipFill>
                <a:blip r:embed="rId3"/>
                <a:stretch>
                  <a:fillRect t="-2976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308317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Subsequent Developments</a:t>
            </a:r>
            <a:endParaRPr lang="en-US" sz="40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/>
              <p:nvPr/>
            </p:nvSpPr>
            <p:spPr>
              <a:xfrm>
                <a:off x="2527980" y="2464114"/>
                <a:ext cx="7136037" cy="10374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 2017, </a:t>
                </a:r>
                <a:r>
                  <a:rPr lang="en-US" b="1" dirty="0"/>
                  <a:t>R.</a:t>
                </a:r>
                <a:r>
                  <a:rPr lang="en-US" dirty="0"/>
                  <a:t> </a:t>
                </a:r>
                <a:r>
                  <a:rPr lang="en-US" b="1" dirty="0"/>
                  <a:t>Chen, Oliveira and Santhanam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dirty="0"/>
                  <a:t>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circuits.</a:t>
                </a:r>
              </a:p>
              <a:p>
                <a:pPr algn="ctr"/>
                <a:r>
                  <a:rPr lang="en-US" dirty="0"/>
                  <a:t>(extend to </a:t>
                </a:r>
                <a:r>
                  <a:rPr lang="en-US" b="1" dirty="0"/>
                  <a:t>average-case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80" y="2464114"/>
                <a:ext cx="7136037" cy="1037463"/>
              </a:xfrm>
              <a:prstGeom prst="rect">
                <a:avLst/>
              </a:prstGeom>
              <a:blipFill>
                <a:blip r:embed="rId4"/>
                <a:stretch>
                  <a:fillRect t="-292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/>
              <p:nvPr/>
            </p:nvSpPr>
            <p:spPr>
              <a:xfrm>
                <a:off x="2527979" y="3811988"/>
                <a:ext cx="7136037" cy="10284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2018, </a:t>
                </a:r>
                <a:r>
                  <a:rPr lang="en-US" sz="2000" b="1" dirty="0"/>
                  <a:t>Murray and R. Williams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time) does not have polynomial-size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circuits.</a:t>
                </a:r>
              </a:p>
              <a:p>
                <a:pPr algn="ctr"/>
                <a:r>
                  <a:rPr lang="en-US" sz="2000" dirty="0"/>
                  <a:t>(make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much smaller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79" y="3811988"/>
                <a:ext cx="7136037" cy="1028487"/>
              </a:xfrm>
              <a:prstGeom prst="rect">
                <a:avLst/>
              </a:prstGeom>
              <a:blipFill>
                <a:blip r:embed="rId5"/>
                <a:stretch>
                  <a:fillRect t="-294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/>
              <p:nvPr/>
            </p:nvSpPr>
            <p:spPr>
              <a:xfrm>
                <a:off x="2355267" y="5223799"/>
                <a:ext cx="7481467" cy="146309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2019, </a:t>
                </a:r>
                <a:r>
                  <a:rPr lang="en-US" sz="2000" b="1" dirty="0"/>
                  <a:t>C.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time)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circuits. The same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𝑐𝑜𝑁𝑄𝑃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(improving </a:t>
                </a:r>
                <a:r>
                  <a:rPr lang="en-US" sz="2000" b="1" dirty="0"/>
                  <a:t>all the above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67" y="5223799"/>
                <a:ext cx="7481467" cy="1463093"/>
              </a:xfrm>
              <a:prstGeom prst="rect">
                <a:avLst/>
              </a:prstGeom>
              <a:blipFill>
                <a:blip r:embed="rId6"/>
                <a:stretch>
                  <a:fillRect t="-1660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7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462498A-96EE-4218-8A1B-E86D420145F9}"/>
              </a:ext>
            </a:extLst>
          </p:cNvPr>
          <p:cNvSpPr/>
          <p:nvPr/>
        </p:nvSpPr>
        <p:spPr>
          <a:xfrm>
            <a:off x="2699089" y="3207646"/>
            <a:ext cx="4101483" cy="22371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Can this be improved?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B32B6-B0D1-40DD-A46B-5BF515E0E94C}"/>
              </a:ext>
            </a:extLst>
          </p:cNvPr>
          <p:cNvSpPr txBox="1"/>
          <p:nvPr/>
        </p:nvSpPr>
        <p:spPr>
          <a:xfrm>
            <a:off x="9835126" y="2628902"/>
            <a:ext cx="208114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b="1" dirty="0"/>
              <a:t>Over the uniform </a:t>
            </a:r>
          </a:p>
          <a:p>
            <a:pPr algn="ctr"/>
            <a:r>
              <a:rPr lang="en-US" sz="2000" b="1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8855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7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34" y="63903"/>
            <a:ext cx="11539267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900" b="1" dirty="0">
                    <a:solidFill>
                      <a:schemeClr val="bg2"/>
                    </a:solidFill>
                  </a:rPr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9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3500" b="1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3200" dirty="0">
                    <a:solidFill>
                      <a:schemeClr val="bg2"/>
                    </a:solidFill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 via proving lower bounds for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and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circuit </a:t>
                </a:r>
                <a:r>
                  <a:rPr lang="en-US" altLang="zh-CN" sz="3200" dirty="0">
                    <a:solidFill>
                      <a:schemeClr val="bg2"/>
                    </a:solidFill>
                  </a:rPr>
                  <a:t>classes</a:t>
                </a:r>
                <a:endParaRPr lang="en-US" sz="3200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3200" b="1" dirty="0">
                    <a:solidFill>
                      <a:schemeClr val="bg2"/>
                    </a:solidFill>
                  </a:rPr>
                  <a:t>Frontier </a:t>
                </a:r>
                <a:r>
                  <a:rPr lang="en-US" altLang="zh-CN" sz="3200" b="1" dirty="0">
                    <a:solidFill>
                      <a:schemeClr val="bg2"/>
                    </a:solidFill>
                  </a:rPr>
                  <a:t>I</a:t>
                </a:r>
                <a:r>
                  <a:rPr lang="en-US" sz="3200" dirty="0">
                    <a:solidFill>
                      <a:schemeClr val="bg2"/>
                    </a:solidFill>
                  </a:rPr>
                  <a:t>: </a:t>
                </a:r>
                <a:r>
                  <a:rPr lang="en-US" altLang="zh-CN" sz="3200" dirty="0">
                    <a:solidFill>
                      <a:schemeClr val="bg2"/>
                    </a:solidFill>
                  </a:rPr>
                  <a:t>Stronger average-case</a:t>
                </a:r>
                <a:r>
                  <a:rPr lang="en-US" sz="3200" dirty="0">
                    <a:solidFill>
                      <a:schemeClr val="bg2"/>
                    </a:solidFill>
                  </a:rPr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  <a:blipFill>
                <a:blip r:embed="rId3"/>
                <a:stretch>
                  <a:fillRect t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71578" y="3918774"/>
                <a:ext cx="12048843" cy="213539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The Pseudorandom Generator (PRG) Program for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sz="3600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sz="3200" dirty="0"/>
                  <a:t> via constructing PRGs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 </a:t>
                </a:r>
                <a:r>
                  <a:rPr lang="en-US" sz="3200" dirty="0"/>
                  <a:t>circuit classes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Frontier:</a:t>
                </a:r>
                <a:r>
                  <a:rPr lang="en-US" sz="3200" dirty="0"/>
                  <a:t> No Strong Average-case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8" y="3918774"/>
                <a:ext cx="12048843" cy="2135393"/>
              </a:xfrm>
              <a:prstGeom prst="rect">
                <a:avLst/>
              </a:prstGeom>
              <a:blipFill>
                <a:blip r:embed="rId4"/>
                <a:stretch>
                  <a:fillRect t="-4558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72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986F-B9BF-4223-950C-75DCE122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9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(Oversimplified) History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343F4-3D81-4D35-8D0B-8FD92BEE2996}"/>
                  </a:ext>
                </a:extLst>
              </p:cNvPr>
              <p:cNvSpPr txBox="1"/>
              <p:nvPr/>
            </p:nvSpPr>
            <p:spPr>
              <a:xfrm>
                <a:off x="324222" y="3931905"/>
                <a:ext cx="5629053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People wanted to show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by building PRGs for </a:t>
                </a:r>
              </a:p>
              <a:p>
                <a:r>
                  <a:rPr lang="en-US" sz="2800" dirty="0"/>
                  <a:t>stronger and stronger circuits classes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343F4-3D81-4D35-8D0B-8FD92BEE2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22" y="3931905"/>
                <a:ext cx="5629053" cy="1384995"/>
              </a:xfrm>
              <a:prstGeom prst="rect">
                <a:avLst/>
              </a:prstGeom>
              <a:blipFill>
                <a:blip r:embed="rId3"/>
                <a:stretch>
                  <a:fillRect l="-2162" t="-4386" r="-2595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/>
              <p:nvPr/>
            </p:nvSpPr>
            <p:spPr>
              <a:xfrm>
                <a:off x="1900067" y="5685966"/>
                <a:ext cx="8072269" cy="9909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 currently we don’t even have PRGs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seed length!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67" y="5685966"/>
                <a:ext cx="8072269" cy="990977"/>
              </a:xfrm>
              <a:prstGeom prst="rect">
                <a:avLst/>
              </a:prstGeom>
              <a:blipFill>
                <a:blip r:embed="rId4"/>
                <a:stretch>
                  <a:fillRect t="-4908" b="-1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8F4CF-A328-40C8-89C5-8BA012FFE0CC}"/>
                  </a:ext>
                </a:extLst>
              </p:cNvPr>
              <p:cNvSpPr/>
              <p:nvPr/>
            </p:nvSpPr>
            <p:spPr>
              <a:xfrm>
                <a:off x="6238726" y="3716462"/>
                <a:ext cx="5730361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For this, we need to have a PRG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800" b="1" dirty="0"/>
                  <a:t> </a:t>
                </a:r>
              </a:p>
              <a:p>
                <a:pPr algn="ctr"/>
                <a:r>
                  <a:rPr lang="en-US" sz="2800" dirty="0"/>
                  <a:t>(poly-size, unrestricted circuits) </a:t>
                </a:r>
              </a:p>
              <a:p>
                <a:pPr algn="ctr"/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</a:t>
                </a:r>
                <a:r>
                  <a:rPr lang="en-US" sz="2800" dirty="0"/>
                  <a:t>seed length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8F4CF-A328-40C8-89C5-8BA012FFE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26" y="3716462"/>
                <a:ext cx="5730361" cy="1815882"/>
              </a:xfrm>
              <a:prstGeom prst="rect">
                <a:avLst/>
              </a:prstGeom>
              <a:blipFill>
                <a:blip r:embed="rId5"/>
                <a:stretch>
                  <a:fillRect t="-3344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6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9F79100-48CD-400B-BFA2-C1C45BCE6FCF}"/>
              </a:ext>
            </a:extLst>
          </p:cNvPr>
          <p:cNvSpPr/>
          <p:nvPr/>
        </p:nvSpPr>
        <p:spPr>
          <a:xfrm>
            <a:off x="2410691" y="1460314"/>
            <a:ext cx="800100" cy="953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5FCFC-274E-4953-BECF-295D993B80D1}"/>
                  </a:ext>
                </a:extLst>
              </p:cNvPr>
              <p:cNvSpPr txBox="1"/>
              <p:nvPr/>
            </p:nvSpPr>
            <p:spPr>
              <a:xfrm>
                <a:off x="935236" y="1706214"/>
                <a:ext cx="857799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5FCFC-274E-4953-BECF-295D993B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36" y="1706214"/>
                <a:ext cx="857799" cy="461665"/>
              </a:xfrm>
              <a:prstGeom prst="rect">
                <a:avLst/>
              </a:prstGeom>
              <a:blipFill>
                <a:blip r:embed="rId7"/>
                <a:stretch>
                  <a:fillRect t="-8974" r="-9790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E6BC1-01DF-4CB3-8664-A6307EB89DD5}"/>
                  </a:ext>
                </a:extLst>
              </p:cNvPr>
              <p:cNvSpPr txBox="1"/>
              <p:nvPr/>
            </p:nvSpPr>
            <p:spPr>
              <a:xfrm>
                <a:off x="3908035" y="1706213"/>
                <a:ext cx="890436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E6BC1-01DF-4CB3-8664-A6307EB89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035" y="1706213"/>
                <a:ext cx="890436" cy="461665"/>
              </a:xfrm>
              <a:prstGeom prst="rect">
                <a:avLst/>
              </a:prstGeom>
              <a:blipFill>
                <a:blip r:embed="rId8"/>
                <a:stretch>
                  <a:fillRect t="-8974" r="-945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A96077FC-37B0-4D1C-AD0D-6B4FC224BAC0}"/>
              </a:ext>
            </a:extLst>
          </p:cNvPr>
          <p:cNvSpPr/>
          <p:nvPr/>
        </p:nvSpPr>
        <p:spPr>
          <a:xfrm>
            <a:off x="1900067" y="1844386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D0AC809-ECF2-4232-8A7C-6069AE8117E0}"/>
              </a:ext>
            </a:extLst>
          </p:cNvPr>
          <p:cNvSpPr/>
          <p:nvPr/>
        </p:nvSpPr>
        <p:spPr>
          <a:xfrm>
            <a:off x="3332676" y="1814951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B33F0-2BB9-46CB-A38B-9F3640307590}"/>
                  </a:ext>
                </a:extLst>
              </p:cNvPr>
              <p:cNvSpPr txBox="1"/>
              <p:nvPr/>
            </p:nvSpPr>
            <p:spPr>
              <a:xfrm>
                <a:off x="6148147" y="1235368"/>
                <a:ext cx="4720481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𝑷𝑹𝑮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fools randomized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2800" b="1" dirty="0"/>
                  <a:t>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-bit inputs.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B33F0-2BB9-46CB-A38B-9F364030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47" y="1235368"/>
                <a:ext cx="4720481" cy="954107"/>
              </a:xfrm>
              <a:prstGeom prst="rect">
                <a:avLst/>
              </a:prstGeom>
              <a:blipFill>
                <a:blip r:embed="rId9"/>
                <a:stretch>
                  <a:fillRect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B9925-15CA-499F-81E2-512011566F18}"/>
                  </a:ext>
                </a:extLst>
              </p:cNvPr>
              <p:cNvSpPr txBox="1"/>
              <p:nvPr/>
            </p:nvSpPr>
            <p:spPr>
              <a:xfrm>
                <a:off x="6148147" y="2854821"/>
                <a:ext cx="4720481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2800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altLang="zh-CN" sz="2800" b="1" dirty="0"/>
                  <a:t>deterministic</a:t>
                </a:r>
                <a:r>
                  <a:rPr lang="en-US" sz="2800" b="1" dirty="0"/>
                  <a:t> time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B9925-15CA-499F-81E2-51201156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47" y="2854821"/>
                <a:ext cx="4720481" cy="523220"/>
              </a:xfrm>
              <a:prstGeom prst="rect">
                <a:avLst/>
              </a:prstGeom>
              <a:blipFill>
                <a:blip r:embed="rId10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039AB9EF-A3D8-47CA-B55C-8B761664DF39}"/>
              </a:ext>
            </a:extLst>
          </p:cNvPr>
          <p:cNvSpPr/>
          <p:nvPr/>
        </p:nvSpPr>
        <p:spPr>
          <a:xfrm>
            <a:off x="8354290" y="2231989"/>
            <a:ext cx="436419" cy="568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3" grpId="0" animBg="1"/>
      <p:bldP spid="5" grpId="0" animBg="1"/>
      <p:bldP spid="13" grpId="0" animBg="1"/>
      <p:bldP spid="7" grpId="0" animBg="1"/>
      <p:bldP spid="14" grpId="0" animBg="1"/>
      <p:bldP spid="8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869948"/>
              </a:xfrm>
            </p:spPr>
            <p:txBody>
              <a:bodyPr/>
              <a:lstStyle/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  <a:latin typeface="+mn-lt"/>
                  </a:rPr>
                  <a:t>Pseudorandom Generators fooling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+mn-lt"/>
                  </a:rPr>
                  <a:t>?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869948"/>
              </a:xfrm>
              <a:blipFill>
                <a:blip r:embed="rId3"/>
                <a:stretch>
                  <a:fillRect l="-2087" t="-10490" r="-2029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6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96EF614-4AD1-48A7-911E-E87CBB89D275}"/>
                  </a:ext>
                </a:extLst>
              </p:cNvPr>
              <p:cNvSpPr/>
              <p:nvPr/>
            </p:nvSpPr>
            <p:spPr>
              <a:xfrm>
                <a:off x="2003191" y="1134136"/>
                <a:ext cx="8185612" cy="15242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We have PRGs fooling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 circuits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/>
                  <a:t> seed length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[Nisan’91; Servedio-Tan’19]</a:t>
                </a:r>
                <a:r>
                  <a:rPr lang="en-US" altLang="zh-CN" sz="2400" b="1" dirty="0"/>
                  <a:t>,</a:t>
                </a:r>
              </a:p>
              <a:p>
                <a:pPr algn="ctr"/>
                <a:r>
                  <a:rPr lang="en-US" altLang="zh-CN" sz="2400" dirty="0"/>
                  <a:t>but the best PRG fooling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needs seed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&gt;0.99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[Fefferman-Shaltiel-Umans-Viola’13] 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96EF614-4AD1-48A7-911E-E87CBB89D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91" y="1134136"/>
                <a:ext cx="8185612" cy="1524224"/>
              </a:xfrm>
              <a:prstGeom prst="rect">
                <a:avLst/>
              </a:prstGeom>
              <a:blipFill>
                <a:blip r:embed="rId7"/>
                <a:stretch>
                  <a:fillRect l="-596" t="-1195" r="-1415" b="-3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83EECDD-F8AD-4291-84CA-148CBA008D2C}"/>
                  </a:ext>
                </a:extLst>
              </p:cNvPr>
              <p:cNvSpPr/>
              <p:nvPr/>
            </p:nvSpPr>
            <p:spPr>
              <a:xfrm>
                <a:off x="2894023" y="2956331"/>
                <a:ext cx="6403946" cy="15242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Reason</a:t>
                </a:r>
                <a:r>
                  <a:rPr lang="en-US" altLang="zh-CN" sz="3200" dirty="0"/>
                  <a:t>: don’t have strong enough </a:t>
                </a:r>
                <a:r>
                  <a:rPr lang="en-US" altLang="zh-CN" sz="3200" b="1" i="1" dirty="0"/>
                  <a:t>average-case</a:t>
                </a:r>
                <a:r>
                  <a:rPr lang="en-US" altLang="zh-CN" sz="3200" dirty="0"/>
                  <a:t> lower bounds against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!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83EECDD-F8AD-4291-84CA-148CBA008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23" y="2956331"/>
                <a:ext cx="6403946" cy="1524225"/>
              </a:xfrm>
              <a:prstGeom prst="rect">
                <a:avLst/>
              </a:prstGeom>
              <a:blipFill>
                <a:blip r:embed="rId8"/>
                <a:stretch>
                  <a:fillRect t="-6375" r="-951" b="-1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64B2155-AF06-4C0B-8C25-83A597759818}"/>
                  </a:ext>
                </a:extLst>
              </p:cNvPr>
              <p:cNvSpPr/>
              <p:nvPr/>
            </p:nvSpPr>
            <p:spPr>
              <a:xfrm>
                <a:off x="989420" y="4778528"/>
                <a:ext cx="10213157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Nisan-Wigderson’94: </a:t>
                </a:r>
                <a:r>
                  <a:rPr lang="en-US" altLang="zh-CN" sz="3200" dirty="0"/>
                  <a:t>given a function that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, we can construct a PRG with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3200" dirty="0"/>
                  <a:t> output bits that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3200" dirty="0"/>
                  <a:t>-fools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64B2155-AF06-4C0B-8C25-83A597759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20" y="4778528"/>
                <a:ext cx="10213157" cy="1688795"/>
              </a:xfrm>
              <a:prstGeom prst="rect">
                <a:avLst/>
              </a:prstGeom>
              <a:blipFill>
                <a:blip r:embed="rId9"/>
                <a:stretch>
                  <a:fillRect t="-7914" r="-1252" b="-15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E378511-97E5-43E7-8D1C-76D948DB5575}"/>
                  </a:ext>
                </a:extLst>
              </p:cNvPr>
              <p:cNvSpPr/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Nisan-Wigderson’94: </a:t>
                </a:r>
                <a:r>
                  <a:rPr lang="en-US" altLang="zh-CN" sz="3200" dirty="0"/>
                  <a:t>we need a hard function that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, at least for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E378511-97E5-43E7-8D1C-76D948DB5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  <a:blipFill>
                <a:blip r:embed="rId10"/>
                <a:stretch>
                  <a:fillRect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5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0" y="307590"/>
                <a:ext cx="10515600" cy="86994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Pseudorandom Generators fooling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b="1" i="0" dirty="0">
                    <a:solidFill>
                      <a:srgbClr val="FF0000"/>
                    </a:solidFill>
                    <a:latin typeface="+mn-lt"/>
                  </a:rPr>
                  <a:t>?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0" y="307590"/>
                <a:ext cx="10515600" cy="869948"/>
              </a:xfrm>
              <a:blipFill>
                <a:blip r:embed="rId3"/>
                <a:stretch>
                  <a:fillRect l="-2029" t="-10490" r="-2087" b="-25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6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2A46BD8-F081-4438-9B66-598E57B42971}"/>
                  </a:ext>
                </a:extLst>
              </p:cNvPr>
              <p:cNvSpPr/>
              <p:nvPr/>
            </p:nvSpPr>
            <p:spPr>
              <a:xfrm>
                <a:off x="1534997" y="1049519"/>
                <a:ext cx="9122003" cy="9538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State-of-the-art average-case lower bound:</a:t>
                </a:r>
              </a:p>
              <a:p>
                <a:pPr algn="ctr"/>
                <a:r>
                  <a:rPr lang="en-US" altLang="zh-CN" sz="2400" dirty="0"/>
                  <a:t>MAJORITY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2400" b="1" dirty="0"/>
                  <a:t> </a:t>
                </a:r>
                <a:r>
                  <a:rPr lang="en-US" altLang="zh-CN" sz="2400" dirty="0"/>
                  <a:t>circuits.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2A46BD8-F081-4438-9B66-598E57B42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97" y="1049519"/>
                <a:ext cx="9122003" cy="953816"/>
              </a:xfrm>
              <a:prstGeom prst="rect">
                <a:avLst/>
              </a:prstGeom>
              <a:blipFill>
                <a:blip r:embed="rId7"/>
                <a:stretch>
                  <a:fillRect t="-759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C98430-E5B4-4FBD-9172-9B6A66F2C1AA}"/>
                  </a:ext>
                </a:extLst>
              </p:cNvPr>
              <p:cNvSpPr/>
              <p:nvPr/>
            </p:nvSpPr>
            <p:spPr>
              <a:xfrm>
                <a:off x="1852357" y="2171745"/>
                <a:ext cx="8487267" cy="13200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In fact, (before this work) it’s consistent that </a:t>
                </a:r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(a gigantic class that includes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altLang="zh-CN" sz="2000" dirty="0"/>
                  <a:t>)</a:t>
                </a:r>
              </a:p>
              <a:p>
                <a:pPr algn="ctr"/>
                <a:r>
                  <a:rPr lang="en-US" altLang="zh-CN" sz="2400" b="1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400" dirty="0"/>
                  <a:t>-approximated by (poly-size)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dirty="0"/>
                  <a:t>circuits!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C98430-E5B4-4FBD-9172-9B6A66F2C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357" y="2171745"/>
                <a:ext cx="8487267" cy="1320035"/>
              </a:xfrm>
              <a:prstGeom prst="rect">
                <a:avLst/>
              </a:prstGeom>
              <a:blipFill>
                <a:blip r:embed="rId8"/>
                <a:stretch>
                  <a:fillRect t="-9633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296478A-9497-49EC-B2C4-D88F44089537}"/>
                  </a:ext>
                </a:extLst>
              </p:cNvPr>
              <p:cNvSpPr/>
              <p:nvPr/>
            </p:nvSpPr>
            <p:spPr>
              <a:xfrm>
                <a:off x="1985906" y="3656976"/>
                <a:ext cx="8220173" cy="9538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It’s also consistent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400" dirty="0"/>
                  <a:t>-approximated by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400" dirty="0"/>
                  <a:t>-degree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-polynomials.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296478A-9497-49EC-B2C4-D88F44089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06" y="3656976"/>
                <a:ext cx="8220173" cy="953816"/>
              </a:xfrm>
              <a:prstGeom prst="rect">
                <a:avLst/>
              </a:prstGeom>
              <a:blipFill>
                <a:blip r:embed="rId9"/>
                <a:stretch>
                  <a:fillRect b="-2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0621EB-85C3-4E05-8C93-581288569C6F}"/>
                  </a:ext>
                </a:extLst>
              </p:cNvPr>
              <p:cNvSpPr/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Nisan-Wigderson’94: </a:t>
                </a:r>
                <a:r>
                  <a:rPr lang="en-US" altLang="zh-CN" sz="3200" dirty="0"/>
                  <a:t>we need a hard function that is 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altLang="zh-CN" sz="3200" dirty="0"/>
                  <a:t>, at least for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0621EB-85C3-4E05-8C93-58128856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17" y="4778527"/>
                <a:ext cx="10213157" cy="16887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05B8C20-0F84-407E-90A9-5ECA56588594}"/>
              </a:ext>
            </a:extLst>
          </p:cNvPr>
          <p:cNvSpPr/>
          <p:nvPr/>
        </p:nvSpPr>
        <p:spPr>
          <a:xfrm>
            <a:off x="3060561" y="1799198"/>
            <a:ext cx="6070861" cy="20651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This lower bound does not yield PRGs!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208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42" y="88615"/>
            <a:ext cx="11646389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900" b="1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3500" b="1" dirty="0"/>
              </a:p>
              <a:p>
                <a:pPr lvl="1"/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proving lower bounds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</a:t>
                </a:r>
                <a:r>
                  <a:rPr lang="en-US" altLang="zh-CN" sz="3200" dirty="0"/>
                  <a:t>classes</a:t>
                </a:r>
                <a:endParaRPr lang="en-US" sz="3200" dirty="0"/>
              </a:p>
              <a:p>
                <a:pPr lvl="1"/>
                <a:r>
                  <a:rPr lang="en-US" sz="3200" b="1" dirty="0"/>
                  <a:t>Frontier</a:t>
                </a:r>
                <a:r>
                  <a:rPr lang="en-US" sz="3200" dirty="0"/>
                  <a:t>: </a:t>
                </a:r>
                <a:r>
                  <a:rPr lang="en-US" altLang="zh-CN" sz="3200" dirty="0"/>
                  <a:t>Stronger average-case</a:t>
                </a:r>
                <a:r>
                  <a:rPr lang="en-US" sz="3200" dirty="0"/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  <a:blipFill>
                <a:blip r:embed="rId3"/>
                <a:stretch>
                  <a:fillRect t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143157" y="4091752"/>
                <a:ext cx="11646389" cy="213481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The Pseudorandom Generator (PRG) Program 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sz="3600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constructing PRGs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classes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Frontier </a:t>
                </a:r>
                <a:r>
                  <a:rPr lang="en-US" sz="3200" dirty="0"/>
                  <a:t>: Strong Average-case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7" y="4091752"/>
                <a:ext cx="11646389" cy="2134815"/>
              </a:xfrm>
              <a:prstGeom prst="rect">
                <a:avLst/>
              </a:prstGeom>
              <a:blipFill>
                <a:blip r:embed="rId4"/>
                <a:stretch>
                  <a:fillRect l="-628" t="-4274" r="-2040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5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55620" y="2539906"/>
                <a:ext cx="8297206" cy="2830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NQP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b="1" dirty="0"/>
                  <a:t> time)</a:t>
                </a:r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polynomial-size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 circuits.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The same holds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𝒄𝒐𝑵𝑸𝑷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0" y="2539906"/>
                <a:ext cx="8297206" cy="2830775"/>
              </a:xfrm>
              <a:prstGeom prst="rect">
                <a:avLst/>
              </a:prstGeom>
              <a:blipFill>
                <a:blip r:embed="rId3"/>
                <a:stretch>
                  <a:fillRect t="-1935" b="-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431525"/>
                <a:ext cx="11909715" cy="18500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This Work: Strong Average-Case Lower Bounds for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431525"/>
                <a:ext cx="11909715" cy="1850035"/>
              </a:xfrm>
              <a:prstGeom prst="rect">
                <a:avLst/>
              </a:prstGeom>
              <a:blipFill>
                <a:blip r:embed="rId4"/>
                <a:stretch>
                  <a:fillRect t="-6601" r="-614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/>
              <p:nvPr/>
            </p:nvSpPr>
            <p:spPr>
              <a:xfrm>
                <a:off x="8570419" y="1653606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Improved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result in [C.’19]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1653606"/>
                <a:ext cx="3465961" cy="1772601"/>
              </a:xfrm>
              <a:prstGeom prst="rect">
                <a:avLst/>
              </a:prstGeom>
              <a:blipFill>
                <a:blip r:embed="rId5"/>
                <a:stretch>
                  <a:fillRect b="-9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/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Surpassed the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-barrier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  <a:blipFill>
                <a:blip r:embed="rId6"/>
                <a:stretch>
                  <a:fillRect t="-4467" r="-703" b="-10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5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301495" y="1514165"/>
                <a:ext cx="9589010" cy="22106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CIRCUIT ACCEPTANCE PROBABILITY PROBLEM (CAPP)</a:t>
                </a:r>
                <a:endParaRPr lang="en-US" sz="3200" dirty="0"/>
              </a:p>
              <a:p>
                <a:pPr algn="ctr"/>
                <a:r>
                  <a:rPr lang="en-US" sz="3200" dirty="0"/>
                  <a:t>Given a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bits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, estimate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algn="ctr"/>
                <a:r>
                  <a:rPr lang="en-US" sz="3200" dirty="0"/>
                  <a:t>within an additive error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95" y="1514165"/>
                <a:ext cx="9589010" cy="2210670"/>
              </a:xfrm>
              <a:prstGeom prst="rect">
                <a:avLst/>
              </a:prstGeom>
              <a:blipFill>
                <a:blip r:embed="rId3"/>
                <a:stretch>
                  <a:fillRect t="-3571" b="-7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08214"/>
            <a:ext cx="11909715" cy="104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Strong Average-Case Lower Bounds From Non-trivial Derandomization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/>
              <p:nvPr/>
            </p:nvSpPr>
            <p:spPr>
              <a:xfrm>
                <a:off x="1301495" y="4076024"/>
                <a:ext cx="9923022" cy="23887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Theorem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-time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circuits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/>
                <a:r>
                  <a:rPr lang="en-US" sz="3200" dirty="0"/>
                  <a:t>(Similar results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3200" dirty="0"/>
                  <a:t> (fixed-poly</a:t>
                </a:r>
                <a:r>
                  <a:rPr lang="en-US" altLang="zh-CN" sz="3200" dirty="0"/>
                  <a:t>nomial</a:t>
                </a:r>
                <a:r>
                  <a:rPr lang="en-US" sz="3200" dirty="0"/>
                  <a:t>))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95" y="4076024"/>
                <a:ext cx="9923022" cy="2388731"/>
              </a:xfrm>
              <a:prstGeom prst="rect">
                <a:avLst/>
              </a:prstGeom>
              <a:blipFill>
                <a:blip r:embed="rId4"/>
                <a:stretch>
                  <a:fillRect t="-4082" r="-737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20086D28-C914-4655-BAF8-58135A32E4C5}"/>
                  </a:ext>
                </a:extLst>
              </p:cNvPr>
              <p:cNvSpPr/>
              <p:nvPr/>
            </p:nvSpPr>
            <p:spPr>
              <a:xfrm>
                <a:off x="6902154" y="1027416"/>
                <a:ext cx="4694830" cy="1592084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It 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under the widely believed conjecture promise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𝑝𝑟𝑜𝑚𝑖𝑠𝑒𝐵𝑃𝑃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20086D28-C914-4655-BAF8-58135A32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54" y="1027416"/>
                <a:ext cx="4694830" cy="1592084"/>
              </a:xfrm>
              <a:prstGeom prst="wedgeEllipseCallout">
                <a:avLst/>
              </a:prstGeom>
              <a:blipFill>
                <a:blip r:embed="rId5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4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How this Work relies on recent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C3AF72-2C2A-445D-9B53-A9D7CF9C0802}"/>
                  </a:ext>
                </a:extLst>
              </p:cNvPr>
              <p:cNvSpPr txBox="1"/>
              <p:nvPr/>
            </p:nvSpPr>
            <p:spPr>
              <a:xfrm>
                <a:off x="539647" y="1049878"/>
                <a:ext cx="5222418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[Wil’10]</a:t>
                </a:r>
              </a:p>
              <a:p>
                <a:pPr algn="ctr"/>
                <a:r>
                  <a:rPr lang="en-US" sz="2000" i="1" dirty="0"/>
                  <a:t>Conditional </a:t>
                </a:r>
                <a:r>
                  <a:rPr lang="en-US" sz="2000" i="1" dirty="0" err="1"/>
                  <a:t>i.o</a:t>
                </a:r>
                <a:r>
                  <a:rPr lang="en-US" sz="2000" i="1" dirty="0"/>
                  <a:t>. NPRG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C3AF72-2C2A-445D-9B53-A9D7CF9C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7" y="1049878"/>
                <a:ext cx="5222418" cy="707886"/>
              </a:xfrm>
              <a:prstGeom prst="rect">
                <a:avLst/>
              </a:prstGeom>
              <a:blipFill>
                <a:blip r:embed="rId3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3C124-CF51-4119-A7E9-A5CC9E48167F}"/>
                  </a:ext>
                </a:extLst>
              </p:cNvPr>
              <p:cNvSpPr txBox="1"/>
              <p:nvPr/>
            </p:nvSpPr>
            <p:spPr>
              <a:xfrm>
                <a:off x="6580976" y="1049878"/>
                <a:ext cx="4153377" cy="111299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[Wil’11]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i="1" dirty="0"/>
                  <a:t>-time algorithm for CAPP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i="1" dirty="0"/>
                  <a:t>-size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 circuits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3C124-CF51-4119-A7E9-A5CC9E481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76" y="1049878"/>
                <a:ext cx="4153377" cy="1112997"/>
              </a:xfrm>
              <a:prstGeom prst="rect">
                <a:avLst/>
              </a:prstGeom>
              <a:blipFill>
                <a:blip r:embed="rId4"/>
                <a:stretch>
                  <a:fillRect t="-2717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A84A-2BB1-4413-A1DA-060F7E1358B2}"/>
                  </a:ext>
                </a:extLst>
              </p:cNvPr>
              <p:cNvSpPr txBox="1"/>
              <p:nvPr/>
            </p:nvSpPr>
            <p:spPr>
              <a:xfrm>
                <a:off x="897351" y="2353400"/>
                <a:ext cx="4153377" cy="10420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[Wil’13] ([Wil’11])</a:t>
                </a:r>
              </a:p>
              <a:p>
                <a:pPr algn="ctr"/>
                <a:r>
                  <a:rPr lang="en-US" sz="2000" i="1" dirty="0"/>
                  <a:t>Conditional </a:t>
                </a:r>
                <a:r>
                  <a:rPr lang="en-US" sz="2000" i="1" dirty="0" err="1"/>
                  <a:t>a.e.</a:t>
                </a:r>
                <a:r>
                  <a:rPr lang="en-US" sz="2000" i="1" dirty="0"/>
                  <a:t> MA lower bounds,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A84A-2BB1-4413-A1DA-060F7E135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51" y="2353400"/>
                <a:ext cx="4153377" cy="1042017"/>
              </a:xfrm>
              <a:prstGeom prst="rect">
                <a:avLst/>
              </a:prstGeom>
              <a:blipFill>
                <a:blip r:embed="rId5"/>
                <a:stretch>
                  <a:fillRect t="-2907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C333B-E75A-4D4B-9684-E05BDA456EB8}"/>
                  </a:ext>
                </a:extLst>
              </p:cNvPr>
              <p:cNvSpPr txBox="1"/>
              <p:nvPr/>
            </p:nvSpPr>
            <p:spPr>
              <a:xfrm>
                <a:off x="6495812" y="2352946"/>
                <a:ext cx="4153377" cy="104201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[MW’18]</a:t>
                </a:r>
              </a:p>
              <a:p>
                <a:pPr algn="ctr"/>
                <a:r>
                  <a:rPr lang="en-US" sz="2000" i="1" dirty="0" err="1"/>
                  <a:t>a.a.e</a:t>
                </a:r>
                <a:r>
                  <a:rPr lang="en-US" sz="2000" i="1" dirty="0"/>
                  <a:t>. MA lower bounds,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1C333B-E75A-4D4B-9684-E05BDA456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12" y="2352946"/>
                <a:ext cx="4153377" cy="1042017"/>
              </a:xfrm>
              <a:prstGeom prst="rect">
                <a:avLst/>
              </a:prstGeom>
              <a:blipFill>
                <a:blip r:embed="rId6"/>
                <a:stretch>
                  <a:fillRect t="-3488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4ED232-03C7-4328-9734-B89CC1C3C374}"/>
                  </a:ext>
                </a:extLst>
              </p:cNvPr>
              <p:cNvSpPr txBox="1"/>
              <p:nvPr/>
            </p:nvSpPr>
            <p:spPr>
              <a:xfrm>
                <a:off x="259295" y="4468174"/>
                <a:ext cx="4378479" cy="206582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[C.’19]</a:t>
                </a:r>
              </a:p>
              <a:p>
                <a:pPr algn="ctr"/>
                <a:r>
                  <a:rPr lang="en-US" sz="2000" i="1" dirty="0"/>
                  <a:t>Conditional </a:t>
                </a:r>
                <a:r>
                  <a:rPr lang="en-US" sz="2000" i="1" dirty="0" err="1"/>
                  <a:t>i.o</a:t>
                </a:r>
                <a:r>
                  <a:rPr lang="en-US" sz="2000" i="1" dirty="0"/>
                  <a:t>. NPRG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:r>
                  <a:rPr lang="en-US" sz="2000" i="1" dirty="0" err="1"/>
                  <a:t>a.a.e</a:t>
                </a:r>
                <a:r>
                  <a:rPr lang="en-US" sz="2000" i="1" dirty="0"/>
                  <a:t>. MA average-case lower bounds,</a:t>
                </a:r>
              </a:p>
              <a:p>
                <a:pPr algn="ctr"/>
                <a:r>
                  <a:rPr lang="en-US" sz="2000" i="1" dirty="0"/>
                  <a:t>Conditional collapse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i="1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i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i="1" dirty="0"/>
                  <a:t> approximated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4ED232-03C7-4328-9734-B89CC1C3C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5" y="4468174"/>
                <a:ext cx="4378479" cy="2065822"/>
              </a:xfrm>
              <a:prstGeom prst="rect">
                <a:avLst/>
              </a:prstGeom>
              <a:blipFill>
                <a:blip r:embed="rId7"/>
                <a:stretch>
                  <a:fillRect l="-278" t="-1765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863532-2F97-4EA2-8741-A3422994DC33}"/>
                  </a:ext>
                </a:extLst>
              </p:cNvPr>
              <p:cNvSpPr txBox="1"/>
              <p:nvPr/>
            </p:nvSpPr>
            <p:spPr>
              <a:xfrm>
                <a:off x="4571369" y="3694792"/>
                <a:ext cx="2916452" cy="1945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[C.W’19]</a:t>
                </a:r>
              </a:p>
              <a:p>
                <a:pPr algn="ctr"/>
                <a:r>
                  <a:rPr lang="en-US" sz="2000" i="1" dirty="0"/>
                  <a:t>CAPP for approximate sum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:endParaRPr lang="en-US" sz="2000" i="1" dirty="0"/>
              </a:p>
              <a:p>
                <a:pPr algn="ctr"/>
                <a:r>
                  <a:rPr lang="en-US" sz="2000" i="1" dirty="0"/>
                  <a:t>PCP of Proximity pushing</a:t>
                </a:r>
              </a:p>
              <a:p>
                <a:pPr algn="ctr"/>
                <a:r>
                  <a:rPr lang="en-US" sz="2000" i="1" dirty="0"/>
                  <a:t>evaluations to oracles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863532-2F97-4EA2-8741-A3422994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369" y="3694792"/>
                <a:ext cx="2916452" cy="1945982"/>
              </a:xfrm>
              <a:prstGeom prst="rect">
                <a:avLst/>
              </a:prstGeom>
              <a:blipFill>
                <a:blip r:embed="rId8"/>
                <a:stretch>
                  <a:fillRect t="-1563" b="-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45F4DB-3383-4158-8B88-DCF3C1588C23}"/>
                  </a:ext>
                </a:extLst>
              </p:cNvPr>
              <p:cNvSpPr txBox="1"/>
              <p:nvPr/>
            </p:nvSpPr>
            <p:spPr>
              <a:xfrm>
                <a:off x="7421416" y="4465201"/>
                <a:ext cx="4770584" cy="206582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/>
                  <a:t>[C.R’20]</a:t>
                </a:r>
              </a:p>
              <a:p>
                <a:pPr algn="ctr"/>
                <a:r>
                  <a:rPr lang="en-US" sz="2000" i="1" u="sng" dirty="0"/>
                  <a:t>Conditional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i.o</a:t>
                </a:r>
                <a:r>
                  <a:rPr lang="en-US" sz="2000" i="1" dirty="0"/>
                  <a:t>. NPRG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:r>
                  <a:rPr lang="en-US" sz="2000" i="1" dirty="0"/>
                  <a:t>Conditional collapse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i="1" dirty="0"/>
                  <a:t> to approx. sum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i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algn="ctr"/>
                <a:r>
                  <a:rPr lang="en-US" sz="2000" i="1" dirty="0"/>
                  <a:t>approximated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45F4DB-3383-4158-8B88-DCF3C1588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16" y="4465201"/>
                <a:ext cx="4770584" cy="2065822"/>
              </a:xfrm>
              <a:prstGeom prst="rect">
                <a:avLst/>
              </a:prstGeom>
              <a:blipFill>
                <a:blip r:embed="rId9"/>
                <a:stretch>
                  <a:fillRect t="-1471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0C0DAE-E7F0-4773-929F-F681550970F8}"/>
              </a:ext>
            </a:extLst>
          </p:cNvPr>
          <p:cNvSpPr txBox="1"/>
          <p:nvPr/>
        </p:nvSpPr>
        <p:spPr>
          <a:xfrm>
            <a:off x="2495440" y="1080922"/>
            <a:ext cx="6918834" cy="36625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Today’s Plan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Instead of giving you a semester-long lecture about all the ideas involved,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I am going to focus on one interesting ingredient.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6502A-DDB1-403A-8451-4ED1D3CEC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6562" y="465049"/>
            <a:ext cx="4351750" cy="34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Today’s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F2B3E-8D42-45CF-97D0-171F0B2A0D63}"/>
              </a:ext>
            </a:extLst>
          </p:cNvPr>
          <p:cNvSpPr txBox="1"/>
          <p:nvPr/>
        </p:nvSpPr>
        <p:spPr>
          <a:xfrm>
            <a:off x="1143982" y="1152841"/>
            <a:ext cx="9621749" cy="9541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Review of the framework of Hardness Amplification</a:t>
            </a:r>
          </a:p>
          <a:p>
            <a:pPr algn="ctr"/>
            <a:r>
              <a:rPr lang="en-US" sz="2800" b="1" dirty="0"/>
              <a:t>The proof of [</a:t>
            </a:r>
            <a:r>
              <a:rPr lang="en-US" sz="2800" b="1" dirty="0">
                <a:solidFill>
                  <a:srgbClr val="FF0000"/>
                </a:solidFill>
              </a:rPr>
              <a:t>Chen-Oliveira-Santhanam</a:t>
            </a:r>
            <a:r>
              <a:rPr lang="en-US" sz="2800" b="1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5EF1CC-DFF8-4A8D-A80C-384F42DCE7DB}"/>
                  </a:ext>
                </a:extLst>
              </p:cNvPr>
              <p:cNvSpPr/>
              <p:nvPr/>
            </p:nvSpPr>
            <p:spPr>
              <a:xfrm>
                <a:off x="1618181" y="2413981"/>
                <a:ext cx="8748444" cy="2886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Approximate Linear Sum, and the Non-Blackbox Hardness Amplification, with two simpler proofs:</a:t>
                </a:r>
              </a:p>
              <a:p>
                <a:pPr marL="971550" lvl="1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800" b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approximated by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.</a:t>
                </a:r>
              </a:p>
              <a:p>
                <a:pPr marL="971550" lvl="1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b="1" dirty="0"/>
                  <a:t> does not have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-size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 circuits.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5EF1CC-DFF8-4A8D-A80C-384F42DCE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81" y="2413981"/>
                <a:ext cx="8748444" cy="2886559"/>
              </a:xfrm>
              <a:prstGeom prst="rect">
                <a:avLst/>
              </a:prstGeom>
              <a:blipFill>
                <a:blip r:embed="rId3"/>
                <a:stretch>
                  <a:fillRect l="-1043" t="-1891" r="-1947" b="-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53F6D92-0E93-4034-88BF-D0A8E1979190}"/>
              </a:ext>
            </a:extLst>
          </p:cNvPr>
          <p:cNvSpPr/>
          <p:nvPr/>
        </p:nvSpPr>
        <p:spPr>
          <a:xfrm>
            <a:off x="2568540" y="5514101"/>
            <a:ext cx="697101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Quick Overview of the whole proof </a:t>
            </a:r>
          </a:p>
          <a:p>
            <a:pPr algn="ctr"/>
            <a:r>
              <a:rPr lang="en-US" sz="2800" b="1" dirty="0"/>
              <a:t>(Intended as an invitation to read the paper!)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5AB5D69-6B46-46A9-A656-94B0C8CB81DD}"/>
              </a:ext>
            </a:extLst>
          </p:cNvPr>
          <p:cNvSpPr/>
          <p:nvPr/>
        </p:nvSpPr>
        <p:spPr>
          <a:xfrm>
            <a:off x="11013897" y="1387011"/>
            <a:ext cx="895818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163771" y="126476"/>
            <a:ext cx="12698854" cy="182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Why Average-Case Lower Bounds are Harder?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[MW’18], [Wil’11]’s Worst-</a:t>
            </a:r>
            <a:r>
              <a:rPr lang="en-US" altLang="zh-CN" b="1" i="1" dirty="0">
                <a:solidFill>
                  <a:srgbClr val="FF0000"/>
                </a:solidFill>
                <a:latin typeface="+mn-lt"/>
              </a:rPr>
              <a:t>Case Lower Bounds</a:t>
            </a:r>
            <a:endParaRPr lang="en-US" sz="2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43651-C0FE-4A88-96B0-BA2190D00DEF}"/>
              </a:ext>
            </a:extLst>
          </p:cNvPr>
          <p:cNvSpPr txBox="1"/>
          <p:nvPr/>
        </p:nvSpPr>
        <p:spPr>
          <a:xfrm>
            <a:off x="3488077" y="2010021"/>
            <a:ext cx="489049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All rely on the so called </a:t>
            </a:r>
            <a:r>
              <a:rPr lang="en-US" sz="3600" b="1" dirty="0"/>
              <a:t>easy-witness lemma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5C886-79D5-4721-A315-6228E3CB58DF}"/>
              </a:ext>
            </a:extLst>
          </p:cNvPr>
          <p:cNvSpPr txBox="1"/>
          <p:nvPr/>
        </p:nvSpPr>
        <p:spPr>
          <a:xfrm>
            <a:off x="3763341" y="3719243"/>
            <a:ext cx="433996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Such a lemma is only known in the worst-case!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24394C1-2776-40A3-B09B-8256B53FA5F8}"/>
              </a:ext>
            </a:extLst>
          </p:cNvPr>
          <p:cNvSpPr/>
          <p:nvPr/>
        </p:nvSpPr>
        <p:spPr>
          <a:xfrm>
            <a:off x="8609744" y="3036012"/>
            <a:ext cx="3493213" cy="1366463"/>
          </a:xfrm>
          <a:prstGeom prst="wedgeEllipseCallout">
            <a:avLst>
              <a:gd name="adj1" fmla="val -68226"/>
              <a:gd name="adj2" fmla="val -47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famous result in complexity! But not in this talk as we don’t need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6D1AC-1117-4B36-8AC9-A798F2E70C4E}"/>
              </a:ext>
            </a:extLst>
          </p:cNvPr>
          <p:cNvSpPr txBox="1"/>
          <p:nvPr/>
        </p:nvSpPr>
        <p:spPr>
          <a:xfrm>
            <a:off x="3789640" y="5325436"/>
            <a:ext cx="433996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old proofs complete breaks in the average-case!</a:t>
            </a:r>
          </a:p>
        </p:txBody>
      </p:sp>
    </p:spTree>
    <p:extLst>
      <p:ext uri="{BB962C8B-B14F-4D97-AF65-F5344CB8AC3E}">
        <p14:creationId xmlns:p14="http://schemas.microsoft.com/office/powerpoint/2010/main" val="9624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Chen-Oliveira-Santhanam’s approach: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+mn-lt"/>
                  </a:rPr>
                  <a:t>NEXP is average-case hard for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0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  <a:blipFill>
                <a:blip r:embed="rId3"/>
                <a:stretch>
                  <a:fillRect t="-24868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241FA1-A944-44A3-8BDD-6BEC9A2731FE}"/>
              </a:ext>
            </a:extLst>
          </p:cNvPr>
          <p:cNvSpPr txBox="1"/>
          <p:nvPr/>
        </p:nvSpPr>
        <p:spPr>
          <a:xfrm>
            <a:off x="2105196" y="3351998"/>
            <a:ext cx="784458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[COS’18]: We can use such a </a:t>
            </a:r>
            <a:r>
              <a:rPr lang="en-US" sz="3600" b="1" dirty="0">
                <a:solidFill>
                  <a:srgbClr val="7030A0"/>
                </a:solidFill>
              </a:rPr>
              <a:t>big weapon</a:t>
            </a:r>
            <a:r>
              <a:rPr lang="en-US" sz="2800" dirty="0"/>
              <a:t>: </a:t>
            </a:r>
          </a:p>
          <a:p>
            <a:pPr algn="ctr"/>
            <a:r>
              <a:rPr lang="en-US" sz="2800" b="1" i="1" dirty="0"/>
              <a:t>Worst-case to Average-case Hardness Amplification</a:t>
            </a:r>
          </a:p>
        </p:txBody>
      </p:sp>
      <p:pic>
        <p:nvPicPr>
          <p:cNvPr id="3074" name="Picture 2" descr="Image result for big cannon">
            <a:extLst>
              <a:ext uri="{FF2B5EF4-FFF2-40B4-BE49-F238E27FC236}">
                <a16:creationId xmlns:a16="http://schemas.microsoft.com/office/drawing/2014/main" id="{A9FE0F0B-DD6A-4264-A1DB-2B2BE97A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58" y="1231323"/>
            <a:ext cx="1212688" cy="10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4EE1AF-2061-4D31-B105-26CF81AB9404}"/>
              </a:ext>
            </a:extLst>
          </p:cNvPr>
          <p:cNvSpPr txBox="1"/>
          <p:nvPr/>
        </p:nvSpPr>
        <p:spPr>
          <a:xfrm>
            <a:off x="2559959" y="1266008"/>
            <a:ext cx="693505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Question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How to amplify a worst-case lower bound into an average-case lower bound?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FB15D-72CD-457A-8D3A-0F3110383FF9}"/>
                  </a:ext>
                </a:extLst>
              </p:cNvPr>
              <p:cNvSpPr txBox="1"/>
              <p:nvPr/>
            </p:nvSpPr>
            <p:spPr>
              <a:xfrm>
                <a:off x="250004" y="5447817"/>
                <a:ext cx="4347681" cy="963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Worst-case lower bound for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FB15D-72CD-457A-8D3A-0F311038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04" y="5447817"/>
                <a:ext cx="4347681" cy="963854"/>
              </a:xfrm>
              <a:prstGeom prst="rect">
                <a:avLst/>
              </a:prstGeom>
              <a:blipFill>
                <a:blip r:embed="rId5"/>
                <a:stretch>
                  <a:fillRect l="-2101" t="-6289"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43E2F2-591A-47FF-B955-FCF63AB26B6D}"/>
                  </a:ext>
                </a:extLst>
              </p:cNvPr>
              <p:cNvSpPr txBox="1"/>
              <p:nvPr/>
            </p:nvSpPr>
            <p:spPr>
              <a:xfrm>
                <a:off x="7202184" y="5447817"/>
                <a:ext cx="4780162" cy="963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Average-case lower bound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43E2F2-591A-47FF-B955-FCF63AB2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184" y="5447817"/>
                <a:ext cx="4780162" cy="963854"/>
              </a:xfrm>
              <a:prstGeom prst="rect">
                <a:avLst/>
              </a:prstGeom>
              <a:blipFill>
                <a:blip r:embed="rId6"/>
                <a:stretch>
                  <a:fillRect l="-636" t="-6289" r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33A6CE83-C443-42D4-9D02-3CB1A6765151}"/>
              </a:ext>
            </a:extLst>
          </p:cNvPr>
          <p:cNvSpPr/>
          <p:nvPr/>
        </p:nvSpPr>
        <p:spPr>
          <a:xfrm>
            <a:off x="5388795" y="5783337"/>
            <a:ext cx="1130157" cy="292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 result for big cannon">
            <a:extLst>
              <a:ext uri="{FF2B5EF4-FFF2-40B4-BE49-F238E27FC236}">
                <a16:creationId xmlns:a16="http://schemas.microsoft.com/office/drawing/2014/main" id="{39DFA356-FB97-400F-8423-032207CA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29" y="4620306"/>
            <a:ext cx="1212688" cy="10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8"/>
            <a:ext cx="11909715" cy="1435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  <a:latin typeface="+mn-lt"/>
              </a:rPr>
              <a:t>Worst-case to Average-case Hardness Amplification: Abstract Setup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2E5E5-A455-4C19-83CC-6C113C28FF12}"/>
              </a:ext>
            </a:extLst>
          </p:cNvPr>
          <p:cNvSpPr txBox="1"/>
          <p:nvPr/>
        </p:nvSpPr>
        <p:spPr>
          <a:xfrm>
            <a:off x="1462968" y="1952086"/>
            <a:ext cx="289327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Amplifier: Amp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61256-F93F-455B-AF65-BFC8A45793A1}"/>
              </a:ext>
            </a:extLst>
          </p:cNvPr>
          <p:cNvSpPr txBox="1"/>
          <p:nvPr/>
        </p:nvSpPr>
        <p:spPr>
          <a:xfrm>
            <a:off x="7245607" y="1946951"/>
            <a:ext cx="289327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Reduction: 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D35A6B-2DC3-4DCE-8AB6-A84134E0D467}"/>
                  </a:ext>
                </a:extLst>
              </p:cNvPr>
              <p:cNvSpPr txBox="1"/>
              <p:nvPr/>
            </p:nvSpPr>
            <p:spPr>
              <a:xfrm>
                <a:off x="2252901" y="3110502"/>
                <a:ext cx="7686207" cy="16151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:</a:t>
                </a:r>
              </a:p>
              <a:p>
                <a:pPr algn="ctr"/>
                <a:r>
                  <a:rPr lang="en-US" sz="2800" b="1" dirty="0"/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2800" b="1" dirty="0"/>
                  <a:t>-approximates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𝑹𝒆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/>
                  <a:t> 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D35A6B-2DC3-4DCE-8AB6-A84134E0D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01" y="3110502"/>
                <a:ext cx="7686207" cy="1615186"/>
              </a:xfrm>
              <a:prstGeom prst="rect">
                <a:avLst/>
              </a:prstGeom>
              <a:blipFill>
                <a:blip r:embed="rId3"/>
                <a:stretch>
                  <a:fillRect l="-1190" t="-3383" r="-1031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108544-5ADA-4C87-8770-04F105F11212}"/>
                  </a:ext>
                </a:extLst>
              </p:cNvPr>
              <p:cNvSpPr txBox="1"/>
              <p:nvPr/>
            </p:nvSpPr>
            <p:spPr>
              <a:xfrm>
                <a:off x="2356579" y="5157287"/>
                <a:ext cx="7478842" cy="103791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b="1" dirty="0"/>
                  <a:t> cannot be worst-case computed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𝑹𝒆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b="1" dirty="0"/>
                  <a:t>,</a:t>
                </a:r>
              </a:p>
              <a:p>
                <a:pPr algn="ctr"/>
                <a:r>
                  <a:rPr lang="en-US" sz="2800" b="1" dirty="0"/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cannot be 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108544-5ADA-4C87-8770-04F105F11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79" y="5157287"/>
                <a:ext cx="7478842" cy="1037913"/>
              </a:xfrm>
              <a:prstGeom prst="rect">
                <a:avLst/>
              </a:prstGeom>
              <a:blipFill>
                <a:blip r:embed="rId4"/>
                <a:stretch>
                  <a:fillRect l="-1304" r="-114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Chen-Oliveira-Santhanam’s approach: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+mn-lt"/>
                  </a:rPr>
                  <a:t>NEXP is average-case hard for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0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  <a:blipFill>
                <a:blip r:embed="rId3"/>
                <a:stretch>
                  <a:fillRect t="-24868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C10F7A-7EB4-482D-A027-3139277B2F00}"/>
                  </a:ext>
                </a:extLst>
              </p:cNvPr>
              <p:cNvSpPr txBox="1"/>
              <p:nvPr/>
            </p:nvSpPr>
            <p:spPr>
              <a:xfrm>
                <a:off x="847356" y="1695616"/>
                <a:ext cx="2893273" cy="9909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Amplifier: Amp</a:t>
                </a:r>
              </a:p>
              <a:p>
                <a:pPr algn="ctr"/>
                <a:r>
                  <a:rPr lang="en-US" sz="2800" b="1" dirty="0"/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/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C10F7A-7EB4-482D-A027-3139277B2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56" y="1695616"/>
                <a:ext cx="2893273" cy="990977"/>
              </a:xfrm>
              <a:prstGeom prst="rect">
                <a:avLst/>
              </a:prstGeom>
              <a:blipFill>
                <a:blip r:embed="rId4"/>
                <a:stretch>
                  <a:fillRect t="-5488"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72453F-59F7-4402-A972-3D3E20F1B98A}"/>
                  </a:ext>
                </a:extLst>
              </p:cNvPr>
              <p:cNvSpPr txBox="1"/>
              <p:nvPr/>
            </p:nvSpPr>
            <p:spPr>
              <a:xfrm>
                <a:off x="7759315" y="1278078"/>
                <a:ext cx="2893273" cy="18256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Reduction: </a:t>
                </a:r>
              </a:p>
              <a:p>
                <a:pPr algn="ctr"/>
                <a:r>
                  <a:rPr lang="en-US" sz="2800" b="1" dirty="0"/>
                  <a:t>Red can be implemented as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𝒄𝒊𝒓𝒄𝒖𝒊𝒕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72453F-59F7-4402-A972-3D3E20F1B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15" y="1278078"/>
                <a:ext cx="2893273" cy="1825628"/>
              </a:xfrm>
              <a:prstGeom prst="rect">
                <a:avLst/>
              </a:prstGeom>
              <a:blipFill>
                <a:blip r:embed="rId5"/>
                <a:stretch>
                  <a:fillRect t="-3333" r="-1053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9DE175-CE07-480C-B28B-A86E625915CF}"/>
                  </a:ext>
                </a:extLst>
              </p:cNvPr>
              <p:cNvSpPr txBox="1"/>
              <p:nvPr/>
            </p:nvSpPr>
            <p:spPr>
              <a:xfrm>
                <a:off x="2293993" y="3287735"/>
                <a:ext cx="7686207" cy="16151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:</a:t>
                </a:r>
              </a:p>
              <a:p>
                <a:pPr algn="ctr"/>
                <a:r>
                  <a:rPr lang="en-US" sz="2800" b="1" dirty="0"/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2800" b="1" dirty="0"/>
                  <a:t>-approximates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𝑹𝒆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9DE175-CE07-480C-B28B-A86E6259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993" y="3287735"/>
                <a:ext cx="7686207" cy="1615186"/>
              </a:xfrm>
              <a:prstGeom prst="rect">
                <a:avLst/>
              </a:prstGeom>
              <a:blipFill>
                <a:blip r:embed="rId6"/>
                <a:stretch>
                  <a:fillRect l="-1109" t="-3383" r="-1030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DB0E54-905B-4659-A0D9-D3F16A46ACF8}"/>
                  </a:ext>
                </a:extLst>
              </p:cNvPr>
              <p:cNvSpPr txBox="1"/>
              <p:nvPr/>
            </p:nvSpPr>
            <p:spPr>
              <a:xfrm>
                <a:off x="687885" y="5382940"/>
                <a:ext cx="10816231" cy="11532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b="1" dirty="0"/>
                  <a:t> cannot be worst-case computed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,</a:t>
                </a:r>
              </a:p>
              <a:p>
                <a:pPr algn="ctr"/>
                <a:r>
                  <a:rPr lang="en-US" sz="2800" b="1" dirty="0"/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cannot be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b="1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!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DB0E54-905B-4659-A0D9-D3F16A46A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5" y="5382940"/>
                <a:ext cx="10816231" cy="1153264"/>
              </a:xfrm>
              <a:prstGeom prst="rect">
                <a:avLst/>
              </a:prstGeom>
              <a:blipFill>
                <a:blip r:embed="rId7"/>
                <a:stretch>
                  <a:fillRect l="-732" t="-3684" r="-563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CF5B11-D825-405E-86CF-577F16CA4FE6}"/>
                  </a:ext>
                </a:extLst>
              </p:cNvPr>
              <p:cNvSpPr txBox="1"/>
              <p:nvPr/>
            </p:nvSpPr>
            <p:spPr>
              <a:xfrm>
                <a:off x="3994804" y="1929494"/>
                <a:ext cx="3304853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𝒑𝒐𝒍𝒚𝒍𝒐𝒈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CF5B11-D825-405E-86CF-577F16CA4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804" y="1929494"/>
                <a:ext cx="330485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2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9"/>
            <a:ext cx="11909715" cy="1004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So why not push forward?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03CC07-BAB7-4349-AC02-0C1EB0EE1BA3}"/>
                  </a:ext>
                </a:extLst>
              </p:cNvPr>
              <p:cNvSpPr txBox="1"/>
              <p:nvPr/>
            </p:nvSpPr>
            <p:spPr>
              <a:xfrm>
                <a:off x="7759315" y="855995"/>
                <a:ext cx="3110743" cy="18256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Reduction: </a:t>
                </a:r>
              </a:p>
              <a:p>
                <a:pPr algn="ctr"/>
                <a:r>
                  <a:rPr lang="en-US" sz="2800" b="1" dirty="0"/>
                  <a:t>Red can be implemented as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𝒄𝒊𝒓𝒄𝒖𝒊𝒕</m:t>
                    </m:r>
                  </m:oMath>
                </a14:m>
                <a:r>
                  <a:rPr lang="en-US" sz="2800" b="1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03CC07-BAB7-4349-AC02-0C1EB0EE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15" y="855995"/>
                <a:ext cx="3110743" cy="1825628"/>
              </a:xfrm>
              <a:prstGeom prst="rect">
                <a:avLst/>
              </a:prstGeom>
              <a:blipFill>
                <a:blip r:embed="rId3"/>
                <a:stretch>
                  <a:fillRect l="-2544" t="-2990" r="-4697" b="-8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3B3E16-3616-4DEF-8F2B-65DAA291996A}"/>
                  </a:ext>
                </a:extLst>
              </p:cNvPr>
              <p:cNvSpPr txBox="1"/>
              <p:nvPr/>
            </p:nvSpPr>
            <p:spPr>
              <a:xfrm>
                <a:off x="2293991" y="2978517"/>
                <a:ext cx="7686207" cy="16151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:</a:t>
                </a:r>
              </a:p>
              <a:p>
                <a:pPr algn="ctr"/>
                <a:r>
                  <a:rPr lang="en-US" sz="2800" b="1" dirty="0"/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2800" b="1" dirty="0"/>
                  <a:t>-approximates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𝑨𝒎𝒑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𝑹𝒆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3B3E16-3616-4DEF-8F2B-65DAA2919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991" y="2978517"/>
                <a:ext cx="7686207" cy="1615186"/>
              </a:xfrm>
              <a:prstGeom prst="rect">
                <a:avLst/>
              </a:prstGeom>
              <a:blipFill>
                <a:blip r:embed="rId4"/>
                <a:stretch>
                  <a:fillRect l="-1109" t="-3759" r="-1030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B2D13-74C1-4A93-A441-A09FBE5B2F49}"/>
                  </a:ext>
                </a:extLst>
              </p:cNvPr>
              <p:cNvSpPr txBox="1"/>
              <p:nvPr/>
            </p:nvSpPr>
            <p:spPr>
              <a:xfrm>
                <a:off x="4097545" y="1502326"/>
                <a:ext cx="3304853" cy="5329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B2D13-74C1-4A93-A441-A09FBE5B2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45" y="1502326"/>
                <a:ext cx="3304853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AFC66B-8E6C-4A45-85B2-081AD153D711}"/>
                  </a:ext>
                </a:extLst>
              </p:cNvPr>
              <p:cNvSpPr txBox="1"/>
              <p:nvPr/>
            </p:nvSpPr>
            <p:spPr>
              <a:xfrm>
                <a:off x="847355" y="1273321"/>
                <a:ext cx="2893273" cy="9909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Amplifier: Amp</a:t>
                </a:r>
              </a:p>
              <a:p>
                <a:pPr algn="ctr"/>
                <a:r>
                  <a:rPr lang="en-US" sz="2800" b="1" dirty="0"/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/>
                  <a:t> time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AFC66B-8E6C-4A45-85B2-081AD153D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55" y="1273321"/>
                <a:ext cx="2893273" cy="990977"/>
              </a:xfrm>
              <a:prstGeom prst="rect">
                <a:avLst/>
              </a:prstGeom>
              <a:blipFill>
                <a:blip r:embed="rId6"/>
                <a:stretch>
                  <a:fillRect t="-6135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C5C036-89B9-43E7-8F2E-ED869607B8F5}"/>
                  </a:ext>
                </a:extLst>
              </p:cNvPr>
              <p:cNvSpPr/>
              <p:nvPr/>
            </p:nvSpPr>
            <p:spPr>
              <a:xfrm>
                <a:off x="1877339" y="4890597"/>
                <a:ext cx="8554906" cy="9008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[SV’10,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Grinberg-Shaltiel-Viola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’18]</a:t>
                </a:r>
                <a:br>
                  <a:rPr lang="en-US" sz="2400" b="1" dirty="0">
                    <a:solidFill>
                      <a:srgbClr val="FF0000"/>
                    </a:solidFill>
                  </a:rPr>
                </a:br>
                <a:r>
                  <a:rPr lang="en-US" sz="2400" b="1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𝑹𝒆𝒅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/>
                  <a:t>must be at least as powerful as Majority!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C5C036-89B9-43E7-8F2E-ED869607B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339" y="4890597"/>
                <a:ext cx="8554906" cy="900888"/>
              </a:xfrm>
              <a:prstGeom prst="rect">
                <a:avLst/>
              </a:prstGeom>
              <a:blipFill>
                <a:blip r:embed="rId7"/>
                <a:stretch>
                  <a:fillRect l="-641" t="-6040" r="-570" b="-1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5AC857-F4E8-45E5-9F55-7ED89A22BE28}"/>
                  </a:ext>
                </a:extLst>
              </p:cNvPr>
              <p:cNvSpPr/>
              <p:nvPr/>
            </p:nvSpPr>
            <p:spPr>
              <a:xfrm>
                <a:off x="2517654" y="6088379"/>
                <a:ext cx="7373622" cy="47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/>
                  <a:t>Would require 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/>
                  <a:t> lower bound to start with!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5AC857-F4E8-45E5-9F55-7ED89A22B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54" y="6088379"/>
                <a:ext cx="7373622" cy="470000"/>
              </a:xfrm>
              <a:prstGeom prst="rect">
                <a:avLst/>
              </a:prstGeom>
              <a:blipFill>
                <a:blip r:embed="rId8"/>
                <a:stretch>
                  <a:fillRect l="-743" t="-7692" r="-66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3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9"/>
            <a:ext cx="11909715" cy="115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Summary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/>
              <p:nvPr/>
            </p:nvSpPr>
            <p:spPr>
              <a:xfrm>
                <a:off x="1216657" y="1302607"/>
                <a:ext cx="9518951" cy="9638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/>
                  <a:t>We want to ``convert’’ worst-case lower bounds against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 </a:t>
                </a:r>
              </a:p>
              <a:p>
                <a:pPr algn="ctr"/>
                <a:r>
                  <a:rPr lang="en-US" sz="2800" b="1" i="1" dirty="0"/>
                  <a:t>into strong average-case lower bounds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57" y="1302607"/>
                <a:ext cx="9518951" cy="963854"/>
              </a:xfrm>
              <a:prstGeom prst="rect">
                <a:avLst/>
              </a:prstGeom>
              <a:blipFill>
                <a:blip r:embed="rId3"/>
                <a:stretch>
                  <a:fillRect l="-896"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49217-CD78-4148-8077-79956A2EA64B}"/>
                  </a:ext>
                </a:extLst>
              </p:cNvPr>
              <p:cNvSpPr txBox="1"/>
              <p:nvPr/>
            </p:nvSpPr>
            <p:spPr>
              <a:xfrm>
                <a:off x="1548473" y="2947073"/>
                <a:ext cx="9095054" cy="194873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i="1" dirty="0">
                    <a:solidFill>
                      <a:srgbClr val="FF0000"/>
                    </a:solidFill>
                  </a:rPr>
                  <a:t>[SV10, GSV18]</a:t>
                </a:r>
              </a:p>
              <a:p>
                <a:pPr algn="ctr"/>
                <a:r>
                  <a:rPr lang="en-US" sz="2800" b="1" i="1" dirty="0"/>
                  <a:t>If we use ``black-box’’ transformation.</a:t>
                </a:r>
              </a:p>
              <a:p>
                <a:pPr algn="ctr"/>
                <a:r>
                  <a:rPr lang="en-US" sz="2800" b="1" i="1" dirty="0"/>
                  <a:t>It seems that we need to show worst-case lower bounds for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𝑴𝑨𝑱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49217-CD78-4148-8077-79956A2EA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73" y="2947073"/>
                <a:ext cx="9095054" cy="1948739"/>
              </a:xfrm>
              <a:prstGeom prst="rect">
                <a:avLst/>
              </a:prstGeom>
              <a:blipFill>
                <a:blip r:embed="rId4"/>
                <a:stretch>
                  <a:fillRect l="-871" t="-4050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F08206-D12E-41B9-ADED-9F0AD74F6FAE}"/>
              </a:ext>
            </a:extLst>
          </p:cNvPr>
          <p:cNvSpPr txBox="1"/>
          <p:nvPr/>
        </p:nvSpPr>
        <p:spPr>
          <a:xfrm>
            <a:off x="3893952" y="5447869"/>
            <a:ext cx="407534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Can we avoid this barrier?</a:t>
            </a:r>
          </a:p>
        </p:txBody>
      </p:sp>
    </p:spTree>
    <p:extLst>
      <p:ext uri="{BB962C8B-B14F-4D97-AF65-F5344CB8AC3E}">
        <p14:creationId xmlns:p14="http://schemas.microsoft.com/office/powerpoint/2010/main" val="27633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34" y="63903"/>
            <a:ext cx="11532444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900" b="1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3500" b="1" dirty="0"/>
              </a:p>
              <a:p>
                <a:pPr lvl="1"/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proving lower bounds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</a:t>
                </a:r>
                <a:r>
                  <a:rPr lang="en-US" altLang="zh-CN" sz="3200" dirty="0"/>
                  <a:t>classes</a:t>
                </a:r>
                <a:endParaRPr lang="en-US" sz="3200" dirty="0"/>
              </a:p>
              <a:p>
                <a:pPr lvl="1"/>
                <a:r>
                  <a:rPr lang="en-US" sz="3200" b="1" dirty="0"/>
                  <a:t>Frontier </a:t>
                </a:r>
                <a:r>
                  <a:rPr lang="en-US" altLang="zh-CN" sz="3200" b="1" dirty="0"/>
                  <a:t>I</a:t>
                </a:r>
                <a:r>
                  <a:rPr lang="en-US" sz="3200" dirty="0"/>
                  <a:t>: </a:t>
                </a:r>
                <a:r>
                  <a:rPr lang="en-US" altLang="zh-CN" sz="3200" dirty="0"/>
                  <a:t>Stronger average-case</a:t>
                </a:r>
                <a:r>
                  <a:rPr lang="en-US" sz="3200" dirty="0"/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𝐀𝐂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42" y="1313561"/>
                <a:ext cx="11632704" cy="2320774"/>
              </a:xfrm>
              <a:blipFill>
                <a:blip r:embed="rId3"/>
                <a:stretch>
                  <a:fillRect t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143157" y="4091752"/>
                <a:ext cx="11646389" cy="213539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2"/>
                    </a:solidFill>
                  </a:rPr>
                  <a:t>The Pseudorandom Generator (PRG) Program for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sz="3600" b="1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n-US" sz="3200" dirty="0">
                    <a:solidFill>
                      <a:schemeClr val="bg2"/>
                    </a:solidFill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32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3200" dirty="0">
                    <a:solidFill>
                      <a:schemeClr val="bg2"/>
                    </a:solidFill>
                  </a:rPr>
                  <a:t>via constructing PRGs for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and </a:t>
                </a:r>
                <a:r>
                  <a:rPr lang="en-US" sz="3200" i="1" dirty="0">
                    <a:solidFill>
                      <a:schemeClr val="bg2"/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2"/>
                    </a:solidFill>
                  </a:rPr>
                  <a:t> circuit classes</a:t>
                </a:r>
              </a:p>
              <a:p>
                <a:pPr lvl="1"/>
                <a:r>
                  <a:rPr lang="en-US" sz="3200" b="1" dirty="0">
                    <a:solidFill>
                      <a:schemeClr val="bg2"/>
                    </a:solidFill>
                  </a:rPr>
                  <a:t>Frontier I</a:t>
                </a:r>
                <a:r>
                  <a:rPr lang="en-US" sz="3200" dirty="0">
                    <a:solidFill>
                      <a:schemeClr val="bg2"/>
                    </a:solidFill>
                  </a:rPr>
                  <a:t>: Strong Average-case lower bounds for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 i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32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7" y="4091752"/>
                <a:ext cx="11646389" cy="2135393"/>
              </a:xfrm>
              <a:prstGeom prst="rect">
                <a:avLst/>
              </a:prstGeom>
              <a:blipFill>
                <a:blip r:embed="rId4"/>
                <a:stretch>
                  <a:fillRect l="-628" t="-4261" b="-8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058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Today’s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F2B3E-8D42-45CF-97D0-171F0B2A0D63}"/>
              </a:ext>
            </a:extLst>
          </p:cNvPr>
          <p:cNvSpPr txBox="1"/>
          <p:nvPr/>
        </p:nvSpPr>
        <p:spPr>
          <a:xfrm>
            <a:off x="1143982" y="1152841"/>
            <a:ext cx="9621749" cy="9541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Review of the framework of Hardness Amplification</a:t>
            </a:r>
          </a:p>
          <a:p>
            <a:pPr algn="ctr"/>
            <a:r>
              <a:rPr lang="en-US" sz="2800" b="1" dirty="0"/>
              <a:t>The proof of [</a:t>
            </a:r>
            <a:r>
              <a:rPr lang="en-US" sz="2800" b="1" dirty="0">
                <a:solidFill>
                  <a:srgbClr val="FF0000"/>
                </a:solidFill>
              </a:rPr>
              <a:t>Chen-Oliveira-Santhanam</a:t>
            </a:r>
            <a:r>
              <a:rPr lang="en-US" sz="2800" b="1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5EF1CC-DFF8-4A8D-A80C-384F42DCE7DB}"/>
                  </a:ext>
                </a:extLst>
              </p:cNvPr>
              <p:cNvSpPr/>
              <p:nvPr/>
            </p:nvSpPr>
            <p:spPr>
              <a:xfrm>
                <a:off x="1618181" y="2413981"/>
                <a:ext cx="8748444" cy="2886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Approximate Linear Sum, and the Non-Blackbox Hardness Amplification, with two simpler proofs:</a:t>
                </a:r>
              </a:p>
              <a:p>
                <a:pPr marL="971550" lvl="1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800" b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approximated by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.</a:t>
                </a:r>
              </a:p>
              <a:p>
                <a:pPr marL="971550" lvl="1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b="1" dirty="0"/>
                  <a:t> does not have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-size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 circuits.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5EF1CC-DFF8-4A8D-A80C-384F42DCE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81" y="2413981"/>
                <a:ext cx="8748444" cy="2886559"/>
              </a:xfrm>
              <a:prstGeom prst="rect">
                <a:avLst/>
              </a:prstGeom>
              <a:blipFill>
                <a:blip r:embed="rId3"/>
                <a:stretch>
                  <a:fillRect l="-1043" t="-1891" r="-1947" b="-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53F6D92-0E93-4034-88BF-D0A8E1979190}"/>
              </a:ext>
            </a:extLst>
          </p:cNvPr>
          <p:cNvSpPr/>
          <p:nvPr/>
        </p:nvSpPr>
        <p:spPr>
          <a:xfrm>
            <a:off x="2568540" y="5514101"/>
            <a:ext cx="697101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Quick Overview of the whole proof </a:t>
            </a:r>
          </a:p>
          <a:p>
            <a:pPr algn="ctr"/>
            <a:r>
              <a:rPr lang="en-US" sz="2800" b="1" dirty="0"/>
              <a:t>(Intended as an invitation to read the paper!)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1E3977F-6682-43D9-B52D-539636D43E52}"/>
              </a:ext>
            </a:extLst>
          </p:cNvPr>
          <p:cNvSpPr/>
          <p:nvPr/>
        </p:nvSpPr>
        <p:spPr>
          <a:xfrm>
            <a:off x="10710809" y="3628660"/>
            <a:ext cx="895818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9"/>
            <a:ext cx="11909715" cy="115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Intuition</a:t>
            </a:r>
            <a:endParaRPr lang="en-US" sz="6000" b="1" i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/>
              <p:nvPr/>
            </p:nvSpPr>
            <p:spPr>
              <a:xfrm>
                <a:off x="240643" y="1302607"/>
                <a:ext cx="11471025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/>
                  <a:t>The limitation of [GSV, SV] is talking about black-box hardness amplification</a:t>
                </a:r>
              </a:p>
              <a:p>
                <a:pPr algn="ctr"/>
                <a:r>
                  <a:rPr lang="en-US" sz="2800" b="1" i="1" dirty="0"/>
                  <a:t>which works for ALL functions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3" y="1302607"/>
                <a:ext cx="11471025" cy="954107"/>
              </a:xfrm>
              <a:prstGeom prst="rect">
                <a:avLst/>
              </a:prstGeom>
              <a:blipFill>
                <a:blip r:embed="rId3"/>
                <a:stretch>
                  <a:fillRect l="-584" t="-6369" r="-53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7FB35D-BD30-465B-919C-0D5E4E750F6D}"/>
              </a:ext>
            </a:extLst>
          </p:cNvPr>
          <p:cNvSpPr txBox="1"/>
          <p:nvPr/>
        </p:nvSpPr>
        <p:spPr>
          <a:xfrm>
            <a:off x="3699634" y="3167390"/>
            <a:ext cx="455304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i="1" dirty="0"/>
              <a:t>How to avoid the barrier?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F856D-5638-47B4-BA76-116BD36A9418}"/>
              </a:ext>
            </a:extLst>
          </p:cNvPr>
          <p:cNvSpPr txBox="1"/>
          <p:nvPr/>
        </p:nvSpPr>
        <p:spPr>
          <a:xfrm>
            <a:off x="1683490" y="4601286"/>
            <a:ext cx="357860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Use non-black box </a:t>
            </a:r>
          </a:p>
          <a:p>
            <a:pPr algn="ctr"/>
            <a:r>
              <a:rPr lang="en-US" sz="2800" b="1" i="1" dirty="0"/>
              <a:t>hardness amplification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360D0-015B-4D17-BAE9-788E0DDD7BD1}"/>
              </a:ext>
            </a:extLst>
          </p:cNvPr>
          <p:cNvSpPr txBox="1"/>
          <p:nvPr/>
        </p:nvSpPr>
        <p:spPr>
          <a:xfrm>
            <a:off x="6964314" y="4601286"/>
            <a:ext cx="367600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Use special property of </a:t>
            </a:r>
          </a:p>
          <a:p>
            <a:pPr algn="ctr"/>
            <a:r>
              <a:rPr lang="en-US" sz="2800" b="1" i="1" dirty="0"/>
              <a:t>functions f</a:t>
            </a:r>
          </a:p>
        </p:txBody>
      </p:sp>
    </p:spTree>
    <p:extLst>
      <p:ext uri="{BB962C8B-B14F-4D97-AF65-F5344CB8AC3E}">
        <p14:creationId xmlns:p14="http://schemas.microsoft.com/office/powerpoint/2010/main" val="5447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659380" y="164340"/>
            <a:ext cx="8677500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263195" y="1087517"/>
                <a:ext cx="7333019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be a circuit class. A </a:t>
                </a:r>
                <a:r>
                  <a:rPr lang="en-US" sz="2800" b="1" i="1" dirty="0"/>
                  <a:t>Linear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95" y="1087517"/>
                <a:ext cx="7333019" cy="1384995"/>
              </a:xfrm>
              <a:prstGeom prst="rect">
                <a:avLst/>
              </a:prstGeom>
              <a:blipFill>
                <a:blip r:embed="rId3"/>
                <a:stretch>
                  <a:fillRect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6DDEC502-06C9-465B-A5E7-0757EBCA31BA}"/>
              </a:ext>
            </a:extLst>
          </p:cNvPr>
          <p:cNvGrpSpPr/>
          <p:nvPr/>
        </p:nvGrpSpPr>
        <p:grpSpPr>
          <a:xfrm>
            <a:off x="8297084" y="3388402"/>
            <a:ext cx="3123878" cy="1700389"/>
            <a:chOff x="8089770" y="2084125"/>
            <a:chExt cx="3123878" cy="1700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/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/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/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/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/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16A19BF-E625-44D0-8066-103832062BEC}"/>
                </a:ext>
              </a:extLst>
            </p:cNvPr>
            <p:cNvCxnSpPr>
              <a:cxnSpLocks/>
              <a:stCxn id="8" idx="0"/>
              <a:endCxn id="2" idx="2"/>
            </p:cNvCxnSpPr>
            <p:nvPr/>
          </p:nvCxnSpPr>
          <p:spPr>
            <a:xfrm flipV="1">
              <a:off x="8447203" y="2630880"/>
              <a:ext cx="1082976" cy="603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46F38CB-D4D3-4AD3-99DF-3DAC2312D86A}"/>
                </a:ext>
              </a:extLst>
            </p:cNvPr>
            <p:cNvCxnSpPr>
              <a:cxnSpLocks/>
              <a:stCxn id="9" idx="0"/>
              <a:endCxn id="2" idx="2"/>
            </p:cNvCxnSpPr>
            <p:nvPr/>
          </p:nvCxnSpPr>
          <p:spPr>
            <a:xfrm flipV="1">
              <a:off x="9402917" y="2630880"/>
              <a:ext cx="127262" cy="603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70F5957-B4F3-4B2C-8A09-F0EA90B3E941}"/>
                </a:ext>
              </a:extLst>
            </p:cNvPr>
            <p:cNvCxnSpPr>
              <a:cxnSpLocks/>
              <a:stCxn id="10" idx="0"/>
              <a:endCxn id="2" idx="2"/>
            </p:cNvCxnSpPr>
            <p:nvPr/>
          </p:nvCxnSpPr>
          <p:spPr>
            <a:xfrm flipH="1" flipV="1">
              <a:off x="9530179" y="2630880"/>
              <a:ext cx="1326037" cy="60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/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/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/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/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2501F3-A465-4D47-84E1-051BB4ABE457}"/>
              </a:ext>
            </a:extLst>
          </p:cNvPr>
          <p:cNvGrpSpPr/>
          <p:nvPr/>
        </p:nvGrpSpPr>
        <p:grpSpPr>
          <a:xfrm>
            <a:off x="8262296" y="2307839"/>
            <a:ext cx="3035231" cy="2384840"/>
            <a:chOff x="8054982" y="1003562"/>
            <a:chExt cx="3035231" cy="2384840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EF1594F-0722-4649-8620-6AB0F39DBCE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9037946" y="2977267"/>
              <a:ext cx="699547" cy="41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6F8B6FD9-96FF-49D9-BD4C-63FBAD3DF1AF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9737493" y="2974300"/>
              <a:ext cx="804731" cy="414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/>
                <p:nvPr/>
              </p:nvSpPr>
              <p:spPr>
                <a:xfrm>
                  <a:off x="8054982" y="1003562"/>
                  <a:ext cx="126271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i="1" dirty="0"/>
                </a:p>
                <a:p>
                  <a:pPr algn="ctr"/>
                  <a:r>
                    <a:rPr lang="en-US" altLang="zh-CN" i="1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982" y="1003562"/>
                  <a:ext cx="126271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382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/>
                <p:nvPr/>
              </p:nvSpPr>
              <p:spPr>
                <a:xfrm>
                  <a:off x="9567167" y="1003562"/>
                  <a:ext cx="1523046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,1+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b="0" i="1" dirty="0"/>
                </a:p>
                <a:p>
                  <a:pPr algn="ctr"/>
                  <a:r>
                    <a:rPr lang="en-US" altLang="zh-CN" i="1" dirty="0"/>
                    <a:t>if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7167" y="1003562"/>
                  <a:ext cx="1523046" cy="646331"/>
                </a:xfrm>
                <a:prstGeom prst="rect">
                  <a:avLst/>
                </a:prstGeom>
                <a:blipFill>
                  <a:blip r:embed="rId16"/>
                  <a:stretch>
                    <a:fillRect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/>
              <p:nvPr/>
            </p:nvSpPr>
            <p:spPr>
              <a:xfrm>
                <a:off x="969966" y="2753838"/>
                <a:ext cx="609600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sz="2800" dirty="0"/>
                  <a:t>We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i="1" dirty="0"/>
                  <a:t> is an </a:t>
                </a:r>
                <a:r>
                  <a:rPr lang="en-US" sz="2800" b="1" i="1" dirty="0"/>
                  <a:t>approximate (linear) sum </a:t>
                </a:r>
                <a:r>
                  <a:rPr lang="en-US" sz="2800" i="1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, if 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as above such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66" y="2753838"/>
                <a:ext cx="6096000" cy="1815882"/>
              </a:xfrm>
              <a:prstGeom prst="rect">
                <a:avLst/>
              </a:prstGeom>
              <a:blipFill>
                <a:blip r:embed="rId17"/>
                <a:stretch>
                  <a:fillRect t="-3344" r="-999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C49FFB-6CFF-4388-85BF-054748E33718}"/>
                  </a:ext>
                </a:extLst>
              </p:cNvPr>
              <p:cNvSpPr/>
              <p:nvPr/>
            </p:nvSpPr>
            <p:spPr>
              <a:xfrm>
                <a:off x="969966" y="4862542"/>
                <a:ext cx="6096000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sz="2800" dirty="0"/>
                  <a:t>For example,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dirty="0"/>
                  <a:t>, has approximate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it is an approximate linear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2800" dirty="0"/>
                  <a:t> functions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bits.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C49FFB-6CFF-4388-85BF-054748E33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66" y="4862542"/>
                <a:ext cx="6096000" cy="1815882"/>
              </a:xfrm>
              <a:prstGeom prst="rect">
                <a:avLst/>
              </a:prstGeom>
              <a:blipFill>
                <a:blip r:embed="rId18"/>
                <a:stretch>
                  <a:fillRect t="-3344" r="-2697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"/>
            <a:ext cx="12599314" cy="103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Why is Approximate Sum better than MAJ?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124279" y="1519944"/>
                <a:ext cx="7675015" cy="22467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Approximate Sum </a:t>
                </a:r>
                <a:r>
                  <a:rPr lang="en-US" sz="2800" b="1" dirty="0"/>
                  <a:t>preserves</a:t>
                </a:r>
                <a:r>
                  <a:rPr lang="en-US" sz="2800" dirty="0"/>
                  <a:t> algorithms!</a:t>
                </a:r>
              </a:p>
              <a:p>
                <a:pPr algn="ctr"/>
                <a:r>
                  <a:rPr lang="en-US" sz="2800" dirty="0"/>
                  <a:t>Given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-approximate linear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circuits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for a Boolean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b="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2800" dirty="0"/>
                  <a:t> is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800" dirty="0"/>
                  <a:t>-close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9" y="1519944"/>
                <a:ext cx="7675015" cy="2246769"/>
              </a:xfrm>
              <a:prstGeom prst="rect">
                <a:avLst/>
              </a:prstGeom>
              <a:blipFill>
                <a:blip r:embed="rId3"/>
                <a:stretch>
                  <a:fillRect t="-2432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/>
              <p:nvPr/>
            </p:nvSpPr>
            <p:spPr>
              <a:xfrm>
                <a:off x="359602" y="4798107"/>
                <a:ext cx="6956393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That is, faster algorithms for computing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implies faster algorithms for estimating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2" y="4798107"/>
                <a:ext cx="6956393" cy="1569660"/>
              </a:xfrm>
              <a:prstGeom prst="rect">
                <a:avLst/>
              </a:prstGeom>
              <a:blipFill>
                <a:blip r:embed="rId4"/>
                <a:stretch>
                  <a:fillRect l="-263" t="-5019" r="-1576" b="-1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/>
              <p:nvPr/>
            </p:nvSpPr>
            <p:spPr>
              <a:xfrm>
                <a:off x="8046494" y="1161729"/>
                <a:ext cx="4021227" cy="544764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With this observation</a:t>
                </a:r>
              </a:p>
              <a:p>
                <a:pPr algn="ctr"/>
                <a:r>
                  <a:rPr lang="en-US" sz="3200" b="1" dirty="0"/>
                  <a:t>[C.-Williams]: </a:t>
                </a:r>
                <a:br>
                  <a:rPr lang="en-US" sz="3200" b="1" dirty="0"/>
                </a:br>
                <a:br>
                  <a:rPr lang="en-US" sz="3200" b="1" dirty="0"/>
                </a:br>
                <a:r>
                  <a:rPr lang="en-US" sz="2800" dirty="0"/>
                  <a:t>nontrivial </a:t>
                </a:r>
                <a:r>
                  <a:rPr lang="en-US" sz="2800" dirty="0" err="1"/>
                  <a:t>derand</a:t>
                </a:r>
                <a:r>
                  <a:rPr lang="en-US" sz="2800" dirty="0"/>
                  <a:t>. algorithm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nontrivial </a:t>
                </a:r>
                <a:r>
                  <a:rPr lang="en-US" sz="2800" dirty="0" err="1"/>
                  <a:t>derand</a:t>
                </a:r>
                <a:r>
                  <a:rPr lang="en-US" sz="2800" dirty="0"/>
                  <a:t>. of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cannot be computed by an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494" y="1161729"/>
                <a:ext cx="4021227" cy="5447645"/>
              </a:xfrm>
              <a:prstGeom prst="rect">
                <a:avLst/>
              </a:prstGeom>
              <a:blipFill>
                <a:blip r:embed="rId5"/>
                <a:stretch>
                  <a:fillRect l="-2874" t="-1454" r="-4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DDE5D-575D-45D6-9BC4-75CFC3AC6113}"/>
                  </a:ext>
                </a:extLst>
              </p:cNvPr>
              <p:cNvSpPr txBox="1"/>
              <p:nvPr/>
            </p:nvSpPr>
            <p:spPr>
              <a:xfrm>
                <a:off x="1210764" y="3094656"/>
                <a:ext cx="9621749" cy="2084417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Most importantly, we </a:t>
                </a:r>
                <a:r>
                  <a:rPr lang="en-US" sz="3200" b="1" i="1" dirty="0"/>
                  <a:t>know</a:t>
                </a:r>
                <a:r>
                  <a:rPr lang="en-US" sz="3200" b="1" dirty="0"/>
                  <a:t> how to prove </a:t>
                </a:r>
              </a:p>
              <a:p>
                <a:pPr algn="ctr"/>
                <a:r>
                  <a:rPr lang="en-US" sz="3200" b="1" dirty="0"/>
                  <a:t>worst-case lower bounds for approximate linear sum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/>
                  <a:t>! </a:t>
                </a:r>
              </a:p>
              <a:p>
                <a:pPr algn="ctr"/>
                <a:r>
                  <a:rPr lang="en-US" sz="3200" b="1" dirty="0"/>
                  <a:t>Unlike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/>
                  <a:t>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1DDE5D-575D-45D6-9BC4-75CFC3AC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64" y="3094656"/>
                <a:ext cx="9621749" cy="2084417"/>
              </a:xfrm>
              <a:prstGeom prst="rect">
                <a:avLst/>
              </a:prstGeom>
              <a:blipFill>
                <a:blip r:embed="rId6"/>
                <a:stretch>
                  <a:fillRect l="-1013" t="-3488" r="-1899" b="-872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5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9"/>
            <a:ext cx="11909715" cy="115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A non-black-box Hardness Amplification Theorem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/>
              <p:nvPr/>
            </p:nvSpPr>
            <p:spPr>
              <a:xfrm>
                <a:off x="2607137" y="1302607"/>
                <a:ext cx="6738062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𝑵𝑬</m:t>
                    </m:r>
                  </m:oMath>
                </a14:m>
                <a:r>
                  <a:rPr lang="en-US" sz="2800" b="1" i="1" dirty="0"/>
                  <a:t> cannot be computed by</a:t>
                </a:r>
              </a:p>
              <a:p>
                <a:pPr algn="ctr"/>
                <a:r>
                  <a:rPr lang="en-US" sz="2800" b="1" i="1" dirty="0"/>
                  <a:t>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 in the worst-case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137" y="1302607"/>
                <a:ext cx="6738062" cy="963854"/>
              </a:xfrm>
              <a:prstGeom prst="rect">
                <a:avLst/>
              </a:prstGeom>
              <a:blipFill>
                <a:blip r:embed="rId3"/>
                <a:stretch>
                  <a:fillRect l="-1447" t="-6289" r="-117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32D01A-D8DD-4C67-83B0-43641E6EA7C3}"/>
                  </a:ext>
                </a:extLst>
              </p:cNvPr>
              <p:cNvSpPr txBox="1"/>
              <p:nvPr/>
            </p:nvSpPr>
            <p:spPr>
              <a:xfrm>
                <a:off x="1731919" y="4691367"/>
                <a:ext cx="8728159" cy="7685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/>
                  <a:t>NE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𝒑𝒐𝒍𝒚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b="1" i="1" dirty="0"/>
                  <a:t>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 circuits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32D01A-D8DD-4C67-83B0-43641E6EA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19" y="4691367"/>
                <a:ext cx="8728159" cy="768544"/>
              </a:xfrm>
              <a:prstGeom prst="rect">
                <a:avLst/>
              </a:prstGeom>
              <a:blipFill>
                <a:blip r:embed="rId4"/>
                <a:stretch>
                  <a:fillRect l="-907" r="-837"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A0A91BC9-5F4F-4068-91BD-2F9D111C56F0}"/>
              </a:ext>
            </a:extLst>
          </p:cNvPr>
          <p:cNvSpPr/>
          <p:nvPr/>
        </p:nvSpPr>
        <p:spPr>
          <a:xfrm>
            <a:off x="5854557" y="3042262"/>
            <a:ext cx="554805" cy="873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Error Correction with 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8FE50-2723-47FF-9018-0CEB6C55B5BF}"/>
                  </a:ext>
                </a:extLst>
              </p:cNvPr>
              <p:cNvSpPr txBox="1"/>
              <p:nvPr/>
            </p:nvSpPr>
            <p:spPr>
              <a:xfrm>
                <a:off x="207695" y="4041345"/>
                <a:ext cx="6270170" cy="23796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Lemma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-hard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with an approximate sum error corrector!</a:t>
                </a:r>
              </a:p>
              <a:p>
                <a:pPr algn="ctr"/>
                <a:r>
                  <a:rPr lang="en-US" sz="2800" dirty="0"/>
                  <a:t>(From </a:t>
                </a:r>
                <a:r>
                  <a:rPr lang="en-US" sz="2800" b="1" dirty="0"/>
                  <a:t>Cryptography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b="1" dirty="0"/>
                  <a:t>[Applebaum-</a:t>
                </a:r>
                <a:r>
                  <a:rPr lang="en-US" sz="2800" b="1" dirty="0" err="1"/>
                  <a:t>Ishai</a:t>
                </a:r>
                <a:r>
                  <a:rPr lang="en-US" sz="2800" b="1" dirty="0"/>
                  <a:t>-</a:t>
                </a:r>
                <a:r>
                  <a:rPr lang="en-US" sz="2800" b="1" dirty="0" err="1"/>
                  <a:t>Kushilevitz</a:t>
                </a:r>
                <a:r>
                  <a:rPr lang="en-US" sz="2800" b="1" dirty="0"/>
                  <a:t>]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8FE50-2723-47FF-9018-0CEB6C55B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5" y="4041345"/>
                <a:ext cx="6270170" cy="2379626"/>
              </a:xfrm>
              <a:prstGeom prst="rect">
                <a:avLst/>
              </a:prstGeom>
              <a:blipFill>
                <a:blip r:embed="rId3"/>
                <a:stretch>
                  <a:fillRect l="-485" t="-4092" r="-1748" b="-6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CD2464-16CC-48FF-A5F8-27EE129D436B}"/>
                  </a:ext>
                </a:extLst>
              </p:cNvPr>
              <p:cNvSpPr txBox="1"/>
              <p:nvPr/>
            </p:nvSpPr>
            <p:spPr>
              <a:xfrm>
                <a:off x="6980563" y="3939233"/>
                <a:ext cx="4252404" cy="258384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Cor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</a:t>
                </a:r>
                <a:r>
                  <a:rPr lang="en-US" sz="2800" b="1" i="1" dirty="0"/>
                  <a:t>Approximate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CD2464-16CC-48FF-A5F8-27EE129D4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563" y="3939233"/>
                <a:ext cx="4252404" cy="2583849"/>
              </a:xfrm>
              <a:prstGeom prst="rect">
                <a:avLst/>
              </a:prstGeom>
              <a:blipFill>
                <a:blip r:embed="rId4"/>
                <a:stretch>
                  <a:fillRect l="-1431" t="-3529" b="-5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3F2CA-D9CE-462E-8366-1076D66343D5}"/>
                  </a:ext>
                </a:extLst>
              </p:cNvPr>
              <p:cNvSpPr txBox="1"/>
              <p:nvPr/>
            </p:nvSpPr>
            <p:spPr>
              <a:xfrm>
                <a:off x="2070048" y="868112"/>
                <a:ext cx="8291200" cy="286232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Idea: Random Self-Reducibility</a:t>
                </a:r>
              </a:p>
              <a:p>
                <a:pPr algn="ctr"/>
                <a:r>
                  <a:rPr lang="en-US" sz="3200" dirty="0"/>
                  <a:t>We say a language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is random reducible. If there is an error corrector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such that,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computes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-fraction of inputs,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3200" dirty="0"/>
                  <a:t> computes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exactly.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3F2CA-D9CE-462E-8366-1076D6634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48" y="868112"/>
                <a:ext cx="8291200" cy="2862322"/>
              </a:xfrm>
              <a:prstGeom prst="rect">
                <a:avLst/>
              </a:prstGeom>
              <a:blipFill>
                <a:blip r:embed="rId5"/>
                <a:stretch>
                  <a:fillRect l="-1323" t="-3185" r="-2351" b="-5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5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9"/>
            <a:ext cx="11909715" cy="115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A non-black-box Hardness Amplification Theorem</a:t>
            </a:r>
            <a:endParaRPr lang="en-US" b="1" i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/>
              <p:nvPr/>
            </p:nvSpPr>
            <p:spPr>
              <a:xfrm>
                <a:off x="2566040" y="1158769"/>
                <a:ext cx="6738062" cy="9638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𝑵𝑬</m:t>
                    </m:r>
                  </m:oMath>
                </a14:m>
                <a:r>
                  <a:rPr lang="en-US" sz="2800" b="1" i="1" dirty="0"/>
                  <a:t> cannot be computed by</a:t>
                </a:r>
              </a:p>
              <a:p>
                <a:pPr algn="ctr"/>
                <a:r>
                  <a:rPr lang="en-US" sz="2800" b="1" i="1" dirty="0"/>
                  <a:t>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 in the worst-case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40" y="1158769"/>
                <a:ext cx="6738062" cy="963854"/>
              </a:xfrm>
              <a:prstGeom prst="rect">
                <a:avLst/>
              </a:prstGeom>
              <a:blipFill>
                <a:blip r:embed="rId3"/>
                <a:stretch>
                  <a:fillRect l="-1447" t="-5660" r="-117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32D01A-D8DD-4C67-83B0-43641E6EA7C3}"/>
                  </a:ext>
                </a:extLst>
              </p:cNvPr>
              <p:cNvSpPr txBox="1"/>
              <p:nvPr/>
            </p:nvSpPr>
            <p:spPr>
              <a:xfrm>
                <a:off x="451785" y="2698182"/>
                <a:ext cx="6850017" cy="1362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i="1" dirty="0"/>
                  <a:t>Case I</a:t>
                </a:r>
              </a:p>
              <a:p>
                <a:pPr algn="ctr"/>
                <a:r>
                  <a:rPr lang="en-US" sz="2400" b="1" i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b="1" i="1" dirty="0"/>
                  <a:t>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i="1" dirty="0"/>
                  <a:t>-approximated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i="1" dirty="0"/>
              </a:p>
              <a:p>
                <a:pPr algn="ctr"/>
                <a:r>
                  <a:rPr lang="en-US" sz="2400" b="1" i="1" dirty="0"/>
                  <a:t>Clearly NE also can’t!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32D01A-D8DD-4C67-83B0-43641E6EA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5" y="2698182"/>
                <a:ext cx="6850017" cy="1362745"/>
              </a:xfrm>
              <a:prstGeom prst="rect">
                <a:avLst/>
              </a:prstGeom>
              <a:blipFill>
                <a:blip r:embed="rId4"/>
                <a:stretch>
                  <a:fillRect t="-311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05293-6A30-48C4-9DA3-FC024BA28A69}"/>
                  </a:ext>
                </a:extLst>
              </p:cNvPr>
              <p:cNvSpPr txBox="1"/>
              <p:nvPr/>
            </p:nvSpPr>
            <p:spPr>
              <a:xfrm>
                <a:off x="177678" y="4387537"/>
                <a:ext cx="8226733" cy="22804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/>
                  <a:t>Case II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b="1" i="1" dirty="0"/>
                  <a:t> can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i="1" dirty="0"/>
                  <a:t>-approximated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i="1" dirty="0"/>
                  <a:t> collapses to approximate sum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𝑵𝑬</m:t>
                    </m:r>
                  </m:oMath>
                </a14:m>
                <a:r>
                  <a:rPr lang="en-US" sz="2400" b="1" i="1" dirty="0"/>
                  <a:t> not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i="1" dirty="0"/>
                  <a:t>!</a:t>
                </a:r>
              </a:p>
              <a:p>
                <a:pPr algn="ctr"/>
                <a:r>
                  <a:rPr lang="en-US" sz="2400" b="1" i="1" dirty="0"/>
                  <a:t>Therefore NE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i="1" dirty="0"/>
                  <a:t> approximated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i="1" dirty="0"/>
                  <a:t>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05293-6A30-48C4-9DA3-FC024BA2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78" y="4387537"/>
                <a:ext cx="8226733" cy="2280496"/>
              </a:xfrm>
              <a:prstGeom prst="rect">
                <a:avLst/>
              </a:prstGeom>
              <a:blipFill>
                <a:blip r:embed="rId5"/>
                <a:stretch>
                  <a:fillRect l="-296" t="-1862" r="-296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37BCCA-B000-46AF-9FF2-13353C3D9F5D}"/>
                  </a:ext>
                </a:extLst>
              </p:cNvPr>
              <p:cNvSpPr txBox="1"/>
              <p:nvPr/>
            </p:nvSpPr>
            <p:spPr>
              <a:xfrm>
                <a:off x="7803153" y="2904177"/>
                <a:ext cx="4128373" cy="104964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i="1" dirty="0"/>
                  <a:t>NE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𝒑𝒐𝒍𝒚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2400" b="1" i="1" dirty="0"/>
              </a:p>
              <a:p>
                <a:pPr algn="ctr"/>
                <a:r>
                  <a:rPr lang="en-US" sz="2400" b="1" i="1" dirty="0"/>
                  <a:t>approximated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i="1" dirty="0"/>
                  <a:t> circuits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37BCCA-B000-46AF-9FF2-13353C3D9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153" y="2904177"/>
                <a:ext cx="4128373" cy="1049646"/>
              </a:xfrm>
              <a:prstGeom prst="rect">
                <a:avLst/>
              </a:prstGeom>
              <a:blipFill>
                <a:blip r:embed="rId6"/>
                <a:stretch>
                  <a:fillRect l="-1620" r="-176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8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0"/>
                <a:ext cx="11909715" cy="8345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Technical ingredients from </a:t>
                </a:r>
                <a:r>
                  <a:rPr lang="en-US" sz="5400" b="1" i="1" dirty="0">
                    <a:solidFill>
                      <a:srgbClr val="FF0000"/>
                    </a:solidFill>
                    <a:latin typeface="+mn-lt"/>
                  </a:rPr>
                  <a:t>Crypto in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0"/>
                <a:ext cx="11909715" cy="834501"/>
              </a:xfrm>
              <a:prstGeom prst="rect">
                <a:avLst/>
              </a:prstGeom>
              <a:blipFill>
                <a:blip r:embed="rId3"/>
                <a:stretch>
                  <a:fillRect l="-2458" t="-27737" b="-46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A0666587-D395-4DF2-82EA-EEC7FC2E8B51}"/>
                  </a:ext>
                </a:extLst>
              </p:cNvPr>
              <p:cNvSpPr txBox="1"/>
              <p:nvPr/>
            </p:nvSpPr>
            <p:spPr>
              <a:xfrm>
                <a:off x="619027" y="1030809"/>
                <a:ext cx="8082522" cy="13849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There are two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-complete languages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such that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has a </a:t>
                </a:r>
                <a:r>
                  <a:rPr lang="en-US" sz="2800" b="1" dirty="0"/>
                  <a:t>single-query randomized reduction</a:t>
                </a:r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where the </a:t>
                </a:r>
                <a:r>
                  <a:rPr lang="en-US" sz="2800" b="1" dirty="0"/>
                  <a:t>queried input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/>
                  <a:t> distributes uniformly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A0666587-D395-4DF2-82EA-EEC7FC2E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27" y="1030809"/>
                <a:ext cx="8082522" cy="1384995"/>
              </a:xfrm>
              <a:prstGeom prst="rect">
                <a:avLst/>
              </a:prstGeom>
              <a:blipFill>
                <a:blip r:embed="rId4"/>
                <a:stretch>
                  <a:fillRect l="-1584" t="-3947" r="-528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84AEB81A-1A9C-4582-BF73-B6DE18848D9B}"/>
                  </a:ext>
                </a:extLst>
              </p:cNvPr>
              <p:cNvSpPr txBox="1"/>
              <p:nvPr/>
            </p:nvSpPr>
            <p:spPr>
              <a:xfrm>
                <a:off x="543692" y="2468981"/>
                <a:ext cx="10953946" cy="282025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 Randomized Reduction</a:t>
                </a:r>
              </a:p>
              <a:p>
                <a:r>
                  <a:rPr lang="en-US" sz="2800" dirty="0"/>
                  <a:t>On an </a:t>
                </a:r>
                <a:r>
                  <a:rPr lang="en-US" sz="2800" b="1" dirty="0"/>
                  <a:t>input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Output an </a:t>
                </a:r>
                <a:r>
                  <a:rPr lang="en-US" sz="2800" b="1" dirty="0"/>
                  <a:t>input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and a </a:t>
                </a:r>
                <a:r>
                  <a:rPr lang="en-US" sz="2800" b="1" dirty="0"/>
                  <a:t>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uniformly distributed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indicates whether we should flip the answer, 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𝐗𝐎𝐑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84AEB81A-1A9C-4582-BF73-B6DE18848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2" y="2468981"/>
                <a:ext cx="10953946" cy="2820259"/>
              </a:xfrm>
              <a:prstGeom prst="rect">
                <a:avLst/>
              </a:prstGeom>
              <a:blipFill>
                <a:blip r:embed="rId5"/>
                <a:stretch>
                  <a:fillRect l="-1112" t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539029-772F-4204-A936-D772035A4B94}"/>
                  </a:ext>
                </a:extLst>
              </p:cNvPr>
              <p:cNvSpPr txBox="1"/>
              <p:nvPr/>
            </p:nvSpPr>
            <p:spPr>
              <a:xfrm>
                <a:off x="1277065" y="5867800"/>
                <a:ext cx="42639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539029-772F-4204-A936-D772035A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65" y="5867800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组合 44">
            <a:extLst>
              <a:ext uri="{FF2B5EF4-FFF2-40B4-BE49-F238E27FC236}">
                <a16:creationId xmlns:a16="http://schemas.microsoft.com/office/drawing/2014/main" id="{3BE21192-6D6C-4D48-9FFE-00DB0E794E5C}"/>
              </a:ext>
            </a:extLst>
          </p:cNvPr>
          <p:cNvGrpSpPr/>
          <p:nvPr/>
        </p:nvGrpSpPr>
        <p:grpSpPr>
          <a:xfrm>
            <a:off x="1703465" y="5596358"/>
            <a:ext cx="2755711" cy="992449"/>
            <a:chOff x="1688495" y="5780565"/>
            <a:chExt cx="2755711" cy="99244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759122A-7F3C-4EC6-914D-675D645E8D97}"/>
                </a:ext>
              </a:extLst>
            </p:cNvPr>
            <p:cNvSpPr txBox="1"/>
            <p:nvPr/>
          </p:nvSpPr>
          <p:spPr>
            <a:xfrm>
              <a:off x="1869494" y="5858882"/>
              <a:ext cx="1392496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rand.</a:t>
              </a:r>
            </a:p>
            <a:p>
              <a:pPr algn="ctr"/>
              <a:r>
                <a:rPr lang="en-US" altLang="zh-CN" sz="2400" dirty="0"/>
                <a:t>reduction</a:t>
              </a:r>
              <a:endParaRPr lang="zh-CN" altLang="en-US" sz="2400" dirty="0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6036DDB-0563-466C-AE9F-F43D68E69693}"/>
                </a:ext>
              </a:extLst>
            </p:cNvPr>
            <p:cNvCxnSpPr/>
            <p:nvPr/>
          </p:nvCxnSpPr>
          <p:spPr>
            <a:xfrm>
              <a:off x="3516198" y="6014301"/>
              <a:ext cx="0" cy="537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D22A83B-9536-41EF-9E16-B0DF0EBE3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8495" y="6283672"/>
              <a:ext cx="182770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6437D5AE-F2AF-4B62-B867-A866D3C16312}"/>
                </a:ext>
              </a:extLst>
            </p:cNvPr>
            <p:cNvCxnSpPr>
              <a:cxnSpLocks/>
            </p:cNvCxnSpPr>
            <p:nvPr/>
          </p:nvCxnSpPr>
          <p:spPr>
            <a:xfrm>
              <a:off x="3516198" y="6014301"/>
              <a:ext cx="499621" cy="9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AC5DC307-D34C-47B2-AB92-ABEA2DC58C7B}"/>
                </a:ext>
              </a:extLst>
            </p:cNvPr>
            <p:cNvCxnSpPr>
              <a:cxnSpLocks/>
            </p:cNvCxnSpPr>
            <p:nvPr/>
          </p:nvCxnSpPr>
          <p:spPr>
            <a:xfrm>
              <a:off x="3516197" y="6542182"/>
              <a:ext cx="499621" cy="9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93802B2-9E70-49FA-831E-AB7C6455FA4F}"/>
                    </a:ext>
                  </a:extLst>
                </p:cNvPr>
                <p:cNvSpPr txBox="1"/>
                <p:nvPr/>
              </p:nvSpPr>
              <p:spPr>
                <a:xfrm>
                  <a:off x="4013832" y="5780565"/>
                  <a:ext cx="43037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93802B2-9E70-49FA-831E-AB7C6455F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832" y="5780565"/>
                  <a:ext cx="43037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817" b="-10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331B859-8366-4554-910C-8307852B7BF9}"/>
                    </a:ext>
                  </a:extLst>
                </p:cNvPr>
                <p:cNvSpPr txBox="1"/>
                <p:nvPr/>
              </p:nvSpPr>
              <p:spPr>
                <a:xfrm>
                  <a:off x="4013832" y="6311349"/>
                  <a:ext cx="43037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331B859-8366-4554-910C-8307852B7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832" y="6311349"/>
                  <a:ext cx="43037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8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7E7B521-06A2-4566-9E88-A5D1A49CD91B}"/>
              </a:ext>
            </a:extLst>
          </p:cNvPr>
          <p:cNvGrpSpPr/>
          <p:nvPr/>
        </p:nvGrpSpPr>
        <p:grpSpPr>
          <a:xfrm>
            <a:off x="4459176" y="5653899"/>
            <a:ext cx="5349605" cy="891131"/>
            <a:chOff x="4459176" y="5822006"/>
            <a:chExt cx="5349605" cy="891131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667BE03-908E-404E-B200-E24CF887A3BF}"/>
                </a:ext>
              </a:extLst>
            </p:cNvPr>
            <p:cNvSpPr/>
            <p:nvPr/>
          </p:nvSpPr>
          <p:spPr>
            <a:xfrm>
              <a:off x="7265104" y="5822006"/>
              <a:ext cx="1046358" cy="8911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XOR</a:t>
              </a:r>
              <a:endParaRPr lang="zh-CN" altLang="en-US" sz="2400" dirty="0"/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AF66412F-65BD-451B-9F3D-CF6CAF8DEA49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6670027" y="6131242"/>
              <a:ext cx="600214" cy="7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03034562-4743-4BB9-9AF5-3C55B92BE420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459176" y="6662026"/>
              <a:ext cx="2811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870C0BD8-58CC-4084-82C1-F338DFA5544D}"/>
                </a:ext>
              </a:extLst>
            </p:cNvPr>
            <p:cNvCxnSpPr>
              <a:cxnSpLocks/>
              <a:stCxn id="28" idx="3"/>
              <a:endCxn id="36" idx="1"/>
            </p:cNvCxnSpPr>
            <p:nvPr/>
          </p:nvCxnSpPr>
          <p:spPr>
            <a:xfrm>
              <a:off x="8311462" y="6267572"/>
              <a:ext cx="600214" cy="4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E0AB72C-95D0-4A26-8214-C2F3039EA2B5}"/>
                    </a:ext>
                  </a:extLst>
                </p:cNvPr>
                <p:cNvSpPr txBox="1"/>
                <p:nvPr/>
              </p:nvSpPr>
              <p:spPr>
                <a:xfrm>
                  <a:off x="8911676" y="6041166"/>
                  <a:ext cx="8971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E0AB72C-95D0-4A26-8214-C2F3039EA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676" y="6041166"/>
                  <a:ext cx="897105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680" b="-171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BC58A0-0A39-453A-8359-423EADC6F777}"/>
              </a:ext>
            </a:extLst>
          </p:cNvPr>
          <p:cNvGrpSpPr/>
          <p:nvPr/>
        </p:nvGrpSpPr>
        <p:grpSpPr>
          <a:xfrm>
            <a:off x="4459176" y="5596358"/>
            <a:ext cx="2205714" cy="461665"/>
            <a:chOff x="4459176" y="5681118"/>
            <a:chExt cx="2205714" cy="461665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D6A0080-8695-4B24-92DA-FDAEB0F67C77}"/>
                </a:ext>
              </a:extLst>
            </p:cNvPr>
            <p:cNvCxnSpPr>
              <a:cxnSpLocks/>
              <a:stCxn id="23" idx="3"/>
              <a:endCxn id="37" idx="1"/>
            </p:cNvCxnSpPr>
            <p:nvPr/>
          </p:nvCxnSpPr>
          <p:spPr>
            <a:xfrm flipV="1">
              <a:off x="4459176" y="5910523"/>
              <a:ext cx="351531" cy="137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D4D080A-7655-48CB-8CC3-82D9CAF77BFD}"/>
                    </a:ext>
                  </a:extLst>
                </p:cNvPr>
                <p:cNvSpPr txBox="1"/>
                <p:nvPr/>
              </p:nvSpPr>
              <p:spPr>
                <a:xfrm>
                  <a:off x="5767785" y="5681118"/>
                  <a:ext cx="8971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D4D080A-7655-48CB-8CC3-82D9CAF77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785" y="5681118"/>
                  <a:ext cx="89710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361" b="-18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FBE46DA-5918-408D-9FB3-C2BC2D8677D0}"/>
                    </a:ext>
                  </a:extLst>
                </p:cNvPr>
                <p:cNvSpPr/>
                <p:nvPr/>
              </p:nvSpPr>
              <p:spPr>
                <a:xfrm>
                  <a:off x="4810707" y="5682318"/>
                  <a:ext cx="455292" cy="45641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FBE46DA-5918-408D-9FB3-C2BC2D867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707" y="5682318"/>
                  <a:ext cx="455292" cy="456410"/>
                </a:xfrm>
                <a:prstGeom prst="rect">
                  <a:avLst/>
                </a:prstGeom>
                <a:blipFill>
                  <a:blip r:embed="rId11"/>
                  <a:stretch>
                    <a:fillRect l="-25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1D03C7BC-D36C-48A2-8800-ED2DE02637ED}"/>
                </a:ext>
              </a:extLst>
            </p:cNvPr>
            <p:cNvCxnSpPr>
              <a:cxnSpLocks/>
              <a:stCxn id="37" idx="3"/>
              <a:endCxn id="27" idx="1"/>
            </p:cNvCxnSpPr>
            <p:nvPr/>
          </p:nvCxnSpPr>
          <p:spPr>
            <a:xfrm>
              <a:off x="5265999" y="5910523"/>
              <a:ext cx="501786" cy="1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弯曲线形 7">
                <a:extLst>
                  <a:ext uri="{FF2B5EF4-FFF2-40B4-BE49-F238E27FC236}">
                    <a16:creationId xmlns:a16="http://schemas.microsoft.com/office/drawing/2014/main" id="{2192BBA9-498D-4CD0-BAD6-369B0B6DE36D}"/>
                  </a:ext>
                </a:extLst>
              </p:cNvPr>
              <p:cNvSpPr/>
              <p:nvPr/>
            </p:nvSpPr>
            <p:spPr>
              <a:xfrm>
                <a:off x="9060341" y="661657"/>
                <a:ext cx="2148838" cy="1384995"/>
              </a:xfrm>
              <a:prstGeom prst="borderCallout2">
                <a:avLst>
                  <a:gd name="adj1" fmla="val 12731"/>
                  <a:gd name="adj2" fmla="val -348"/>
                  <a:gd name="adj3" fmla="val 12719"/>
                  <a:gd name="adj4" fmla="val -242896"/>
                  <a:gd name="adj5" fmla="val 35173"/>
                  <a:gd name="adj6" fmla="val -2739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Only need to know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between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标注: 弯曲线形 7">
                <a:extLst>
                  <a:ext uri="{FF2B5EF4-FFF2-40B4-BE49-F238E27FC236}">
                    <a16:creationId xmlns:a16="http://schemas.microsoft.com/office/drawing/2014/main" id="{2192BBA9-498D-4CD0-BAD6-369B0B6DE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341" y="661657"/>
                <a:ext cx="2148838" cy="1384995"/>
              </a:xfrm>
              <a:prstGeom prst="borderCallout2">
                <a:avLst>
                  <a:gd name="adj1" fmla="val 12731"/>
                  <a:gd name="adj2" fmla="val -348"/>
                  <a:gd name="adj3" fmla="val 12719"/>
                  <a:gd name="adj4" fmla="val -242896"/>
                  <a:gd name="adj5" fmla="val 35173"/>
                  <a:gd name="adj6" fmla="val -273994"/>
                </a:avLst>
              </a:prstGeom>
              <a:blipFill>
                <a:blip r:embed="rId12"/>
                <a:stretch>
                  <a:fillRect r="-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311FBB38-651A-4850-8D23-68EE1CA13651}"/>
                  </a:ext>
                </a:extLst>
              </p:cNvPr>
              <p:cNvSpPr/>
              <p:nvPr/>
            </p:nvSpPr>
            <p:spPr>
              <a:xfrm>
                <a:off x="6216337" y="3226029"/>
                <a:ext cx="4628036" cy="1006924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Moreover, both y and b are projections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fixed.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311FBB38-651A-4850-8D23-68EE1CA13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37" y="3226029"/>
                <a:ext cx="4628036" cy="1006924"/>
              </a:xfrm>
              <a:prstGeom prst="wedgeEllipseCallou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5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8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Error Correction with 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FE72731-D927-4DB0-95FF-E3C3C317960D}"/>
                  </a:ext>
                </a:extLst>
              </p:cNvPr>
              <p:cNvSpPr txBox="1"/>
              <p:nvPr/>
            </p:nvSpPr>
            <p:spPr>
              <a:xfrm>
                <a:off x="1675050" y="1186665"/>
                <a:ext cx="42639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FE72731-D927-4DB0-95FF-E3C3C3179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50" y="11866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B5C26F85-D5D1-443B-BFAA-30EF5C03DCDD}"/>
              </a:ext>
            </a:extLst>
          </p:cNvPr>
          <p:cNvSpPr txBox="1"/>
          <p:nvPr/>
        </p:nvSpPr>
        <p:spPr>
          <a:xfrm>
            <a:off x="2282449" y="993540"/>
            <a:ext cx="139249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rand.</a:t>
            </a:r>
          </a:p>
          <a:p>
            <a:pPr algn="ctr"/>
            <a:r>
              <a:rPr lang="en-US" altLang="zh-CN" sz="2400" dirty="0"/>
              <a:t>reduction</a:t>
            </a:r>
            <a:endParaRPr lang="zh-CN" altLang="en-US" sz="2400" dirty="0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D2EB9D5F-6B99-4BAA-9EF3-E8FFC6707DCE}"/>
              </a:ext>
            </a:extLst>
          </p:cNvPr>
          <p:cNvCxnSpPr/>
          <p:nvPr/>
        </p:nvCxnSpPr>
        <p:spPr>
          <a:xfrm>
            <a:off x="3929153" y="1148959"/>
            <a:ext cx="0" cy="53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890D0ED-8376-485B-A309-953DB66B23F1}"/>
              </a:ext>
            </a:extLst>
          </p:cNvPr>
          <p:cNvCxnSpPr>
            <a:cxnSpLocks/>
          </p:cNvCxnSpPr>
          <p:nvPr/>
        </p:nvCxnSpPr>
        <p:spPr>
          <a:xfrm flipV="1">
            <a:off x="2101450" y="1418330"/>
            <a:ext cx="18277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8FFF479C-9F2A-4E17-9D09-77BF623FB36D}"/>
              </a:ext>
            </a:extLst>
          </p:cNvPr>
          <p:cNvCxnSpPr>
            <a:cxnSpLocks/>
          </p:cNvCxnSpPr>
          <p:nvPr/>
        </p:nvCxnSpPr>
        <p:spPr>
          <a:xfrm>
            <a:off x="3929153" y="1148959"/>
            <a:ext cx="499621" cy="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3F47B913-EC31-4F07-8EA7-10E311F2BE87}"/>
              </a:ext>
            </a:extLst>
          </p:cNvPr>
          <p:cNvCxnSpPr>
            <a:cxnSpLocks/>
          </p:cNvCxnSpPr>
          <p:nvPr/>
        </p:nvCxnSpPr>
        <p:spPr>
          <a:xfrm>
            <a:off x="3929152" y="1676840"/>
            <a:ext cx="499621" cy="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3FF0AD8A-F47B-4EDA-9B01-A3CD1ABB718E}"/>
                  </a:ext>
                </a:extLst>
              </p:cNvPr>
              <p:cNvSpPr txBox="1"/>
              <p:nvPr/>
            </p:nvSpPr>
            <p:spPr>
              <a:xfrm>
                <a:off x="4426787" y="915223"/>
                <a:ext cx="43037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3FF0AD8A-F47B-4EDA-9B01-A3CD1ABB7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87" y="915223"/>
                <a:ext cx="430374" cy="461665"/>
              </a:xfrm>
              <a:prstGeom prst="rect">
                <a:avLst/>
              </a:prstGeom>
              <a:blipFill>
                <a:blip r:embed="rId5"/>
                <a:stretch>
                  <a:fillRect l="-2817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BED52C6-E61F-4B24-A433-7AFA7039DF78}"/>
                  </a:ext>
                </a:extLst>
              </p:cNvPr>
              <p:cNvSpPr txBox="1"/>
              <p:nvPr/>
            </p:nvSpPr>
            <p:spPr>
              <a:xfrm>
                <a:off x="4426787" y="1446007"/>
                <a:ext cx="43037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BED52C6-E61F-4B24-A433-7AFA7039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87" y="1446007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 l="-28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7FA02B1A-8DFB-4326-BB78-3CF1620C34B6}"/>
              </a:ext>
            </a:extLst>
          </p:cNvPr>
          <p:cNvSpPr/>
          <p:nvPr/>
        </p:nvSpPr>
        <p:spPr>
          <a:xfrm>
            <a:off x="7678059" y="1000441"/>
            <a:ext cx="1046358" cy="891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XOR</a:t>
            </a:r>
            <a:endParaRPr lang="zh-CN" altLang="en-US" sz="2400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CD096E73-F043-40D3-B87B-A8B5F2BFCDF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7095156" y="1160459"/>
            <a:ext cx="582903" cy="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E6BD2E96-8C43-4EEF-B4A5-CF8FC10B06FB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4857161" y="1676840"/>
            <a:ext cx="2820898" cy="1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12617C6A-15F4-4392-802B-D1EB85737056}"/>
              </a:ext>
            </a:extLst>
          </p:cNvPr>
          <p:cNvCxnSpPr>
            <a:stCxn id="61" idx="3"/>
          </p:cNvCxnSpPr>
          <p:nvPr/>
        </p:nvCxnSpPr>
        <p:spPr>
          <a:xfrm>
            <a:off x="8724417" y="1446007"/>
            <a:ext cx="607692" cy="9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70A58D0-CBF0-40C0-85A4-AC5015BE08E8}"/>
                  </a:ext>
                </a:extLst>
              </p:cNvPr>
              <p:cNvSpPr txBox="1"/>
              <p:nvPr/>
            </p:nvSpPr>
            <p:spPr>
              <a:xfrm>
                <a:off x="9332109" y="1215173"/>
                <a:ext cx="8971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70A58D0-CBF0-40C0-85A4-AC5015BE0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09" y="1215173"/>
                <a:ext cx="897105" cy="461665"/>
              </a:xfrm>
              <a:prstGeom prst="rect">
                <a:avLst/>
              </a:prstGeom>
              <a:blipFill>
                <a:blip r:embed="rId7"/>
                <a:stretch>
                  <a:fillRect l="-680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A94D9C4F-12DE-4EBC-A54D-D56169549664}"/>
              </a:ext>
            </a:extLst>
          </p:cNvPr>
          <p:cNvCxnSpPr>
            <a:cxnSpLocks/>
            <a:stCxn id="58" idx="3"/>
            <a:endCxn id="69" idx="1"/>
          </p:cNvCxnSpPr>
          <p:nvPr/>
        </p:nvCxnSpPr>
        <p:spPr>
          <a:xfrm>
            <a:off x="4857161" y="1146056"/>
            <a:ext cx="355257" cy="7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262E409-F508-4404-8BFA-37114AA78474}"/>
                  </a:ext>
                </a:extLst>
              </p:cNvPr>
              <p:cNvSpPr txBox="1"/>
              <p:nvPr/>
            </p:nvSpPr>
            <p:spPr>
              <a:xfrm>
                <a:off x="6198051" y="929626"/>
                <a:ext cx="8971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262E409-F508-4404-8BFA-37114AA78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51" y="929626"/>
                <a:ext cx="897105" cy="461665"/>
              </a:xfrm>
              <a:prstGeom prst="rect">
                <a:avLst/>
              </a:prstGeom>
              <a:blipFill>
                <a:blip r:embed="rId8"/>
                <a:stretch>
                  <a:fillRect l="-1361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A9C2E0E-E8C7-41BD-B445-E0FF31BD3FB6}"/>
                  </a:ext>
                </a:extLst>
              </p:cNvPr>
              <p:cNvSpPr/>
              <p:nvPr/>
            </p:nvSpPr>
            <p:spPr>
              <a:xfrm>
                <a:off x="5212418" y="925352"/>
                <a:ext cx="455292" cy="4564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A9C2E0E-E8C7-41BD-B445-E0FF31BD3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18" y="925352"/>
                <a:ext cx="455292" cy="456410"/>
              </a:xfrm>
              <a:prstGeom prst="rect">
                <a:avLst/>
              </a:prstGeom>
              <a:blipFill>
                <a:blip r:embed="rId9"/>
                <a:stretch>
                  <a:fillRect l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384050EF-BC90-4A66-9AB3-E61474DEA147}"/>
              </a:ext>
            </a:extLst>
          </p:cNvPr>
          <p:cNvCxnSpPr>
            <a:stCxn id="69" idx="3"/>
            <a:endCxn id="68" idx="1"/>
          </p:cNvCxnSpPr>
          <p:nvPr/>
        </p:nvCxnSpPr>
        <p:spPr>
          <a:xfrm>
            <a:off x="5667710" y="1153557"/>
            <a:ext cx="530341" cy="6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3AEF6F3F-3FDD-420A-A16C-9A11030C4424}"/>
                  </a:ext>
                </a:extLst>
              </p:cNvPr>
              <p:cNvSpPr txBox="1"/>
              <p:nvPr/>
            </p:nvSpPr>
            <p:spPr>
              <a:xfrm>
                <a:off x="807876" y="2905924"/>
                <a:ext cx="10780350" cy="214077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If there is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800" dirty="0"/>
                  <a:t>-</a:t>
                </a:r>
                <a:r>
                  <a:rPr lang="en-US" sz="2800" b="1" dirty="0"/>
                  <a:t>approximates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3AEF6F3F-3FDD-420A-A16C-9A11030C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76" y="2905924"/>
                <a:ext cx="10780350" cy="2140779"/>
              </a:xfrm>
              <a:prstGeom prst="rect">
                <a:avLst/>
              </a:prstGeom>
              <a:blipFill>
                <a:blip r:embed="rId10"/>
                <a:stretch>
                  <a:fillRect b="-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9466235-E3CD-432F-A6D3-E419A82866B8}"/>
                  </a:ext>
                </a:extLst>
              </p:cNvPr>
              <p:cNvSpPr txBox="1"/>
              <p:nvPr/>
            </p:nvSpPr>
            <p:spPr>
              <a:xfrm>
                <a:off x="368989" y="5164176"/>
                <a:ext cx="11303351" cy="10143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3200" b="1" i="0" smtClean="0"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lim>
                          </m:limLow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d>
                            <m:dPr>
                              <m:ctrlP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))] =</m:t>
                          </m:r>
                          <m:f>
                            <m:f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func>
                    </m:oMath>
                  </m:oMathPara>
                </a14:m>
                <a:endParaRPr lang="zh-CN" altLang="en-US" sz="3200" b="1" i="1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9466235-E3CD-432F-A6D3-E419A8286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89" y="5164176"/>
                <a:ext cx="11303351" cy="1014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F8C31FDF-C8AE-477D-82DB-2EC4FB5419C4}"/>
                  </a:ext>
                </a:extLst>
              </p:cNvPr>
              <p:cNvSpPr txBox="1"/>
              <p:nvPr/>
            </p:nvSpPr>
            <p:spPr>
              <a:xfrm>
                <a:off x="2978697" y="2068757"/>
                <a:ext cx="6572231" cy="57868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F8C31FDF-C8AE-477D-82DB-2EC4FB54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697" y="2068757"/>
                <a:ext cx="6572231" cy="578685"/>
              </a:xfrm>
              <a:prstGeom prst="rect">
                <a:avLst/>
              </a:prstGeom>
              <a:blipFill>
                <a:blip r:embed="rId12"/>
                <a:stretch>
                  <a:fillRect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BBBDA6F6-8274-44B8-AC20-8C173272C8E5}"/>
                  </a:ext>
                </a:extLst>
              </p:cNvPr>
              <p:cNvSpPr/>
              <p:nvPr/>
            </p:nvSpPr>
            <p:spPr>
              <a:xfrm>
                <a:off x="6985747" y="6178493"/>
                <a:ext cx="2991971" cy="625719"/>
              </a:xfrm>
              <a:prstGeom prst="wedgeEllipseCallout">
                <a:avLst>
                  <a:gd name="adj1" fmla="val 53774"/>
                  <a:gd name="adj2" fmla="val -839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BBBDA6F6-8274-44B8-AC20-8C173272C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747" y="6178493"/>
                <a:ext cx="2991971" cy="625719"/>
              </a:xfrm>
              <a:prstGeom prst="wedgeEllipseCallout">
                <a:avLst>
                  <a:gd name="adj1" fmla="val 53774"/>
                  <a:gd name="adj2" fmla="val -83989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3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/>
      <p:bldP spid="31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Error Correction with 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98EF1C0-859B-4BC1-83F2-F308DBF05D74}"/>
                  </a:ext>
                </a:extLst>
              </p:cNvPr>
              <p:cNvSpPr/>
              <p:nvPr/>
            </p:nvSpPr>
            <p:spPr>
              <a:xfrm>
                <a:off x="696674" y="1719269"/>
                <a:ext cx="4916747" cy="130282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The idea: take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i.i.d</a:t>
                </a:r>
                <a:r>
                  <a:rPr lang="en-US" altLang="zh-CN" sz="2800" dirty="0"/>
                  <a:t>.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and take average.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98EF1C0-859B-4BC1-83F2-F308DBF05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74" y="1719269"/>
                <a:ext cx="4916747" cy="1302823"/>
              </a:xfrm>
              <a:prstGeom prst="rect">
                <a:avLst/>
              </a:prstGeom>
              <a:blipFill>
                <a:blip r:embed="rId3"/>
                <a:stretch>
                  <a:fillRect l="-1238" t="-6977" b="-1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C9BE7C0-1122-45B2-A778-E89EE854D3D0}"/>
                  </a:ext>
                </a:extLst>
              </p:cNvPr>
              <p:cNvSpPr/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 dirty="0"/>
                  <a:t>, then the expected average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800" dirty="0"/>
                  <a:t>, then the expected average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C9BE7C0-1122-45B2-A778-E89EE854D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  <a:blipFill>
                <a:blip r:embed="rId21"/>
                <a:stretch>
                  <a:fillRect b="-7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5">
                <a:extLst>
                  <a:ext uri="{FF2B5EF4-FFF2-40B4-BE49-F238E27FC236}">
                    <a16:creationId xmlns:a16="http://schemas.microsoft.com/office/drawing/2014/main" id="{18746D3B-4C50-49DE-B298-524221AC8ACC}"/>
                  </a:ext>
                </a:extLst>
              </p:cNvPr>
              <p:cNvSpPr txBox="1"/>
              <p:nvPr/>
            </p:nvSpPr>
            <p:spPr>
              <a:xfrm>
                <a:off x="7774470" y="4106263"/>
                <a:ext cx="4252404" cy="24976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then (as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-hard),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</a:t>
                </a:r>
                <a:r>
                  <a:rPr lang="en-US" sz="2800" b="1" i="1" dirty="0"/>
                  <a:t>Approximate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83" name="TextBox 5">
                <a:extLst>
                  <a:ext uri="{FF2B5EF4-FFF2-40B4-BE49-F238E27FC236}">
                    <a16:creationId xmlns:a16="http://schemas.microsoft.com/office/drawing/2014/main" id="{18746D3B-4C50-49DE-B298-524221AC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70" y="4106263"/>
                <a:ext cx="4252404" cy="2497607"/>
              </a:xfrm>
              <a:prstGeom prst="rect">
                <a:avLst/>
              </a:prstGeom>
              <a:blipFill>
                <a:blip r:embed="rId22"/>
                <a:stretch>
                  <a:fillRect l="-1431" b="-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D2A8EAB1-23FF-44F4-AF3B-FFA724FFBD76}"/>
                  </a:ext>
                </a:extLst>
              </p:cNvPr>
              <p:cNvSpPr/>
              <p:nvPr/>
            </p:nvSpPr>
            <p:spPr>
              <a:xfrm>
                <a:off x="65808" y="5125995"/>
                <a:ext cx="7609344" cy="13659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Chernoff bound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800" dirty="0"/>
                  <a:t> when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, actual average is within expected average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±0.01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800" dirty="0"/>
                  <a:t> whp</a:t>
                </a:r>
              </a:p>
              <a:p>
                <a:pPr algn="ctr"/>
                <a:r>
                  <a:rPr lang="en-US" altLang="zh-CN" sz="2800" dirty="0"/>
                  <a:t>Use scaling to make a valid approx. sum circuit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D2A8EAB1-23FF-44F4-AF3B-FFA724FFB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5125995"/>
                <a:ext cx="7609344" cy="1365987"/>
              </a:xfrm>
              <a:prstGeom prst="rect">
                <a:avLst/>
              </a:prstGeom>
              <a:blipFill>
                <a:blip r:embed="rId23"/>
                <a:stretch>
                  <a:fillRect l="-80" t="-4444" r="-1041" b="-1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F0F34CC-316F-4440-9DA4-6C72548F7951}"/>
                  </a:ext>
                </a:extLst>
              </p:cNvPr>
              <p:cNvSpPr/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 dirty="0"/>
                  <a:t>, then average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−1.01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−0.99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800" dirty="0"/>
                  <a:t>, then average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+0.99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+1.01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F0F34CC-316F-4440-9DA4-6C72548F7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3605930"/>
                <a:ext cx="7609344" cy="1272236"/>
              </a:xfrm>
              <a:prstGeom prst="rect">
                <a:avLst/>
              </a:prstGeom>
              <a:blipFill>
                <a:blip r:embed="rId24"/>
                <a:stretch>
                  <a:fillRect l="-1601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4">
                <a:extLst>
                  <a:ext uri="{FF2B5EF4-FFF2-40B4-BE49-F238E27FC236}">
                    <a16:creationId xmlns:a16="http://schemas.microsoft.com/office/drawing/2014/main" id="{0C5C0F01-0088-4384-9352-AEDCB238F76E}"/>
                  </a:ext>
                </a:extLst>
              </p:cNvPr>
              <p:cNvSpPr txBox="1"/>
              <p:nvPr/>
            </p:nvSpPr>
            <p:spPr>
              <a:xfrm>
                <a:off x="3084010" y="640380"/>
                <a:ext cx="5750036" cy="10143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3200" b="1" i="0" smtClean="0"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e>
                            <m:li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func>
                    </m:oMath>
                  </m:oMathPara>
                </a14:m>
                <a:endParaRPr lang="zh-CN" altLang="en-US" sz="3200" b="1" i="1" dirty="0"/>
              </a:p>
            </p:txBody>
          </p:sp>
        </mc:Choice>
        <mc:Fallback xmlns="">
          <p:sp>
            <p:nvSpPr>
              <p:cNvPr id="42" name="文本框 44">
                <a:extLst>
                  <a:ext uri="{FF2B5EF4-FFF2-40B4-BE49-F238E27FC236}">
                    <a16:creationId xmlns:a16="http://schemas.microsoft.com/office/drawing/2014/main" id="{0C5C0F01-0088-4384-9352-AEDCB238F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10" y="640380"/>
                <a:ext cx="5750036" cy="10143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B3424473-B9B4-44A4-8F8B-ED350130D51C}"/>
                  </a:ext>
                </a:extLst>
              </p:cNvPr>
              <p:cNvSpPr txBox="1"/>
              <p:nvPr/>
            </p:nvSpPr>
            <p:spPr>
              <a:xfrm>
                <a:off x="8295326" y="1835782"/>
                <a:ext cx="2762488" cy="146873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zh-CN" altLang="en-US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3200" b="1" i="1" dirty="0"/>
              </a:p>
            </p:txBody>
          </p:sp>
        </mc:Choice>
        <mc:Fallback xmlns=""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B3424473-B9B4-44A4-8F8B-ED350130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326" y="1835782"/>
                <a:ext cx="2762488" cy="146873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1" grpId="0" animBg="1"/>
      <p:bldP spid="83" grpId="0" animBg="1"/>
      <p:bldP spid="84" grpId="0" animBg="1"/>
      <p:bldP spid="85" grpId="0" animBg="1"/>
      <p:bldP spid="42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6" y="279069"/>
            <a:ext cx="11909715" cy="9564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1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C8110-E5AA-4785-92ED-65EB13053460}"/>
                  </a:ext>
                </a:extLst>
              </p:cNvPr>
              <p:cNvSpPr txBox="1"/>
              <p:nvPr/>
            </p:nvSpPr>
            <p:spPr>
              <a:xfrm>
                <a:off x="112859" y="1439430"/>
                <a:ext cx="12079141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People wanted circuit lower bound</a:t>
                </a:r>
                <a:r>
                  <a:rPr lang="en-US" altLang="zh-CN" sz="2800" dirty="0"/>
                  <a:t>s</a:t>
                </a:r>
                <a:r>
                  <a:rPr lang="en-US" sz="2800" dirty="0"/>
                  <a:t> (and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), but now we know it is HARD…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C8110-E5AA-4785-92ED-65EB13053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9" y="1439430"/>
                <a:ext cx="12079141" cy="523220"/>
              </a:xfrm>
              <a:prstGeom prst="rect">
                <a:avLst/>
              </a:prstGeom>
              <a:blipFill>
                <a:blip r:embed="rId3"/>
                <a:stretch>
                  <a:fillRect l="-106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CF4B6D-1466-484F-9DD4-4CB31575F517}"/>
              </a:ext>
            </a:extLst>
          </p:cNvPr>
          <p:cNvSpPr txBox="1"/>
          <p:nvPr/>
        </p:nvSpPr>
        <p:spPr>
          <a:xfrm>
            <a:off x="1306042" y="2370508"/>
            <a:ext cx="94292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But it </a:t>
            </a:r>
            <a:r>
              <a:rPr lang="en-US" sz="2800" b="1" dirty="0"/>
              <a:t>seemed</a:t>
            </a:r>
            <a:r>
              <a:rPr lang="en-US" sz="2800" dirty="0"/>
              <a:t> not that hard in 1980s</a:t>
            </a:r>
          </a:p>
          <a:p>
            <a:pPr algn="ctr"/>
            <a:r>
              <a:rPr lang="en-US" sz="2800" i="1" dirty="0"/>
              <a:t>Quest at that time: understand the </a:t>
            </a:r>
            <a:r>
              <a:rPr lang="en-US" sz="2800" b="1" i="1" dirty="0"/>
              <a:t>constant depth </a:t>
            </a:r>
            <a:r>
              <a:rPr lang="en-US" sz="2800" i="1" dirty="0"/>
              <a:t>circuits first!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C6296-BE53-4B93-AC57-3EF3E8D51636}"/>
                  </a:ext>
                </a:extLst>
              </p:cNvPr>
              <p:cNvSpPr txBox="1"/>
              <p:nvPr/>
            </p:nvSpPr>
            <p:spPr>
              <a:xfrm>
                <a:off x="471576" y="4179212"/>
                <a:ext cx="6551469" cy="963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: constant depth, AND/OR/NOT circuits</a:t>
                </a:r>
              </a:p>
              <a:p>
                <a:pPr algn="ctr"/>
                <a:r>
                  <a:rPr lang="en-US" sz="2800" dirty="0"/>
                  <a:t>(</a:t>
                </a:r>
                <a:r>
                  <a:rPr lang="en-US" sz="2800" b="1" dirty="0"/>
                  <a:t>unbounded fan-in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C6296-BE53-4B93-AC57-3EF3E8D5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6" y="4179212"/>
                <a:ext cx="6551469" cy="963854"/>
              </a:xfrm>
              <a:prstGeom prst="rect">
                <a:avLst/>
              </a:prstGeom>
              <a:blipFill>
                <a:blip r:embed="rId4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6E751-4AD3-4FBD-A804-942D3F50C824}"/>
                  </a:ext>
                </a:extLst>
              </p:cNvPr>
              <p:cNvSpPr txBox="1"/>
              <p:nvPr/>
            </p:nvSpPr>
            <p:spPr>
              <a:xfrm>
                <a:off x="7376983" y="4179213"/>
                <a:ext cx="4397229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[Ajt83,FSS84,Yao85,Has89]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6E751-4AD3-4FBD-A804-942D3F50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983" y="4179213"/>
                <a:ext cx="4397229" cy="954107"/>
              </a:xfrm>
              <a:prstGeom prst="rect">
                <a:avLst/>
              </a:prstGeom>
              <a:blipFill>
                <a:blip r:embed="rId5"/>
                <a:stretch>
                  <a:fillRect l="-2632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1E18E-6532-4128-B23C-EC2D36D8AF2F}"/>
                  </a:ext>
                </a:extLst>
              </p:cNvPr>
              <p:cNvSpPr txBox="1"/>
              <p:nvPr/>
            </p:nvSpPr>
            <p:spPr>
              <a:xfrm>
                <a:off x="2262105" y="5394277"/>
                <a:ext cx="7667805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function: </a:t>
                </a:r>
                <a:r>
                  <a:rPr lang="en-US" sz="2800" b="1" i="1" dirty="0"/>
                  <a:t>Parity!</a:t>
                </a:r>
              </a:p>
              <a:p>
                <a:pPr algn="ctr"/>
                <a:r>
                  <a:rPr lang="en-US" sz="2800" dirty="0"/>
                  <a:t>Parity: 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number of 1 in the input is odd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1E18E-6532-4128-B23C-EC2D36D8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05" y="5394277"/>
                <a:ext cx="7667805" cy="954107"/>
              </a:xfrm>
              <a:prstGeom prst="rect">
                <a:avLst/>
              </a:prstGeom>
              <a:blipFill>
                <a:blip r:embed="rId6"/>
                <a:stretch>
                  <a:fillRect l="-1033" t="-6369" r="-103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6C34BD-7F9D-4982-AC01-A4034EE41182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6C34BD-7F9D-4982-AC01-A4034EE41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7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A quick proof of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  <a:blipFill>
                <a:blip r:embed="rId3"/>
                <a:stretch>
                  <a:fillRect l="-1594" t="-11494" b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1480625" y="1339630"/>
                <a:ext cx="9230748" cy="11680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1.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5" y="1339630"/>
                <a:ext cx="9230748" cy="1168077"/>
              </a:xfrm>
              <a:prstGeom prst="rect">
                <a:avLst/>
              </a:prstGeom>
              <a:blipFill>
                <a:blip r:embed="rId4"/>
                <a:stretch>
                  <a:fillRect l="-1386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/>
              <p:nvPr/>
            </p:nvSpPr>
            <p:spPr>
              <a:xfrm>
                <a:off x="1480625" y="3175226"/>
                <a:ext cx="9230748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2. [C. and Williams, 2019]: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is not in approximate sum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 Hence,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is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(also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5" y="3175226"/>
                <a:ext cx="9230748" cy="954107"/>
              </a:xfrm>
              <a:prstGeom prst="rect">
                <a:avLst/>
              </a:prstGeom>
              <a:blipFill>
                <a:blip r:embed="rId5"/>
                <a:stretch>
                  <a:fillRect l="-594" t="-6369" r="-125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/>
              <p:nvPr/>
            </p:nvSpPr>
            <p:spPr>
              <a:xfrm>
                <a:off x="1480625" y="4796852"/>
                <a:ext cx="9230748" cy="15989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3.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cannot be computed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/>
                  <a:t>(The Discriminator Lemma)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5" y="4796852"/>
                <a:ext cx="9230748" cy="1598964"/>
              </a:xfrm>
              <a:prstGeom prst="rect">
                <a:avLst/>
              </a:prstGeom>
              <a:blipFill>
                <a:blip r:embed="rId6"/>
                <a:stretch>
                  <a:fillRect l="-1386" b="-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8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Today’s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F2B3E-8D42-45CF-97D0-171F0B2A0D63}"/>
              </a:ext>
            </a:extLst>
          </p:cNvPr>
          <p:cNvSpPr txBox="1"/>
          <p:nvPr/>
        </p:nvSpPr>
        <p:spPr>
          <a:xfrm>
            <a:off x="1143982" y="1152841"/>
            <a:ext cx="9621749" cy="9541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Review of the framework of Hardness Amplification</a:t>
            </a:r>
          </a:p>
          <a:p>
            <a:pPr algn="ctr"/>
            <a:r>
              <a:rPr lang="en-US" sz="2800" b="1" dirty="0"/>
              <a:t>The proof of [</a:t>
            </a:r>
            <a:r>
              <a:rPr lang="en-US" sz="2800" b="1" dirty="0">
                <a:solidFill>
                  <a:srgbClr val="FF0000"/>
                </a:solidFill>
              </a:rPr>
              <a:t>Chen-Oliveira-Santhanam</a:t>
            </a:r>
            <a:r>
              <a:rPr lang="en-US" sz="2800" b="1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5EF1CC-DFF8-4A8D-A80C-384F42DCE7DB}"/>
                  </a:ext>
                </a:extLst>
              </p:cNvPr>
              <p:cNvSpPr/>
              <p:nvPr/>
            </p:nvSpPr>
            <p:spPr>
              <a:xfrm>
                <a:off x="1618181" y="2413981"/>
                <a:ext cx="8748444" cy="28865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Approximate Linear Sum, and the Non-Blackbox Hardness Amplification, with two simpler proofs:</a:t>
                </a:r>
              </a:p>
              <a:p>
                <a:pPr marL="971550" lvl="1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800" b="1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approximated by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.</a:t>
                </a:r>
              </a:p>
              <a:p>
                <a:pPr marL="971550" lvl="1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b="1" dirty="0"/>
                  <a:t> does not have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-size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/>
                  <a:t> circuits.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5EF1CC-DFF8-4A8D-A80C-384F42DCE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81" y="2413981"/>
                <a:ext cx="8748444" cy="2886559"/>
              </a:xfrm>
              <a:prstGeom prst="rect">
                <a:avLst/>
              </a:prstGeom>
              <a:blipFill>
                <a:blip r:embed="rId3"/>
                <a:stretch>
                  <a:fillRect l="-1043" t="-1891" r="-1947" b="-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53F6D92-0E93-4034-88BF-D0A8E1979190}"/>
              </a:ext>
            </a:extLst>
          </p:cNvPr>
          <p:cNvSpPr/>
          <p:nvPr/>
        </p:nvSpPr>
        <p:spPr>
          <a:xfrm>
            <a:off x="2568540" y="5514101"/>
            <a:ext cx="697101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Quick Overview of the whole proof </a:t>
            </a:r>
          </a:p>
          <a:p>
            <a:pPr algn="ctr"/>
            <a:r>
              <a:rPr lang="en-US" sz="2800" b="1" dirty="0"/>
              <a:t>(Intended as an invitation to read the paper!)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1E3977F-6682-43D9-B52D-539636D43E52}"/>
              </a:ext>
            </a:extLst>
          </p:cNvPr>
          <p:cNvSpPr/>
          <p:nvPr/>
        </p:nvSpPr>
        <p:spPr>
          <a:xfrm>
            <a:off x="10765731" y="5762554"/>
            <a:ext cx="895818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3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831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NPRG and Derandomization of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/>
              <p:nvPr/>
            </p:nvSpPr>
            <p:spPr>
              <a:xfrm>
                <a:off x="516081" y="1059874"/>
                <a:ext cx="5579919" cy="30196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MA Algorithm</a:t>
                </a:r>
              </a:p>
              <a:p>
                <a:pPr algn="ctr"/>
                <a:r>
                  <a:rPr lang="en-US" sz="2400" i="1" dirty="0"/>
                  <a:t>(NP with a randomized verifier!)</a:t>
                </a:r>
              </a:p>
              <a:p>
                <a:pPr algn="ctr"/>
                <a:r>
                  <a:rPr lang="en-US" sz="2400" i="1" dirty="0"/>
                  <a:t>Given an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, toss some coins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4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1" y="1059874"/>
                <a:ext cx="5579919" cy="3019673"/>
              </a:xfrm>
              <a:prstGeom prst="rect">
                <a:avLst/>
              </a:prstGeom>
              <a:blipFill>
                <a:blip r:embed="rId3"/>
                <a:stretch>
                  <a:fillRect t="-2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/>
              <p:nvPr/>
            </p:nvSpPr>
            <p:spPr>
              <a:xfrm>
                <a:off x="6312476" y="1507881"/>
                <a:ext cx="5579919" cy="212365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Nondeterministic PRG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/>
                  <a:t>, guess a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1" dirty="0"/>
                  <a:t> first.</a:t>
                </a:r>
              </a:p>
              <a:p>
                <a:pPr algn="ctr"/>
                <a:r>
                  <a:rPr lang="en-US" sz="2400" i="1" dirty="0"/>
                  <a:t>either rejects w and </a:t>
                </a:r>
                <a:r>
                  <a:rPr lang="en-US" sz="2400" b="1" i="1" dirty="0"/>
                  <a:t>STOP</a:t>
                </a:r>
                <a:r>
                  <a:rPr lang="en-US" sz="2400" i="1" dirty="0"/>
                  <a:t>,</a:t>
                </a:r>
              </a:p>
              <a:p>
                <a:pPr algn="ctr"/>
                <a:r>
                  <a:rPr lang="en-US" altLang="zh-CN" sz="2400" i="1" dirty="0"/>
                  <a:t>or takes a seed and computes a PRG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476" y="1507881"/>
                <a:ext cx="5579919" cy="2123658"/>
              </a:xfrm>
              <a:prstGeom prst="rect">
                <a:avLst/>
              </a:prstGeom>
              <a:blipFill>
                <a:blip r:embed="rId4"/>
                <a:stretch>
                  <a:fillRect t="-3714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1283277" y="4254904"/>
                <a:ext cx="10058399" cy="237449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Derandomization of MA with NPRG</a:t>
                </a:r>
              </a:p>
              <a:p>
                <a:pPr algn="ctr"/>
                <a:r>
                  <a:rPr lang="en-US" sz="2800" b="1" i="1" dirty="0"/>
                  <a:t>We can apply NPRG to derandomize MA to NP!</a:t>
                </a:r>
                <a:br>
                  <a:rPr lang="en-US" sz="2800" b="1" i="1" dirty="0"/>
                </a:br>
                <a:endParaRPr lang="en-US" sz="2800" b="1" i="1" dirty="0"/>
              </a:p>
              <a:p>
                <a:pPr algn="ctr"/>
                <a:r>
                  <a:rPr lang="en-US" sz="2800" i="1" dirty="0"/>
                  <a:t>Given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i="1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), we </a:t>
                </a:r>
                <a:r>
                  <a:rPr lang="en-US" sz="2800" b="1" i="1" dirty="0"/>
                  <a:t>guess</a:t>
                </a:r>
                <a:r>
                  <a:rPr lang="en-US" sz="2800" i="1" dirty="0"/>
                  <a:t>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i="1" dirty="0"/>
                  <a:t>, if NPRG accepts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i="1" dirty="0"/>
                  <a:t>, use it to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i="1" dirty="0"/>
                  <a:t>! (and accept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800" i="1" dirty="0"/>
                  <a:t>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77" y="4254904"/>
                <a:ext cx="10058399" cy="2374496"/>
              </a:xfrm>
              <a:prstGeom prst="rect">
                <a:avLst/>
              </a:prstGeom>
              <a:blipFill>
                <a:blip r:embed="rId5"/>
                <a:stretch>
                  <a:fillRect l="-485" t="-2558" r="-1151" b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5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274086" y="159798"/>
            <a:ext cx="11909715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[C.’19]’s Approach in Three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303148" y="1213355"/>
                <a:ext cx="8755252" cy="140448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I: (Conditional Simulation)</a:t>
                </a:r>
              </a:p>
              <a:p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can be simulated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8" y="1213355"/>
                <a:ext cx="8755252" cy="1404487"/>
              </a:xfrm>
              <a:prstGeom prst="rect">
                <a:avLst/>
              </a:prstGeom>
              <a:blipFill>
                <a:blip r:embed="rId3"/>
                <a:stretch>
                  <a:fillRect l="-1461" t="-3896" b="-10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/>
              <p:nvPr/>
            </p:nvSpPr>
            <p:spPr>
              <a:xfrm>
                <a:off x="1303147" y="2738549"/>
                <a:ext cx="8755252" cy="182562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II: (An NPRG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  <a:p>
                <a:r>
                  <a:rPr lang="en-US" sz="2800" b="1" dirty="0"/>
                  <a:t>Step I</a:t>
                </a:r>
                <a:r>
                  <a:rPr lang="en-US" sz="2800" dirty="0"/>
                  <a:t> together with a </a:t>
                </a:r>
                <a:r>
                  <a:rPr lang="en-US" sz="2800" b="1" dirty="0"/>
                  <a:t>non-trivial derandomization algorithm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implies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-seed length NPRG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7" y="2738549"/>
                <a:ext cx="8755252" cy="1825628"/>
              </a:xfrm>
              <a:prstGeom prst="rect">
                <a:avLst/>
              </a:prstGeom>
              <a:blipFill>
                <a:blip r:embed="rId4"/>
                <a:stretch>
                  <a:fillRect l="-1461" t="-2326" b="-8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/>
              <p:nvPr/>
            </p:nvSpPr>
            <p:spPr>
              <a:xfrm>
                <a:off x="1303146" y="4745028"/>
                <a:ext cx="8755253" cy="1815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III: (The Lower Bound)</a:t>
                </a:r>
              </a:p>
              <a:p>
                <a:r>
                  <a:rPr lang="en-US" sz="28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 Apply NPRG of </a:t>
                </a:r>
                <a:r>
                  <a:rPr lang="en-US" sz="2800" b="1" dirty="0"/>
                  <a:t>Step II</a:t>
                </a:r>
                <a:r>
                  <a:rPr lang="en-US" sz="2800" dirty="0"/>
                  <a:t> to derandomize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dirty="0"/>
                  <a:t>Contradiction</a:t>
                </a:r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6" y="4745028"/>
                <a:ext cx="8755253" cy="1815882"/>
              </a:xfrm>
              <a:prstGeom prst="rect">
                <a:avLst/>
              </a:prstGeom>
              <a:blipFill>
                <a:blip r:embed="rId5"/>
                <a:stretch>
                  <a:fillRect l="-1461" t="-3010" r="-1322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39EC2B2-06B1-4649-9F6C-584407B9867E}"/>
                  </a:ext>
                </a:extLst>
              </p:cNvPr>
              <p:cNvSpPr/>
              <p:nvPr/>
            </p:nvSpPr>
            <p:spPr>
              <a:xfrm>
                <a:off x="1303147" y="4745028"/>
                <a:ext cx="8755252" cy="187764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Step III: (The Lower Bound)</a:t>
                </a:r>
              </a:p>
              <a:p>
                <a:r>
                  <a:rPr lang="en-US" sz="28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 Apply NPRG of </a:t>
                </a:r>
                <a:r>
                  <a:rPr lang="en-US" sz="2800" b="1" dirty="0"/>
                  <a:t>Step II</a:t>
                </a:r>
                <a:r>
                  <a:rPr lang="en-US" sz="2800" dirty="0"/>
                  <a:t> to derandomize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dirty="0"/>
                  <a:t>Contradiction</a:t>
                </a:r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739EC2B2-06B1-4649-9F6C-584407B98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7" y="4745028"/>
                <a:ext cx="8755252" cy="1877648"/>
              </a:xfrm>
              <a:prstGeom prst="rect">
                <a:avLst/>
              </a:prstGeom>
              <a:blipFill>
                <a:blip r:embed="rId3"/>
                <a:stretch>
                  <a:fillRect l="-1461" t="-2913" r="-1322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ACF0F088-368F-451C-987D-F4CFCE1C437F}"/>
                  </a:ext>
                </a:extLst>
              </p:cNvPr>
              <p:cNvSpPr/>
              <p:nvPr/>
            </p:nvSpPr>
            <p:spPr>
              <a:xfrm>
                <a:off x="1303145" y="4745028"/>
                <a:ext cx="8755253" cy="20298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2800" b="1" dirty="0"/>
                  <a:t>Step III</a:t>
                </a:r>
                <a:r>
                  <a:rPr lang="en-US" altLang="zh-CN" sz="2800" dirty="0"/>
                  <a:t> seems to only give an 0.99-inapproximability bound. But it is indeed against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 dirty="0"/>
                  <a:t>. We can use XOR Lemma to show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altLang="zh-CN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/>
                  <a:t> easily.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ACF0F088-368F-451C-987D-F4CFCE1C4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5" y="4745028"/>
                <a:ext cx="8755253" cy="2029851"/>
              </a:xfrm>
              <a:prstGeom prst="rect">
                <a:avLst/>
              </a:prstGeom>
              <a:blipFill>
                <a:blip r:embed="rId6"/>
                <a:stretch>
                  <a:fillRect l="-1461" t="-2695" r="-3062" b="-7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1518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The Bottleneck of [C.’19]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067883" y="1215900"/>
                <a:ext cx="10353233" cy="13217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Now, suppose we want to prove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instead, which steps break?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83" y="1215900"/>
                <a:ext cx="10353233" cy="1321772"/>
              </a:xfrm>
              <a:prstGeom prst="rect">
                <a:avLst/>
              </a:prstGeom>
              <a:blipFill>
                <a:blip r:embed="rId7"/>
                <a:stretch>
                  <a:fillRect l="-1471" b="-14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7D8A9675-9EB8-48AD-9179-D797226FAE7B}"/>
                  </a:ext>
                </a:extLst>
              </p:cNvPr>
              <p:cNvSpPr txBox="1"/>
              <p:nvPr/>
            </p:nvSpPr>
            <p:spPr>
              <a:xfrm>
                <a:off x="1303147" y="2738549"/>
                <a:ext cx="8755252" cy="182562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II: (An NPRG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  <a:p>
                <a:r>
                  <a:rPr lang="en-US" sz="2800" b="1" dirty="0"/>
                  <a:t>Step I</a:t>
                </a:r>
                <a:r>
                  <a:rPr lang="en-US" sz="2800" dirty="0"/>
                  <a:t> together with a non-trivial derandomization algorithm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implies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-seed length NPRG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7D8A9675-9EB8-48AD-9179-D797226FA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7" y="2738549"/>
                <a:ext cx="8755252" cy="1825628"/>
              </a:xfrm>
              <a:prstGeom prst="rect">
                <a:avLst/>
              </a:prstGeom>
              <a:blipFill>
                <a:blip r:embed="rId4"/>
                <a:stretch>
                  <a:fillRect l="-1461" t="-2326" b="-8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E38E3615-FC24-4615-94E5-667EB331889C}"/>
              </a:ext>
            </a:extLst>
          </p:cNvPr>
          <p:cNvSpPr/>
          <p:nvPr/>
        </p:nvSpPr>
        <p:spPr>
          <a:xfrm>
            <a:off x="9030878" y="2557698"/>
            <a:ext cx="2111604" cy="713403"/>
          </a:xfrm>
          <a:prstGeom prst="wedgeEllipseCallout">
            <a:avLst>
              <a:gd name="adj1" fmla="val -49851"/>
              <a:gd name="adj2" fmla="val 55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not affected!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7D2EE7-2D2B-4730-837E-CC563FAC1B66}"/>
              </a:ext>
            </a:extLst>
          </p:cNvPr>
          <p:cNvSpPr/>
          <p:nvPr/>
        </p:nvSpPr>
        <p:spPr>
          <a:xfrm>
            <a:off x="3695306" y="4073859"/>
            <a:ext cx="6363092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The problem is </a:t>
            </a:r>
            <a:r>
              <a:rPr lang="en-US" altLang="zh-CN" sz="4000" b="1" dirty="0"/>
              <a:t>Step I</a:t>
            </a:r>
            <a:r>
              <a:rPr lang="en-US" altLang="zh-CN" sz="4000" dirty="0"/>
              <a:t>!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1419AC-BF1D-470B-90F8-7C2C3856CFD5}"/>
                  </a:ext>
                </a:extLst>
              </p:cNvPr>
              <p:cNvSpPr txBox="1"/>
              <p:nvPr/>
            </p:nvSpPr>
            <p:spPr>
              <a:xfrm>
                <a:off x="1303146" y="1019118"/>
                <a:ext cx="8755252" cy="15722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 (?): (Conditional Simulation)</a:t>
                </a:r>
              </a:p>
              <a:p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can be simulated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1419AC-BF1D-470B-90F8-7C2C3856C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6" y="1019118"/>
                <a:ext cx="8755252" cy="1572225"/>
              </a:xfrm>
              <a:prstGeom prst="rect">
                <a:avLst/>
              </a:prstGeom>
              <a:blipFill>
                <a:blip r:embed="rId8"/>
                <a:stretch>
                  <a:fillRect l="-1461" t="-3475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564292" y="130187"/>
            <a:ext cx="10232957" cy="1118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Towards NQP Average-case Lower Bounds Updated Three Steps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347903CF-1C83-43E7-997F-D6139C8D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7249" y="1713160"/>
            <a:ext cx="9144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A644D6ED-CDCA-4557-874E-EE4CD455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7249" y="501068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/>
              <p:nvPr/>
            </p:nvSpPr>
            <p:spPr>
              <a:xfrm>
                <a:off x="1303142" y="1313832"/>
                <a:ext cx="9119050" cy="16087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Step I’: (Conditional Simulation)</a:t>
                </a:r>
              </a:p>
              <a:p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can be simulated by an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2" y="1313832"/>
                <a:ext cx="9119050" cy="1608710"/>
              </a:xfrm>
              <a:prstGeom prst="rect">
                <a:avLst/>
              </a:prstGeom>
              <a:blipFill>
                <a:blip r:embed="rId5"/>
                <a:stretch>
                  <a:fillRect l="-1403" t="-3788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473517E-1CCB-45EC-BC12-9BFE15A1CCCC}"/>
                  </a:ext>
                </a:extLst>
              </p:cNvPr>
              <p:cNvSpPr txBox="1"/>
              <p:nvPr/>
            </p:nvSpPr>
            <p:spPr>
              <a:xfrm>
                <a:off x="1303143" y="3091947"/>
                <a:ext cx="9119049" cy="13947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Step II’: (An NPRG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  <a:p>
                <a:r>
                  <a:rPr lang="en-US" sz="2800" b="1" dirty="0"/>
                  <a:t>Step I’</a:t>
                </a:r>
                <a:r>
                  <a:rPr lang="en-US" sz="2800" dirty="0"/>
                  <a:t> together with a non-trivial derandomization algorithm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implies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-seed length NPRG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473517E-1CCB-45EC-BC12-9BFE15A1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3" y="3091947"/>
                <a:ext cx="9119049" cy="1394741"/>
              </a:xfrm>
              <a:prstGeom prst="rect">
                <a:avLst/>
              </a:prstGeom>
              <a:blipFill>
                <a:blip r:embed="rId6"/>
                <a:stretch>
                  <a:fillRect l="-1403" t="-3043" r="-735" b="-1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2C92D55A-3BC7-49C1-80FD-DACA440CC99A}"/>
                  </a:ext>
                </a:extLst>
              </p:cNvPr>
              <p:cNvSpPr/>
              <p:nvPr/>
            </p:nvSpPr>
            <p:spPr>
              <a:xfrm>
                <a:off x="1303143" y="4646244"/>
                <a:ext cx="9119049" cy="20298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Step III’: (The Lower Bound)</a:t>
                </a:r>
              </a:p>
              <a:p>
                <a:r>
                  <a:rPr lang="en-US" sz="28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. Apply NPRG of </a:t>
                </a:r>
                <a:r>
                  <a:rPr lang="en-US" sz="2800" b="1" dirty="0"/>
                  <a:t>Step II’</a:t>
                </a:r>
                <a:r>
                  <a:rPr lang="en-US" sz="2800" dirty="0"/>
                  <a:t> to derandomize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dirty="0"/>
                  <a:t>Contradiction</a:t>
                </a:r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2C92D55A-3BC7-49C1-80FD-DACA440CC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3" y="4646244"/>
                <a:ext cx="9119049" cy="2029851"/>
              </a:xfrm>
              <a:prstGeom prst="rect">
                <a:avLst/>
              </a:prstGeom>
              <a:blipFill>
                <a:blip r:embed="rId7"/>
                <a:stretch>
                  <a:fillRect l="-1403" t="-2695" r="-334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04676CC-D140-42FF-91B3-1234FE5BF526}"/>
              </a:ext>
            </a:extLst>
          </p:cNvPr>
          <p:cNvSpPr/>
          <p:nvPr/>
        </p:nvSpPr>
        <p:spPr>
          <a:xfrm>
            <a:off x="8977745" y="2549236"/>
            <a:ext cx="3362037" cy="14776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Involves use of </a:t>
            </a:r>
            <a:r>
              <a:rPr lang="en-US" sz="2400" b="1" dirty="0">
                <a:solidFill>
                  <a:srgbClr val="FF0000"/>
                </a:solidFill>
              </a:rPr>
              <a:t>PCP of Proximity</a:t>
            </a:r>
            <a:r>
              <a:rPr lang="en-US" sz="2400" dirty="0"/>
              <a:t>!</a:t>
            </a:r>
          </a:p>
          <a:p>
            <a:pPr algn="ctr"/>
            <a:r>
              <a:rPr lang="en-US" sz="2400" b="1" dirty="0"/>
              <a:t>See the paper!</a:t>
            </a:r>
          </a:p>
        </p:txBody>
      </p:sp>
    </p:spTree>
    <p:extLst>
      <p:ext uri="{BB962C8B-B14F-4D97-AF65-F5344CB8AC3E}">
        <p14:creationId xmlns:p14="http://schemas.microsoft.com/office/powerpoint/2010/main" val="42351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28946" y="206151"/>
            <a:ext cx="10232957" cy="90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/>
              <p:nvPr/>
            </p:nvSpPr>
            <p:spPr>
              <a:xfrm>
                <a:off x="991528" y="1108364"/>
                <a:ext cx="9507792" cy="30469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(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Technical</a:t>
                </a:r>
                <a:r>
                  <a:rPr lang="en-US" sz="3200" b="1" dirty="0"/>
                  <a:t> Take-home Message)</a:t>
                </a:r>
                <a:br>
                  <a:rPr lang="en-US" sz="3200" b="1" dirty="0"/>
                </a:br>
                <a:r>
                  <a:rPr lang="en-US" sz="3200" b="1" dirty="0"/>
                  <a:t>Approximate Linear Sum is Both Weak and Strong</a:t>
                </a:r>
                <a:br>
                  <a:rPr lang="en-US" sz="3200" b="1" dirty="0"/>
                </a:br>
                <a:br>
                  <a:rPr lang="en-US" sz="3200" b="1" dirty="0"/>
                </a:br>
                <a:r>
                  <a:rPr lang="en-US" sz="3200" b="1" dirty="0"/>
                  <a:t>Weak: </a:t>
                </a:r>
                <a:r>
                  <a:rPr lang="en-US" sz="3200" dirty="0"/>
                  <a:t>Non-trivial </a:t>
                </a:r>
                <a:r>
                  <a:rPr lang="en-US" sz="3200" dirty="0" err="1"/>
                  <a:t>Derand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Non-trivial Derand of Approx. Sum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(Preserve Algorithms)</a:t>
                </a:r>
              </a:p>
              <a:p>
                <a:pPr algn="ctr"/>
                <a:r>
                  <a:rPr lang="en-US" sz="3200" b="1" dirty="0"/>
                  <a:t>Strong: </a:t>
                </a:r>
                <a:r>
                  <a:rPr lang="en-US" sz="3200" dirty="0"/>
                  <a:t>Can do non-trivial error corrections!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8" y="1108364"/>
                <a:ext cx="9507792" cy="3046988"/>
              </a:xfrm>
              <a:prstGeom prst="rect">
                <a:avLst/>
              </a:prstGeom>
              <a:blipFill>
                <a:blip r:embed="rId3"/>
                <a:stretch>
                  <a:fillRect l="-64" t="-2595" r="-897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8406E16E-C740-49E4-B267-AD80F9687ACB}"/>
                  </a:ext>
                </a:extLst>
              </p:cNvPr>
              <p:cNvSpPr txBox="1"/>
              <p:nvPr/>
            </p:nvSpPr>
            <p:spPr>
              <a:xfrm>
                <a:off x="991528" y="4714211"/>
                <a:ext cx="9507792" cy="15696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(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Conceptual</a:t>
                </a:r>
                <a:r>
                  <a:rPr lang="en-US" sz="3200" b="1" dirty="0"/>
                  <a:t> Take-home Message)</a:t>
                </a:r>
                <a:endParaRPr lang="en-US" sz="3200" dirty="0"/>
              </a:p>
              <a:p>
                <a:pPr algn="ctr"/>
                <a:r>
                  <a:rPr lang="en-US" sz="3200" dirty="0"/>
                  <a:t>Algorithms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</a:t>
                </a:r>
                <a:r>
                  <a:rPr lang="en-US" sz="3200" b="1" dirty="0"/>
                  <a:t>a weaker class</a:t>
                </a:r>
                <a:r>
                  <a:rPr lang="en-US" sz="3200" dirty="0"/>
                  <a:t>) can indeed imply lower bounds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</a:t>
                </a:r>
                <a:r>
                  <a:rPr lang="en-US" sz="3200" b="1" dirty="0"/>
                  <a:t>a stronger class</a:t>
                </a:r>
                <a:r>
                  <a:rPr lang="en-US" sz="3200" dirty="0"/>
                  <a:t>)!</a:t>
                </a:r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8406E16E-C740-49E4-B267-AD80F9687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8" y="4714211"/>
                <a:ext cx="9507792" cy="1569660"/>
              </a:xfrm>
              <a:prstGeom prst="rect">
                <a:avLst/>
              </a:prstGeom>
              <a:blipFill>
                <a:blip r:embed="rId4"/>
                <a:stretch>
                  <a:fillRect t="-5019" b="-1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4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819E8-F72F-437B-A837-59594EB71C96}"/>
              </a:ext>
            </a:extLst>
          </p:cNvPr>
          <p:cNvSpPr txBox="1"/>
          <p:nvPr/>
        </p:nvSpPr>
        <p:spPr>
          <a:xfrm>
            <a:off x="1041863" y="2182091"/>
            <a:ext cx="192520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We showed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06109-A69C-4B9A-9773-765FCF6E18D7}"/>
              </a:ext>
            </a:extLst>
          </p:cNvPr>
          <p:cNvSpPr txBox="1"/>
          <p:nvPr/>
        </p:nvSpPr>
        <p:spPr>
          <a:xfrm>
            <a:off x="3770631" y="1370628"/>
            <a:ext cx="178286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Non-trivial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88590-3CCB-4997-9858-A9145C0CA6F8}"/>
                  </a:ext>
                </a:extLst>
              </p:cNvPr>
              <p:cNvSpPr txBox="1"/>
              <p:nvPr/>
            </p:nvSpPr>
            <p:spPr>
              <a:xfrm>
                <a:off x="3723568" y="2182091"/>
                <a:ext cx="1876989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CAPP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88590-3CCB-4997-9858-A9145C0C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68" y="2182091"/>
                <a:ext cx="1876989" cy="523220"/>
              </a:xfrm>
              <a:prstGeom prst="rect">
                <a:avLst/>
              </a:prstGeom>
              <a:blipFill>
                <a:blip r:embed="rId3"/>
                <a:stretch>
                  <a:fillRect l="-6494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32B54E-48D3-4BAB-AE6F-032B9473E1B1}"/>
              </a:ext>
            </a:extLst>
          </p:cNvPr>
          <p:cNvSpPr txBox="1"/>
          <p:nvPr/>
        </p:nvSpPr>
        <p:spPr>
          <a:xfrm>
            <a:off x="7500955" y="1370628"/>
            <a:ext cx="2809423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Lower Bounds for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C06C9-B2B4-4EF2-A66D-BD71EEDD8A26}"/>
                  </a:ext>
                </a:extLst>
              </p:cNvPr>
              <p:cNvSpPr txBox="1"/>
              <p:nvPr/>
            </p:nvSpPr>
            <p:spPr>
              <a:xfrm>
                <a:off x="8141162" y="2182091"/>
                <a:ext cx="1529008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𝑴𝑨𝑱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C06C9-B2B4-4EF2-A66D-BD71EEDD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162" y="2182091"/>
                <a:ext cx="15290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53F20EC-1781-414B-A80B-C420CCDF0C59}"/>
              </a:ext>
            </a:extLst>
          </p:cNvPr>
          <p:cNvSpPr/>
          <p:nvPr/>
        </p:nvSpPr>
        <p:spPr>
          <a:xfrm>
            <a:off x="4275859" y="2967575"/>
            <a:ext cx="1324698" cy="774123"/>
          </a:xfrm>
          <a:prstGeom prst="wedgeEllipseCallout">
            <a:avLst>
              <a:gd name="adj1" fmla="val 25839"/>
              <a:gd name="adj2" fmla="val -864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Weak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05E04FA-89E5-40D4-B37F-D821261C71C7}"/>
              </a:ext>
            </a:extLst>
          </p:cNvPr>
          <p:cNvSpPr/>
          <p:nvPr/>
        </p:nvSpPr>
        <p:spPr>
          <a:xfrm>
            <a:off x="8566022" y="2967574"/>
            <a:ext cx="1660815" cy="774123"/>
          </a:xfrm>
          <a:prstGeom prst="wedgeEllipseCallout">
            <a:avLst>
              <a:gd name="adj1" fmla="val -24755"/>
              <a:gd name="adj2" fmla="val -737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02321-DBDF-4BD9-86CE-6AF19382EA45}"/>
              </a:ext>
            </a:extLst>
          </p:cNvPr>
          <p:cNvSpPr txBox="1"/>
          <p:nvPr/>
        </p:nvSpPr>
        <p:spPr>
          <a:xfrm>
            <a:off x="1959164" y="4152690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6EA4FD-B5CC-45D3-9EAB-C2732DA4E02A}"/>
                  </a:ext>
                </a:extLst>
              </p:cNvPr>
              <p:cNvSpPr txBox="1"/>
              <p:nvPr/>
            </p:nvSpPr>
            <p:spPr>
              <a:xfrm>
                <a:off x="3809297" y="4152690"/>
                <a:ext cx="179966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#SAT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6EA4FD-B5CC-45D3-9EAB-C2732DA4E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97" y="4152690"/>
                <a:ext cx="1799660" cy="523220"/>
              </a:xfrm>
              <a:prstGeom prst="rect">
                <a:avLst/>
              </a:prstGeom>
              <a:blipFill>
                <a:blip r:embed="rId5"/>
                <a:stretch>
                  <a:fillRect l="-678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59EA18-3F68-412D-9340-1079CB738794}"/>
                  </a:ext>
                </a:extLst>
              </p:cNvPr>
              <p:cNvSpPr txBox="1"/>
              <p:nvPr/>
            </p:nvSpPr>
            <p:spPr>
              <a:xfrm>
                <a:off x="8166584" y="4152690"/>
                <a:ext cx="157229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𝑺𝒀𝑴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59EA18-3F68-412D-9340-1079CB73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84" y="4152690"/>
                <a:ext cx="15722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1C1DB5B7-C3D1-4D5B-9184-EFF6D3639CDD}"/>
              </a:ext>
            </a:extLst>
          </p:cNvPr>
          <p:cNvSpPr/>
          <p:nvPr/>
        </p:nvSpPr>
        <p:spPr>
          <a:xfrm>
            <a:off x="6057900" y="2223654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7740514-B17A-46F7-B71A-3D8EFD0B16DA}"/>
              </a:ext>
            </a:extLst>
          </p:cNvPr>
          <p:cNvSpPr/>
          <p:nvPr/>
        </p:nvSpPr>
        <p:spPr>
          <a:xfrm>
            <a:off x="6057900" y="4194254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DEF6C-79A6-4ACF-9358-DDED5EBD94AD}"/>
              </a:ext>
            </a:extLst>
          </p:cNvPr>
          <p:cNvSpPr txBox="1"/>
          <p:nvPr/>
        </p:nvSpPr>
        <p:spPr>
          <a:xfrm>
            <a:off x="6646714" y="3779037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51526C-788D-4FD3-BFE7-9040A44941FA}"/>
                  </a:ext>
                </a:extLst>
              </p:cNvPr>
              <p:cNvSpPr txBox="1"/>
              <p:nvPr/>
            </p:nvSpPr>
            <p:spPr>
              <a:xfrm>
                <a:off x="3899066" y="5161607"/>
                <a:ext cx="1620122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51526C-788D-4FD3-BFE7-9040A449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66" y="5161607"/>
                <a:ext cx="1620122" cy="523220"/>
              </a:xfrm>
              <a:prstGeom prst="rect">
                <a:avLst/>
              </a:prstGeom>
              <a:blipFill>
                <a:blip r:embed="rId7"/>
                <a:stretch>
                  <a:fillRect l="-754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10731C-1F1A-4612-B601-4C9BED9A84DC}"/>
                  </a:ext>
                </a:extLst>
              </p:cNvPr>
              <p:cNvSpPr txBox="1"/>
              <p:nvPr/>
            </p:nvSpPr>
            <p:spPr>
              <a:xfrm>
                <a:off x="8290016" y="5161607"/>
                <a:ext cx="1325427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𝑶𝑹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10731C-1F1A-4612-B601-4C9BED9A8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16" y="5161607"/>
                <a:ext cx="13254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3631DCDE-6D7D-4A18-BD62-476E9DDFA4AF}"/>
              </a:ext>
            </a:extLst>
          </p:cNvPr>
          <p:cNvSpPr/>
          <p:nvPr/>
        </p:nvSpPr>
        <p:spPr>
          <a:xfrm>
            <a:off x="6057900" y="5203171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4A2CF-B90A-4442-A865-EAD8777D47E5}"/>
              </a:ext>
            </a:extLst>
          </p:cNvPr>
          <p:cNvSpPr txBox="1"/>
          <p:nvPr/>
        </p:nvSpPr>
        <p:spPr>
          <a:xfrm>
            <a:off x="6646714" y="4787954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B16FB-B293-4017-9B92-810923F02A54}"/>
                  </a:ext>
                </a:extLst>
              </p:cNvPr>
              <p:cNvSpPr txBox="1"/>
              <p:nvPr/>
            </p:nvSpPr>
            <p:spPr>
              <a:xfrm>
                <a:off x="3809297" y="6170524"/>
                <a:ext cx="179966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#SAT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B16FB-B293-4017-9B92-810923F02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97" y="6170524"/>
                <a:ext cx="1799660" cy="523220"/>
              </a:xfrm>
              <a:prstGeom prst="rect">
                <a:avLst/>
              </a:prstGeom>
              <a:blipFill>
                <a:blip r:embed="rId9"/>
                <a:stretch>
                  <a:fillRect l="-678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4B20E-383B-4F8A-B1E8-B5550BA6EDB5}"/>
                  </a:ext>
                </a:extLst>
              </p:cNvPr>
              <p:cNvSpPr txBox="1"/>
              <p:nvPr/>
            </p:nvSpPr>
            <p:spPr>
              <a:xfrm>
                <a:off x="8167386" y="6170524"/>
                <a:ext cx="1570686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𝑻𝑯𝑹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4B20E-383B-4F8A-B1E8-B5550BA6E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386" y="6170524"/>
                <a:ext cx="157068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B5866306-3DB3-4981-8680-5AE49A541A6D}"/>
              </a:ext>
            </a:extLst>
          </p:cNvPr>
          <p:cNvSpPr/>
          <p:nvPr/>
        </p:nvSpPr>
        <p:spPr>
          <a:xfrm>
            <a:off x="6057900" y="6212088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6048A9-E64F-45DF-A40E-15285783DEB9}"/>
              </a:ext>
            </a:extLst>
          </p:cNvPr>
          <p:cNvSpPr txBox="1"/>
          <p:nvPr/>
        </p:nvSpPr>
        <p:spPr>
          <a:xfrm>
            <a:off x="6646714" y="5796871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2FB3A4-9A74-4ABE-AB96-301BB7961DCF}"/>
              </a:ext>
            </a:extLst>
          </p:cNvPr>
          <p:cNvSpPr txBox="1"/>
          <p:nvPr/>
        </p:nvSpPr>
        <p:spPr>
          <a:xfrm>
            <a:off x="761113" y="4976941"/>
            <a:ext cx="2486706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Next Step?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E8043631-CD8C-4521-AD55-ADA8C02E13A9}"/>
              </a:ext>
            </a:extLst>
          </p:cNvPr>
          <p:cNvSpPr/>
          <p:nvPr/>
        </p:nvSpPr>
        <p:spPr>
          <a:xfrm>
            <a:off x="1278116" y="3006342"/>
            <a:ext cx="2249463" cy="1228192"/>
          </a:xfrm>
          <a:prstGeom prst="wedgeEllipseCallout">
            <a:avLst>
              <a:gd name="adj1" fmla="val 54849"/>
              <a:gd name="adj2" fmla="val 648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Conjectured by [Vyas and Williams]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414B53E7-59FB-4620-8820-AA6C1C210B7D}"/>
              </a:ext>
            </a:extLst>
          </p:cNvPr>
          <p:cNvSpPr txBox="1"/>
          <p:nvPr/>
        </p:nvSpPr>
        <p:spPr>
          <a:xfrm>
            <a:off x="-800" y="12624"/>
            <a:ext cx="7092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Extending the </a:t>
            </a:r>
            <a:r>
              <a:rPr lang="en-US" sz="2800" b="1" dirty="0">
                <a:solidFill>
                  <a:srgbClr val="FF0000"/>
                </a:solidFill>
              </a:rPr>
              <a:t>Conceptual</a:t>
            </a:r>
            <a:r>
              <a:rPr lang="en-US" sz="2800" b="1" dirty="0"/>
              <a:t> Take-home Message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4922" y="598058"/>
            <a:ext cx="10232957" cy="90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28184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6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75705" y="595810"/>
            <a:ext cx="10232957" cy="90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Open Questions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40837B88-EB31-4270-BD0E-63154465329A}"/>
              </a:ext>
            </a:extLst>
          </p:cNvPr>
          <p:cNvSpPr txBox="1"/>
          <p:nvPr/>
        </p:nvSpPr>
        <p:spPr>
          <a:xfrm>
            <a:off x="-800" y="12624"/>
            <a:ext cx="7092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Extending the </a:t>
            </a:r>
            <a:r>
              <a:rPr lang="en-US" sz="2800" b="1" dirty="0">
                <a:solidFill>
                  <a:srgbClr val="FF0000"/>
                </a:solidFill>
              </a:rPr>
              <a:t>Technical</a:t>
            </a:r>
            <a:r>
              <a:rPr lang="en-US" sz="2800" b="1" dirty="0"/>
              <a:t> Take-home Message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>
                <a:extLst>
                  <a:ext uri="{FF2B5EF4-FFF2-40B4-BE49-F238E27FC236}">
                    <a16:creationId xmlns:a16="http://schemas.microsoft.com/office/drawing/2014/main" id="{5A47F2D5-6D6D-489F-87B6-BF27DAF7A64D}"/>
                  </a:ext>
                </a:extLst>
              </p:cNvPr>
              <p:cNvSpPr txBox="1"/>
              <p:nvPr/>
            </p:nvSpPr>
            <p:spPr>
              <a:xfrm>
                <a:off x="1038287" y="2152852"/>
                <a:ext cx="9507792" cy="35511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What else can we do with </a:t>
                </a:r>
                <a:r>
                  <a:rPr lang="en-US" sz="3200" b="1" dirty="0"/>
                  <a:t>approximate sum</a:t>
                </a:r>
                <a:r>
                  <a:rPr lang="en-US" sz="3200" dirty="0"/>
                  <a:t>?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Can we apply this to build a </a:t>
                </a:r>
                <a:r>
                  <a:rPr lang="en-US" sz="3200" b="1" dirty="0"/>
                  <a:t>deterministic</a:t>
                </a:r>
                <a:r>
                  <a:rPr lang="en-US" sz="3200" dirty="0"/>
                  <a:t> PRG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? (what about P-uniform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circuits?)</a:t>
                </a:r>
              </a:p>
              <a:p>
                <a:pPr algn="ctr"/>
                <a:endParaRPr lang="en-US" sz="32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/>
                  <a:t>Is it possible to do </a:t>
                </a:r>
                <a:r>
                  <a:rPr lang="en-US" sz="3200" b="1" dirty="0"/>
                  <a:t>hardness amplification </a:t>
                </a:r>
                <a:r>
                  <a:rPr lang="en-US" sz="3200" dirty="0"/>
                  <a:t>for </a:t>
                </a:r>
                <a:r>
                  <a:rPr lang="en-US" sz="3200" b="1" dirty="0"/>
                  <a:t>any</a:t>
                </a:r>
                <a:r>
                  <a:rPr lang="en-US" sz="3200" dirty="0"/>
                  <a:t> function with an approximate sum error corrector?</a:t>
                </a:r>
              </a:p>
            </p:txBody>
          </p:sp>
        </mc:Choice>
        <mc:Fallback xmlns="">
          <p:sp>
            <p:nvSpPr>
              <p:cNvPr id="30" name="TextBox 1">
                <a:extLst>
                  <a:ext uri="{FF2B5EF4-FFF2-40B4-BE49-F238E27FC236}">
                    <a16:creationId xmlns:a16="http://schemas.microsoft.com/office/drawing/2014/main" id="{5A47F2D5-6D6D-489F-87B6-BF27DAF7A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87" y="2152852"/>
                <a:ext cx="9507792" cy="3551165"/>
              </a:xfrm>
              <a:prstGeom prst="rect">
                <a:avLst/>
              </a:prstGeom>
              <a:blipFill>
                <a:blip r:embed="rId3"/>
                <a:stretch>
                  <a:fillRect t="-2226" b="-4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A2438718-DD34-4574-9252-7F70A9C4BADA}"/>
              </a:ext>
            </a:extLst>
          </p:cNvPr>
          <p:cNvSpPr/>
          <p:nvPr/>
        </p:nvSpPr>
        <p:spPr>
          <a:xfrm>
            <a:off x="5357090" y="5634182"/>
            <a:ext cx="6520874" cy="1136073"/>
          </a:xfrm>
          <a:prstGeom prst="wedgeEllipseCallout">
            <a:avLst>
              <a:gd name="adj1" fmla="val -31471"/>
              <a:gd name="adj2" fmla="val -5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Interestingly, Levin’s proof of XOR Lemma uses approximate linear sum, but does not seem to give an approximate sum error corrector</a:t>
            </a:r>
          </a:p>
        </p:txBody>
      </p:sp>
    </p:spTree>
    <p:extLst>
      <p:ext uri="{BB962C8B-B14F-4D97-AF65-F5344CB8AC3E}">
        <p14:creationId xmlns:p14="http://schemas.microsoft.com/office/powerpoint/2010/main" val="22114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Thanks! Any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38DFC-D0C1-40D8-A78E-D6C103681EF4}"/>
              </a:ext>
            </a:extLst>
          </p:cNvPr>
          <p:cNvSpPr txBox="1"/>
          <p:nvPr/>
        </p:nvSpPr>
        <p:spPr>
          <a:xfrm>
            <a:off x="1097597" y="4122921"/>
            <a:ext cx="1054022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Thanks </a:t>
            </a:r>
            <a:r>
              <a:rPr lang="en-US" altLang="zh-CN" sz="4000" b="1" dirty="0" err="1">
                <a:solidFill>
                  <a:schemeClr val="tx1"/>
                </a:solidFill>
              </a:rPr>
              <a:t>Hanlin</a:t>
            </a:r>
            <a:r>
              <a:rPr lang="en-US" altLang="zh-CN" sz="4000" b="1" dirty="0">
                <a:solidFill>
                  <a:schemeClr val="tx1"/>
                </a:solidFill>
              </a:rPr>
              <a:t> Ren </a:t>
            </a:r>
            <a:r>
              <a:rPr lang="en-US" altLang="zh-CN" sz="4000" dirty="0">
                <a:solidFill>
                  <a:schemeClr val="tx1"/>
                </a:solidFill>
              </a:rPr>
              <a:t>for making part of the slides </a:t>
            </a:r>
            <a:r>
              <a:rPr lang="en-US" altLang="zh-CN" sz="40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r>
              <a:rPr lang="en-US" altLang="zh-CN" sz="4000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557D0D-F8A5-4499-8D22-C46F1E7A87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867774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557D0D-F8A5-4499-8D22-C46F1E7A8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867774"/>
              </a:xfrm>
              <a:blipFill>
                <a:blip r:embed="rId2"/>
                <a:stretch>
                  <a:fillRect t="-11268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0F4CA4-1959-4493-AD32-D144621E02D4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AC^0 circuits">
            <a:extLst>
              <a:ext uri="{FF2B5EF4-FFF2-40B4-BE49-F238E27FC236}">
                <a16:creationId xmlns:a16="http://schemas.microsoft.com/office/drawing/2014/main" id="{BEBAD7B7-4D7C-4184-9E20-F9D81F2A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08" y="1732266"/>
            <a:ext cx="4417816" cy="46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D0FDF4-F678-4A9E-8D82-4B9D3BFB561B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D0FDF4-F678-4A9E-8D82-4B9D3BFB5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4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85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AA700-588C-4B2B-89FB-C9A01449E8CB}"/>
                  </a:ext>
                </a:extLst>
              </p:cNvPr>
              <p:cNvSpPr txBox="1"/>
              <p:nvPr/>
            </p:nvSpPr>
            <p:spPr>
              <a:xfrm>
                <a:off x="244187" y="4282155"/>
                <a:ext cx="6815840" cy="13947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extended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gates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/>
                  <a:t>: </a:t>
                </a:r>
                <a:r>
                  <a:rPr lang="en-US" sz="2800" dirty="0"/>
                  <a:t>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does not divide the </a:t>
                </a:r>
              </a:p>
              <a:p>
                <a:pPr algn="l"/>
                <a:r>
                  <a:rPr lang="en-US" sz="2800" dirty="0"/>
                  <a:t>number of ones in the input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AA700-588C-4B2B-89FB-C9A01449E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7" y="4282155"/>
                <a:ext cx="6815840" cy="1394741"/>
              </a:xfrm>
              <a:prstGeom prst="rect">
                <a:avLst/>
              </a:prstGeom>
              <a:blipFill>
                <a:blip r:embed="rId2"/>
                <a:stretch>
                  <a:fillRect l="-1787" t="-3043" r="-80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4305-C158-4775-9AD1-5E6470AE62CE}"/>
                  </a:ext>
                </a:extLst>
              </p:cNvPr>
              <p:cNvSpPr txBox="1"/>
              <p:nvPr/>
            </p:nvSpPr>
            <p:spPr>
              <a:xfrm>
                <a:off x="7126371" y="4282155"/>
                <a:ext cx="4975094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[Raz87,Smo87]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i="1" dirty="0"/>
                  <a:t>[p]</a:t>
                </a:r>
              </a:p>
              <a:p>
                <a:pPr algn="ctr"/>
                <a:r>
                  <a:rPr lang="en-US" sz="2800" dirty="0"/>
                  <a:t>for a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4305-C158-4775-9AD1-5E6470AE6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371" y="4282155"/>
                <a:ext cx="4975094" cy="1384995"/>
              </a:xfrm>
              <a:prstGeom prst="rect">
                <a:avLst/>
              </a:prstGeom>
              <a:blipFill>
                <a:blip r:embed="rId3"/>
                <a:stretch>
                  <a:fillRect l="-734" t="-3930" r="-734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9C22CD7-3DFC-4038-8BD7-A1DD3EF31CBB}"/>
              </a:ext>
            </a:extLst>
          </p:cNvPr>
          <p:cNvSpPr txBox="1">
            <a:spLocks/>
          </p:cNvSpPr>
          <p:nvPr/>
        </p:nvSpPr>
        <p:spPr>
          <a:xfrm>
            <a:off x="65809" y="240358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2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18891-AA10-41AD-B6F4-29A57D913BB7}"/>
                  </a:ext>
                </a:extLst>
              </p:cNvPr>
              <p:cNvSpPr txBox="1"/>
              <p:nvPr/>
            </p:nvSpPr>
            <p:spPr>
              <a:xfrm>
                <a:off x="433103" y="1067816"/>
                <a:ext cx="10676064" cy="14044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/>
                  <a:t>Back in 1980s…</a:t>
                </a:r>
              </a:p>
              <a:p>
                <a:pPr algn="ctr"/>
                <a:r>
                  <a:rPr lang="en-US" sz="2800" i="1" dirty="0"/>
                  <a:t>OK, now we know parity is hard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(constant-depth, AND/OR/NOT).</a:t>
                </a:r>
              </a:p>
              <a:p>
                <a:pPr algn="ctr"/>
                <a:r>
                  <a:rPr lang="en-US" sz="2800" i="1" dirty="0"/>
                  <a:t>Let us make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 stronger, what about adding parity gates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18891-AA10-41AD-B6F4-29A57D91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03" y="1067816"/>
                <a:ext cx="10676064" cy="1404487"/>
              </a:xfrm>
              <a:prstGeom prst="rect">
                <a:avLst/>
              </a:prstGeom>
              <a:blipFill>
                <a:blip r:embed="rId4"/>
                <a:stretch>
                  <a:fillRect l="-571" t="-3879" r="-571" b="-10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9444-21E6-4500-8645-D462C4470D5F}"/>
                  </a:ext>
                </a:extLst>
              </p:cNvPr>
              <p:cNvSpPr txBox="1"/>
              <p:nvPr/>
            </p:nvSpPr>
            <p:spPr>
              <a:xfrm>
                <a:off x="3634147" y="5874908"/>
                <a:ext cx="4773038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/>
                  <a:t>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𝑴𝑶𝑫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9444-21E6-4500-8645-D462C447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47" y="5874908"/>
                <a:ext cx="4773038" cy="963854"/>
              </a:xfrm>
              <a:prstGeom prst="rect">
                <a:avLst/>
              </a:prstGeom>
              <a:blipFill>
                <a:blip r:embed="rId5"/>
                <a:stretch>
                  <a:fillRect l="-2041" t="-5031"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2DC5E68-B78A-4ED2-B33A-CFE385DD5D0C}"/>
              </a:ext>
            </a:extLst>
          </p:cNvPr>
          <p:cNvSpPr txBox="1"/>
          <p:nvPr/>
        </p:nvSpPr>
        <p:spPr>
          <a:xfrm>
            <a:off x="244187" y="2689402"/>
            <a:ext cx="1121614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/>
              <a:t>Philosophy</a:t>
            </a:r>
            <a:r>
              <a:rPr lang="en-US" sz="2800" i="1" dirty="0"/>
              <a:t>: strengthen the circuit class ``just a little bit’’ by adding the most</a:t>
            </a:r>
          </a:p>
          <a:p>
            <a:r>
              <a:rPr lang="en-US" sz="2800" i="1" dirty="0"/>
              <a:t>simple function it cannot compute as available gates.</a:t>
            </a:r>
          </a:p>
          <a:p>
            <a:pPr algn="ctr"/>
            <a:r>
              <a:rPr lang="en-US" sz="2800" i="1" dirty="0"/>
              <a:t>Hopefully, we can get to general circuits very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B5A38E-779A-45C3-98C8-C771B90A2CB4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B5A38E-779A-45C3-98C8-C771B90A2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6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0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C22CD7-3DFC-4038-8BD7-A1DD3EF31CBB}"/>
              </a:ext>
            </a:extLst>
          </p:cNvPr>
          <p:cNvSpPr txBox="1">
            <a:spLocks/>
          </p:cNvSpPr>
          <p:nvPr/>
        </p:nvSpPr>
        <p:spPr>
          <a:xfrm>
            <a:off x="65809" y="337355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3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18891-AA10-41AD-B6F4-29A57D913BB7}"/>
              </a:ext>
            </a:extLst>
          </p:cNvPr>
          <p:cNvSpPr txBox="1"/>
          <p:nvPr/>
        </p:nvSpPr>
        <p:spPr>
          <a:xfrm>
            <a:off x="2795086" y="1293787"/>
            <a:ext cx="715369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Back in 1980s…</a:t>
            </a:r>
          </a:p>
          <a:p>
            <a:pPr algn="ctr"/>
            <a:r>
              <a:rPr lang="en-US" sz="2800" i="1" dirty="0"/>
              <a:t>Nice, so far everything has been very successful!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A0A8A7-6862-40B6-9FDB-C5D733439F88}"/>
                  </a:ext>
                </a:extLst>
              </p:cNvPr>
              <p:cNvSpPr txBox="1"/>
              <p:nvPr/>
            </p:nvSpPr>
            <p:spPr>
              <a:xfrm>
                <a:off x="158724" y="2415152"/>
                <a:ext cx="6517283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Now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800" i="1" dirty="0"/>
                  <a:t> is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b="0" i="1" dirty="0"/>
              </a:p>
              <a:p>
                <a:pPr algn="ctr"/>
                <a:r>
                  <a:rPr lang="en-US" sz="2800" i="1" dirty="0"/>
                  <a:t>(constant-depth, AND/OR/NOT/PARITY).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A0A8A7-6862-40B6-9FDB-C5D73343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4" y="2415152"/>
                <a:ext cx="6517283" cy="954107"/>
              </a:xfrm>
              <a:prstGeom prst="rect">
                <a:avLst/>
              </a:prstGeom>
              <a:blipFill>
                <a:blip r:embed="rId2"/>
                <a:stretch>
                  <a:fillRect t="-5696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B70B113-9B34-4438-8FAA-16E5655DD61A}"/>
              </a:ext>
            </a:extLst>
          </p:cNvPr>
          <p:cNvSpPr txBox="1"/>
          <p:nvPr/>
        </p:nvSpPr>
        <p:spPr>
          <a:xfrm>
            <a:off x="8891249" y="6027777"/>
            <a:ext cx="12378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dirty="0"/>
              <a:t>Umm…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60C3B-6CDD-4866-A955-8F17DF67223F}"/>
                  </a:ext>
                </a:extLst>
              </p:cNvPr>
              <p:cNvSpPr txBox="1"/>
              <p:nvPr/>
            </p:nvSpPr>
            <p:spPr>
              <a:xfrm>
                <a:off x="7159336" y="2741045"/>
                <a:ext cx="810491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60C3B-6CDD-4866-A955-8F17DF67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336" y="2741045"/>
                <a:ext cx="8104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16068E-8DEA-43A6-AAF0-DB633877CB9F}"/>
                  </a:ext>
                </a:extLst>
              </p:cNvPr>
              <p:cNvSpPr txBox="1"/>
              <p:nvPr/>
            </p:nvSpPr>
            <p:spPr>
              <a:xfrm>
                <a:off x="8080758" y="3787063"/>
                <a:ext cx="1342159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16068E-8DEA-43A6-AAF0-DB633877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58" y="3787063"/>
                <a:ext cx="13421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617D-F12C-4ADF-A20C-3BCD02AC0B80}"/>
                  </a:ext>
                </a:extLst>
              </p:cNvPr>
              <p:cNvSpPr txBox="1"/>
              <p:nvPr/>
            </p:nvSpPr>
            <p:spPr>
              <a:xfrm>
                <a:off x="9422917" y="4907420"/>
                <a:ext cx="1342159" cy="5232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[6]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617D-F12C-4ADF-A20C-3BCD02AC0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917" y="4907420"/>
                <a:ext cx="13421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Bent 11">
            <a:extLst>
              <a:ext uri="{FF2B5EF4-FFF2-40B4-BE49-F238E27FC236}">
                <a16:creationId xmlns:a16="http://schemas.microsoft.com/office/drawing/2014/main" id="{2D15C908-64EF-4EBD-862F-D9D2AC5CEC92}"/>
              </a:ext>
            </a:extLst>
          </p:cNvPr>
          <p:cNvSpPr/>
          <p:nvPr/>
        </p:nvSpPr>
        <p:spPr>
          <a:xfrm rot="5400000">
            <a:off x="8207293" y="2871876"/>
            <a:ext cx="743496" cy="922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E185C073-7BA5-4091-9A88-BC7417DDA4B5}"/>
              </a:ext>
            </a:extLst>
          </p:cNvPr>
          <p:cNvSpPr/>
          <p:nvPr/>
        </p:nvSpPr>
        <p:spPr>
          <a:xfrm rot="5400000">
            <a:off x="9514208" y="3924104"/>
            <a:ext cx="914020" cy="922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C2DDC-B4A9-4776-9704-B7A564364326}"/>
              </a:ext>
            </a:extLst>
          </p:cNvPr>
          <p:cNvSpPr txBox="1"/>
          <p:nvPr/>
        </p:nvSpPr>
        <p:spPr>
          <a:xfrm>
            <a:off x="9188255" y="3130952"/>
            <a:ext cx="12440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47BF6-DAFD-4A6C-8E65-2ED328334114}"/>
                  </a:ext>
                </a:extLst>
              </p:cNvPr>
              <p:cNvSpPr txBox="1"/>
              <p:nvPr/>
            </p:nvSpPr>
            <p:spPr>
              <a:xfrm>
                <a:off x="10519519" y="4200488"/>
                <a:ext cx="138946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47BF6-DAFD-4A6C-8E65-2ED32833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519" y="4200488"/>
                <a:ext cx="1389469" cy="369332"/>
              </a:xfrm>
              <a:prstGeom prst="rect">
                <a:avLst/>
              </a:prstGeom>
              <a:blipFill>
                <a:blip r:embed="rId6"/>
                <a:stretch>
                  <a:fillRect l="-3478" t="-6349" r="-87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5351A-F01A-453A-821C-CAE5D0273E7E}"/>
                  </a:ext>
                </a:extLst>
              </p:cNvPr>
              <p:cNvSpPr txBox="1"/>
              <p:nvPr/>
            </p:nvSpPr>
            <p:spPr>
              <a:xfrm>
                <a:off x="283013" y="4048673"/>
                <a:ext cx="7032187" cy="22467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Let us make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800" i="1" dirty="0"/>
                  <a:t> “a little bit” stronger. What about adding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800" i="1" dirty="0"/>
                  <a:t> gates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800" i="1" dirty="0"/>
                  <a:t>?</a:t>
                </a:r>
              </a:p>
              <a:p>
                <a:endParaRPr lang="en-US" sz="2800" i="1" dirty="0"/>
              </a:p>
              <a:p>
                <a:r>
                  <a:rPr lang="en-US" sz="2800" i="1" dirty="0"/>
                  <a:t>Shouldn’t be that much harder to prove lower bounds for the new class…?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5351A-F01A-453A-821C-CAE5D0273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3" y="4048673"/>
                <a:ext cx="7032187" cy="2246769"/>
              </a:xfrm>
              <a:prstGeom prst="rect">
                <a:avLst/>
              </a:prstGeom>
              <a:blipFill>
                <a:blip r:embed="rId7"/>
                <a:stretch>
                  <a:fillRect l="-1732" t="-2432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B322D1-259F-45DB-9FEA-1CCD79AF433E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B322D1-259F-45DB-9FEA-1CCD79AF4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8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115238" y="1454451"/>
                <a:ext cx="7810856" cy="15696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i="1" dirty="0">
                    <a:latin typeface="Cambria Math" panose="02040503050406030204" pitchFamily="18" charset="0"/>
                  </a:rPr>
                  <a:t>The villain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for a composite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238" y="1454451"/>
                <a:ext cx="7810856" cy="1569660"/>
              </a:xfrm>
              <a:prstGeom prst="rect">
                <a:avLst/>
              </a:prstGeom>
              <a:blipFill>
                <a:blip r:embed="rId2"/>
                <a:stretch>
                  <a:fillRect t="-6977" r="-85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8C0E1-FE75-4646-8B5B-C3F16769E0C9}"/>
                  </a:ext>
                </a:extLst>
              </p:cNvPr>
              <p:cNvSpPr txBox="1"/>
              <p:nvPr/>
            </p:nvSpPr>
            <p:spPr>
              <a:xfrm>
                <a:off x="3630412" y="3238068"/>
                <a:ext cx="4931176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Since then, things went downhill. </a:t>
                </a:r>
              </a:p>
              <a:p>
                <a:r>
                  <a:rPr lang="en-US" sz="2800" i="1" dirty="0"/>
                  <a:t>It seemed very hard to prove </a:t>
                </a:r>
              </a:p>
              <a:p>
                <a:r>
                  <a:rPr lang="en-US" sz="2800" i="1" dirty="0"/>
                  <a:t>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i="1" dirty="0"/>
                  <a:t> </a:t>
                </a:r>
                <a:r>
                  <a:rPr lang="en-US" sz="2800" i="1" dirty="0"/>
                  <a:t>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8C0E1-FE75-4646-8B5B-C3F16769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412" y="3238068"/>
                <a:ext cx="4931176" cy="1384995"/>
              </a:xfrm>
              <a:prstGeom prst="rect">
                <a:avLst/>
              </a:prstGeom>
              <a:blipFill>
                <a:blip r:embed="rId3"/>
                <a:stretch>
                  <a:fillRect l="-2596" t="-3947" r="-3708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649EC-A26C-4779-9762-D051B14F802D}"/>
                  </a:ext>
                </a:extLst>
              </p:cNvPr>
              <p:cNvSpPr txBox="1"/>
              <p:nvPr/>
            </p:nvSpPr>
            <p:spPr>
              <a:xfrm>
                <a:off x="1948004" y="4781777"/>
                <a:ext cx="8295990" cy="13849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1" dirty="0"/>
                  <a:t>Indeed, it was open for a long time that whether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endParaRPr lang="en-US" sz="2800" b="1" i="1" dirty="0"/>
              </a:p>
              <a:p>
                <a:pPr algn="ctr"/>
                <a:r>
                  <a:rPr lang="en-US" sz="2800" i="1" dirty="0"/>
                  <a:t>(Non-deterministic </a:t>
                </a:r>
                <a:r>
                  <a:rPr lang="en-US" sz="2800" b="1" i="1" dirty="0"/>
                  <a:t>Exponential</a:t>
                </a:r>
                <a:r>
                  <a:rPr lang="en-US" sz="2800" i="1" dirty="0"/>
                  <a:t> Time)</a:t>
                </a:r>
              </a:p>
              <a:p>
                <a:pPr algn="ctr"/>
                <a:r>
                  <a:rPr lang="en-US" sz="2800" i="1" dirty="0"/>
                  <a:t>has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i="1" dirty="0"/>
                  <a:t> circuit of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i="1" dirty="0"/>
                  <a:t>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649EC-A26C-4779-9762-D051B14F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04" y="4781777"/>
                <a:ext cx="8295990" cy="1384995"/>
              </a:xfrm>
              <a:prstGeom prst="rect">
                <a:avLst/>
              </a:prstGeom>
              <a:blipFill>
                <a:blip r:embed="rId4"/>
                <a:stretch>
                  <a:fillRect l="-1102"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324944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(Oversimplified) History: Part 4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26" name="Picture 2" descr="Image result for joker">
            <a:extLst>
              <a:ext uri="{FF2B5EF4-FFF2-40B4-BE49-F238E27FC236}">
                <a16:creationId xmlns:a16="http://schemas.microsoft.com/office/drawing/2014/main" id="{46BD9CE1-A929-42C7-944F-E0AE54BA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618" y="1306370"/>
            <a:ext cx="2081166" cy="12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27AAA2-EB78-4536-9EC1-4B78D6ED22ED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27AAA2-EB78-4536-9EC1-4B78D6ED2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6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3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68807" y="2951946"/>
                <a:ext cx="6654386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07" y="2951946"/>
                <a:ext cx="6654386" cy="954107"/>
              </a:xfrm>
              <a:prstGeom prst="rect">
                <a:avLst/>
              </a:prstGeom>
              <a:blipFill>
                <a:blip r:embed="rId2"/>
                <a:stretch>
                  <a:fillRect l="-1372" t="-5696" r="-1189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NEXP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  <a:blipFill>
                <a:blip r:embed="rId3"/>
                <a:stretch>
                  <a:fillRect t="-17834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/>
              <p:nvPr/>
            </p:nvSpPr>
            <p:spPr>
              <a:xfrm>
                <a:off x="2190572" y="1203536"/>
                <a:ext cx="7810856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).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 the union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for all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1203536"/>
                <a:ext cx="7810856" cy="1384995"/>
              </a:xfrm>
              <a:prstGeom prst="rect">
                <a:avLst/>
              </a:prstGeom>
              <a:blipFill>
                <a:blip r:embed="rId4"/>
                <a:stretch>
                  <a:fillRect r="-390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D79272A-20D1-4D8A-99C9-86383B7BD4E0}"/>
              </a:ext>
            </a:extLst>
          </p:cNvPr>
          <p:cNvSpPr txBox="1"/>
          <p:nvPr/>
        </p:nvSpPr>
        <p:spPr>
          <a:xfrm>
            <a:off x="161059" y="4262701"/>
            <a:ext cx="573578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i="1" dirty="0"/>
              <a:t>Theoretical Importance of this result</a:t>
            </a:r>
          </a:p>
          <a:p>
            <a:pPr algn="ctr"/>
            <a:r>
              <a:rPr lang="en-US" sz="2800" i="1" dirty="0"/>
              <a:t>Crossing all the </a:t>
            </a:r>
            <a:r>
              <a:rPr lang="en-US" sz="2800" b="1" i="1" dirty="0"/>
              <a:t>“barriers</a:t>
            </a:r>
            <a:r>
              <a:rPr lang="en-US" sz="2800" b="1" dirty="0"/>
              <a:t>”</a:t>
            </a:r>
          </a:p>
          <a:p>
            <a:pPr algn="ctr"/>
            <a:r>
              <a:rPr lang="en-US" sz="2800" b="1" i="1" dirty="0"/>
              <a:t>Relativization</a:t>
            </a:r>
          </a:p>
          <a:p>
            <a:pPr algn="ctr"/>
            <a:r>
              <a:rPr lang="en-US" sz="2800" b="1" i="1" dirty="0" err="1"/>
              <a:t>Algebrization</a:t>
            </a:r>
            <a:endParaRPr lang="en-US" sz="2800" b="1" i="1" dirty="0"/>
          </a:p>
          <a:p>
            <a:pPr algn="ctr"/>
            <a:r>
              <a:rPr lang="en-US" sz="2800" b="1" i="1" dirty="0"/>
              <a:t>Natural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4F585-CE49-4D6A-A420-B285E4CA4F4B}"/>
                  </a:ext>
                </a:extLst>
              </p:cNvPr>
              <p:cNvSpPr txBox="1"/>
              <p:nvPr/>
            </p:nvSpPr>
            <p:spPr>
              <a:xfrm>
                <a:off x="6405996" y="4262700"/>
                <a:ext cx="5527964" cy="22467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Proof Techniques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“Algorithmic Method”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b="1" i="1" dirty="0"/>
                  <a:t>Cook-Levin Theorem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𝑰𝑷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𝑷𝑺𝑷𝑨𝑪𝑬</m:t>
                      </m:r>
                    </m:oMath>
                  </m:oMathPara>
                </a14:m>
                <a:endParaRPr lang="en-US" sz="2800" b="1" i="1" dirty="0"/>
              </a:p>
              <a:p>
                <a:pPr algn="ctr"/>
                <a:r>
                  <a:rPr lang="en-US" sz="2800" b="1" i="1" dirty="0"/>
                  <a:t>Hardness vs. Randomness</a:t>
                </a:r>
              </a:p>
              <a:p>
                <a:pPr algn="ctr"/>
                <a:r>
                  <a:rPr lang="en-US" sz="2800" b="1" i="1" dirty="0"/>
                  <a:t>Time Hierarchy Theorems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4F585-CE49-4D6A-A420-B285E4CA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96" y="4262700"/>
                <a:ext cx="5527964" cy="2246769"/>
              </a:xfrm>
              <a:prstGeom prst="rect">
                <a:avLst/>
              </a:prstGeom>
              <a:blipFill>
                <a:blip r:embed="rId5"/>
                <a:stretch>
                  <a:fillRect t="-2432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people.csail.mit.edu/rrw/me.jpg">
            <a:extLst>
              <a:ext uri="{FF2B5EF4-FFF2-40B4-BE49-F238E27FC236}">
                <a16:creationId xmlns:a16="http://schemas.microsoft.com/office/drawing/2014/main" id="{43788354-15C9-4409-B85F-2F8205B8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55" y="2736196"/>
            <a:ext cx="2065704" cy="13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700102-327A-4072-A699-DE385A35212A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700102-327A-4072-A699-DE385A352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7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ctr">
          <a:defRPr sz="2800" b="1"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20023</TotalTime>
  <Words>4978</Words>
  <Application>Microsoft Office PowerPoint</Application>
  <PresentationFormat>Widescreen</PresentationFormat>
  <Paragraphs>616</Paragraphs>
  <Slides>49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Office Theme</vt:lpstr>
      <vt:lpstr>Strong Average-Case Circuit Lower Bounds from Non-trivial Derandomization</vt:lpstr>
      <vt:lpstr>(Oversimplified) History and Motivation</vt:lpstr>
      <vt:lpstr>(Oversimplified) History and Motivation</vt:lpstr>
      <vt:lpstr>(Oversimplified) History: Part 1</vt:lpstr>
      <vt:lpstr>AC^0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Algorithmic Questions</vt:lpstr>
      <vt:lpstr>Algorithmic Questions</vt:lpstr>
      <vt:lpstr>Previous Connection</vt:lpstr>
      <vt:lpstr>PowerPoint Presentation</vt:lpstr>
      <vt:lpstr>PowerPoint Presentation</vt:lpstr>
      <vt:lpstr>(Oversimplified) History and Motivation</vt:lpstr>
      <vt:lpstr>(Oversimplified) History</vt:lpstr>
      <vt:lpstr>Pseudorandom Generators fooling AC^0 [⊕]?</vt:lpstr>
      <vt:lpstr>Pseudorandom Generators fooling AC^0 [⊕]?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NQP is Average-Case Hard for ACC^0</dc:title>
  <dc:creator>立杰 陈</dc:creator>
  <cp:lastModifiedBy>立杰 陈</cp:lastModifiedBy>
  <cp:revision>429</cp:revision>
  <dcterms:created xsi:type="dcterms:W3CDTF">2019-01-19T18:59:03Z</dcterms:created>
  <dcterms:modified xsi:type="dcterms:W3CDTF">2020-03-06T08:53:17Z</dcterms:modified>
</cp:coreProperties>
</file>