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6" r:id="rId1"/>
  </p:sldMasterIdLst>
  <p:notesMasterIdLst>
    <p:notesMasterId r:id="rId54"/>
  </p:notesMasterIdLst>
  <p:sldIdLst>
    <p:sldId id="256" r:id="rId2"/>
    <p:sldId id="488" r:id="rId3"/>
    <p:sldId id="511" r:id="rId4"/>
    <p:sldId id="513" r:id="rId5"/>
    <p:sldId id="490" r:id="rId6"/>
    <p:sldId id="491" r:id="rId7"/>
    <p:sldId id="516" r:id="rId8"/>
    <p:sldId id="517" r:id="rId9"/>
    <p:sldId id="493" r:id="rId10"/>
    <p:sldId id="518" r:id="rId11"/>
    <p:sldId id="495" r:id="rId12"/>
    <p:sldId id="496" r:id="rId13"/>
    <p:sldId id="553" r:id="rId14"/>
    <p:sldId id="538" r:id="rId15"/>
    <p:sldId id="539" r:id="rId16"/>
    <p:sldId id="540" r:id="rId17"/>
    <p:sldId id="551" r:id="rId18"/>
    <p:sldId id="549" r:id="rId19"/>
    <p:sldId id="555" r:id="rId20"/>
    <p:sldId id="554" r:id="rId21"/>
    <p:sldId id="547" r:id="rId22"/>
    <p:sldId id="564" r:id="rId23"/>
    <p:sldId id="557" r:id="rId24"/>
    <p:sldId id="565" r:id="rId25"/>
    <p:sldId id="574" r:id="rId26"/>
    <p:sldId id="575" r:id="rId27"/>
    <p:sldId id="582" r:id="rId28"/>
    <p:sldId id="542" r:id="rId29"/>
    <p:sldId id="556" r:id="rId30"/>
    <p:sldId id="571" r:id="rId31"/>
    <p:sldId id="570" r:id="rId32"/>
    <p:sldId id="588" r:id="rId33"/>
    <p:sldId id="583" r:id="rId34"/>
    <p:sldId id="572" r:id="rId35"/>
    <p:sldId id="573" r:id="rId36"/>
    <p:sldId id="563" r:id="rId37"/>
    <p:sldId id="576" r:id="rId38"/>
    <p:sldId id="578" r:id="rId39"/>
    <p:sldId id="580" r:id="rId40"/>
    <p:sldId id="587" r:id="rId41"/>
    <p:sldId id="585" r:id="rId42"/>
    <p:sldId id="586" r:id="rId43"/>
    <p:sldId id="590" r:id="rId44"/>
    <p:sldId id="537" r:id="rId45"/>
    <p:sldId id="561" r:id="rId46"/>
    <p:sldId id="591" r:id="rId47"/>
    <p:sldId id="566" r:id="rId48"/>
    <p:sldId id="581" r:id="rId49"/>
    <p:sldId id="558" r:id="rId50"/>
    <p:sldId id="559" r:id="rId51"/>
    <p:sldId id="567" r:id="rId52"/>
    <p:sldId id="584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6BFD1F4-48CC-48F0-9C81-15296275C6F4}">
          <p14:sldIdLst>
            <p14:sldId id="256"/>
          </p14:sldIdLst>
        </p14:section>
        <p14:section name="Introduction" id="{91D00167-BDC7-42FC-9D0C-0A9FA345DE3A}">
          <p14:sldIdLst>
            <p14:sldId id="488"/>
            <p14:sldId id="511"/>
            <p14:sldId id="513"/>
            <p14:sldId id="490"/>
            <p14:sldId id="491"/>
            <p14:sldId id="516"/>
            <p14:sldId id="517"/>
            <p14:sldId id="493"/>
            <p14:sldId id="518"/>
            <p14:sldId id="495"/>
            <p14:sldId id="496"/>
          </p14:sldIdLst>
        </p14:section>
        <p14:section name="Our Results" id="{E13D3B70-90B0-4B09-9656-9173B0782994}">
          <p14:sldIdLst>
            <p14:sldId id="553"/>
            <p14:sldId id="538"/>
            <p14:sldId id="539"/>
            <p14:sldId id="540"/>
            <p14:sldId id="551"/>
            <p14:sldId id="549"/>
            <p14:sldId id="555"/>
          </p14:sldIdLst>
        </p14:section>
        <p14:section name="Techniques" id="{08C57AA8-4ACF-49E6-9441-97E0C9EAE5E7}">
          <p14:sldIdLst>
            <p14:sldId id="554"/>
            <p14:sldId id="547"/>
            <p14:sldId id="564"/>
            <p14:sldId id="557"/>
            <p14:sldId id="565"/>
            <p14:sldId id="574"/>
            <p14:sldId id="575"/>
            <p14:sldId id="582"/>
            <p14:sldId id="542"/>
            <p14:sldId id="556"/>
            <p14:sldId id="571"/>
            <p14:sldId id="570"/>
            <p14:sldId id="588"/>
            <p14:sldId id="583"/>
            <p14:sldId id="572"/>
            <p14:sldId id="573"/>
            <p14:sldId id="563"/>
            <p14:sldId id="576"/>
            <p14:sldId id="578"/>
            <p14:sldId id="580"/>
            <p14:sldId id="587"/>
            <p14:sldId id="585"/>
            <p14:sldId id="586"/>
            <p14:sldId id="590"/>
            <p14:sldId id="537"/>
            <p14:sldId id="561"/>
            <p14:sldId id="591"/>
            <p14:sldId id="566"/>
            <p14:sldId id="581"/>
            <p14:sldId id="558"/>
            <p14:sldId id="559"/>
            <p14:sldId id="567"/>
            <p14:sldId id="5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 fa" initials="ff" lastIdx="0" clrIdx="0">
    <p:extLst>
      <p:ext uri="{19B8F6BF-5375-455C-9EA6-DF929625EA0E}">
        <p15:presenceInfo xmlns:p15="http://schemas.microsoft.com/office/powerpoint/2012/main" userId="2838fdebbdad194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FFFFFF"/>
    <a:srgbClr val="A54C0F"/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46" autoAdjust="0"/>
    <p:restoredTop sz="81991" autoAdjust="0"/>
  </p:normalViewPr>
  <p:slideViewPr>
    <p:cSldViewPr>
      <p:cViewPr varScale="1">
        <p:scale>
          <a:sx n="133" d="100"/>
          <a:sy n="133" d="100"/>
        </p:scale>
        <p:origin x="1236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20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EE8FC-F33E-4FB2-92C1-FE9740A93E67}" type="datetimeFigureOut">
              <a:rPr lang="zh-CN" altLang="en-US" smtClean="0"/>
              <a:t>2021/3/19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A5EA8-BD9C-44F8-A65A-94E617DA9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8622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326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287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6824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3257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91417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40089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36259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11194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58311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0276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9015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35773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3340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469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2030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0356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29829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02168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93802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14150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54909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7766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6087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77677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86848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1491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97068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8755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6305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6833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39863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1288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7703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283663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338113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954110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896622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9280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334711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46221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38593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303516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215246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710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094543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43414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661793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4352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7613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472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697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329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2579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64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941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2780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2536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6151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627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9388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234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336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661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20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7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1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0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0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0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5.png"/><Relationship Id="rId7" Type="http://schemas.openxmlformats.org/officeDocument/2006/relationships/image" Target="../media/image77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3.png"/><Relationship Id="rId4" Type="http://schemas.openxmlformats.org/officeDocument/2006/relationships/image" Target="../media/image61.png"/><Relationship Id="rId9" Type="http://schemas.openxmlformats.org/officeDocument/2006/relationships/image" Target="../media/image7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80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4" Type="http://schemas.openxmlformats.org/officeDocument/2006/relationships/image" Target="../media/image69.png"/><Relationship Id="rId9" Type="http://schemas.openxmlformats.org/officeDocument/2006/relationships/image" Target="../media/image7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hyperlink" Target="https://theinformaticists.com/category/blog/online-lectures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8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10" Type="http://schemas.openxmlformats.org/officeDocument/2006/relationships/image" Target="../media/image77.png"/><Relationship Id="rId4" Type="http://schemas.openxmlformats.org/officeDocument/2006/relationships/image" Target="../media/image93.png"/><Relationship Id="rId9" Type="http://schemas.openxmlformats.org/officeDocument/2006/relationships/image" Target="../media/image9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svg"/><Relationship Id="rId3" Type="http://schemas.openxmlformats.org/officeDocument/2006/relationships/image" Target="../media/image81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3.png"/><Relationship Id="rId10" Type="http://schemas.openxmlformats.org/officeDocument/2006/relationships/image" Target="../media/image107.png"/><Relationship Id="rId4" Type="http://schemas.openxmlformats.org/officeDocument/2006/relationships/image" Target="../media/image82.png"/><Relationship Id="rId9" Type="http://schemas.openxmlformats.org/officeDocument/2006/relationships/image" Target="../media/image10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108.png"/><Relationship Id="rId7" Type="http://schemas.openxmlformats.org/officeDocument/2006/relationships/image" Target="../media/image115.png"/><Relationship Id="rId12" Type="http://schemas.openxmlformats.org/officeDocument/2006/relationships/image" Target="../media/image10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92.png"/><Relationship Id="rId5" Type="http://schemas.openxmlformats.org/officeDocument/2006/relationships/image" Target="../media/image113.png"/><Relationship Id="rId10" Type="http://schemas.openxmlformats.org/officeDocument/2006/relationships/image" Target="../media/image91.png"/><Relationship Id="rId4" Type="http://schemas.openxmlformats.org/officeDocument/2006/relationships/image" Target="../media/image112.png"/><Relationship Id="rId9" Type="http://schemas.openxmlformats.org/officeDocument/2006/relationships/image" Target="../media/image9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04.pn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svg"/><Relationship Id="rId11" Type="http://schemas.openxmlformats.org/officeDocument/2006/relationships/image" Target="../media/image116.png"/><Relationship Id="rId5" Type="http://schemas.openxmlformats.org/officeDocument/2006/relationships/image" Target="../media/image84.png"/><Relationship Id="rId10" Type="http://schemas.openxmlformats.org/officeDocument/2006/relationships/image" Target="../media/image112.svg"/><Relationship Id="rId4" Type="http://schemas.openxmlformats.org/officeDocument/2006/relationships/image" Target="../media/image122.png"/><Relationship Id="rId9" Type="http://schemas.openxmlformats.org/officeDocument/2006/relationships/image" Target="../media/image11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17.png"/><Relationship Id="rId7" Type="http://schemas.openxmlformats.org/officeDocument/2006/relationships/image" Target="../media/image1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11" Type="http://schemas.openxmlformats.org/officeDocument/2006/relationships/image" Target="../media/image116.png"/><Relationship Id="rId5" Type="http://schemas.openxmlformats.org/officeDocument/2006/relationships/image" Target="../media/image129.png"/><Relationship Id="rId10" Type="http://schemas.openxmlformats.org/officeDocument/2006/relationships/image" Target="../media/image126.png"/><Relationship Id="rId9" Type="http://schemas.openxmlformats.org/officeDocument/2006/relationships/image" Target="../media/image12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35.png"/><Relationship Id="rId7" Type="http://schemas.openxmlformats.org/officeDocument/2006/relationships/image" Target="../media/image1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390.png"/><Relationship Id="rId7" Type="http://schemas.openxmlformats.org/officeDocument/2006/relationships/image" Target="../media/image1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Relationship Id="rId9" Type="http://schemas.openxmlformats.org/officeDocument/2006/relationships/image" Target="../media/image13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46.png"/><Relationship Id="rId7" Type="http://schemas.openxmlformats.org/officeDocument/2006/relationships/image" Target="../media/image14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5" Type="http://schemas.openxmlformats.org/officeDocument/2006/relationships/image" Target="../media/image140.png"/><Relationship Id="rId4" Type="http://schemas.openxmlformats.org/officeDocument/2006/relationships/image" Target="../media/image147.png"/><Relationship Id="rId9" Type="http://schemas.openxmlformats.org/officeDocument/2006/relationships/image" Target="../media/image14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13" Type="http://schemas.openxmlformats.org/officeDocument/2006/relationships/image" Target="../media/image157.png"/><Relationship Id="rId3" Type="http://schemas.openxmlformats.org/officeDocument/2006/relationships/image" Target="../media/image144.png"/><Relationship Id="rId7" Type="http://schemas.openxmlformats.org/officeDocument/2006/relationships/image" Target="../media/image151.png"/><Relationship Id="rId12" Type="http://schemas.openxmlformats.org/officeDocument/2006/relationships/image" Target="../media/image15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11" Type="http://schemas.openxmlformats.org/officeDocument/2006/relationships/image" Target="../media/image155.png"/><Relationship Id="rId5" Type="http://schemas.openxmlformats.org/officeDocument/2006/relationships/image" Target="../media/image148.png"/><Relationship Id="rId10" Type="http://schemas.openxmlformats.org/officeDocument/2006/relationships/image" Target="../media/image154.png"/><Relationship Id="rId4" Type="http://schemas.openxmlformats.org/officeDocument/2006/relationships/image" Target="../media/image145.png"/><Relationship Id="rId9" Type="http://schemas.openxmlformats.org/officeDocument/2006/relationships/image" Target="../media/image153.png"/><Relationship Id="rId14" Type="http://schemas.openxmlformats.org/officeDocument/2006/relationships/image" Target="../media/image15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159.png"/><Relationship Id="rId7" Type="http://schemas.openxmlformats.org/officeDocument/2006/relationships/image" Target="../media/image15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png"/><Relationship Id="rId5" Type="http://schemas.openxmlformats.org/officeDocument/2006/relationships/image" Target="../media/image155.png"/><Relationship Id="rId4" Type="http://schemas.openxmlformats.org/officeDocument/2006/relationships/image" Target="../media/image160.png"/><Relationship Id="rId9" Type="http://schemas.openxmlformats.org/officeDocument/2006/relationships/image" Target="../media/image16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3" Type="http://schemas.openxmlformats.org/officeDocument/2006/relationships/image" Target="../media/image157.png"/><Relationship Id="rId7" Type="http://schemas.openxmlformats.org/officeDocument/2006/relationships/image" Target="../media/image16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png"/><Relationship Id="rId5" Type="http://schemas.openxmlformats.org/officeDocument/2006/relationships/image" Target="../media/image162.png"/><Relationship Id="rId4" Type="http://schemas.openxmlformats.org/officeDocument/2006/relationships/image" Target="../media/image161.png"/><Relationship Id="rId9" Type="http://schemas.openxmlformats.org/officeDocument/2006/relationships/image" Target="../media/image16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3" Type="http://schemas.openxmlformats.org/officeDocument/2006/relationships/image" Target="../media/image172.png"/><Relationship Id="rId7" Type="http://schemas.openxmlformats.org/officeDocument/2006/relationships/image" Target="../media/image17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png"/><Relationship Id="rId5" Type="http://schemas.openxmlformats.org/officeDocument/2006/relationships/image" Target="../media/image771.png"/><Relationship Id="rId4" Type="http://schemas.openxmlformats.org/officeDocument/2006/relationships/image" Target="../media/image17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0.png"/><Relationship Id="rId4" Type="http://schemas.openxmlformats.org/officeDocument/2006/relationships/image" Target="../media/image58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4.png"/><Relationship Id="rId5" Type="http://schemas.openxmlformats.org/officeDocument/2006/relationships/image" Target="../media/image171.png"/><Relationship Id="rId4" Type="http://schemas.openxmlformats.org/officeDocument/2006/relationships/image" Target="../media/image17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1.png"/><Relationship Id="rId4" Type="http://schemas.openxmlformats.org/officeDocument/2006/relationships/image" Target="../media/image59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3" Type="http://schemas.openxmlformats.org/officeDocument/2006/relationships/image" Target="../media/image691.png"/><Relationship Id="rId7" Type="http://schemas.openxmlformats.org/officeDocument/2006/relationships/image" Target="../media/image17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0.png"/><Relationship Id="rId5" Type="http://schemas.openxmlformats.org/officeDocument/2006/relationships/image" Target="../media/image711.png"/><Relationship Id="rId4" Type="http://schemas.openxmlformats.org/officeDocument/2006/relationships/image" Target="../media/image70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0.png"/><Relationship Id="rId3" Type="http://schemas.openxmlformats.org/officeDocument/2006/relationships/image" Target="../media/image600.png"/><Relationship Id="rId7" Type="http://schemas.openxmlformats.org/officeDocument/2006/relationships/image" Target="../media/image175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1.png"/><Relationship Id="rId5" Type="http://schemas.openxmlformats.org/officeDocument/2006/relationships/image" Target="../media/image620.png"/><Relationship Id="rId4" Type="http://schemas.openxmlformats.org/officeDocument/2006/relationships/image" Target="../media/image17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0.png"/><Relationship Id="rId3" Type="http://schemas.openxmlformats.org/officeDocument/2006/relationships/image" Target="../media/image640.png"/><Relationship Id="rId7" Type="http://schemas.openxmlformats.org/officeDocument/2006/relationships/image" Target="../media/image670.png"/><Relationship Id="rId12" Type="http://schemas.openxmlformats.org/officeDocument/2006/relationships/image" Target="../media/image179.sv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0.png"/><Relationship Id="rId11" Type="http://schemas.openxmlformats.org/officeDocument/2006/relationships/image" Target="../media/image178.png"/><Relationship Id="rId5" Type="http://schemas.openxmlformats.org/officeDocument/2006/relationships/image" Target="../media/image660.png"/><Relationship Id="rId10" Type="http://schemas.openxmlformats.org/officeDocument/2006/relationships/image" Target="../media/image750.png"/><Relationship Id="rId4" Type="http://schemas.openxmlformats.org/officeDocument/2006/relationships/image" Target="../media/image650.png"/><Relationship Id="rId9" Type="http://schemas.openxmlformats.org/officeDocument/2006/relationships/image" Target="../media/image70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7" Type="http://schemas.openxmlformats.org/officeDocument/2006/relationships/image" Target="../media/image95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.svg"/><Relationship Id="rId5" Type="http://schemas.openxmlformats.org/officeDocument/2006/relationships/image" Target="../media/image182.png"/><Relationship Id="rId4" Type="http://schemas.openxmlformats.org/officeDocument/2006/relationships/image" Target="../media/image181.sv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0.png"/><Relationship Id="rId3" Type="http://schemas.openxmlformats.org/officeDocument/2006/relationships/image" Target="../media/image1390.png"/><Relationship Id="rId7" Type="http://schemas.openxmlformats.org/officeDocument/2006/relationships/image" Target="../media/image148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0.png"/><Relationship Id="rId5" Type="http://schemas.openxmlformats.org/officeDocument/2006/relationships/image" Target="../media/image1460.png"/><Relationship Id="rId10" Type="http://schemas.openxmlformats.org/officeDocument/2006/relationships/image" Target="../media/image85.svg"/><Relationship Id="rId4" Type="http://schemas.openxmlformats.org/officeDocument/2006/relationships/image" Target="../media/image1450.png"/><Relationship Id="rId9" Type="http://schemas.openxmlformats.org/officeDocument/2006/relationships/image" Target="../media/image8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419B0-E43B-4D8A-A954-F24313C98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344" y="692696"/>
            <a:ext cx="11593288" cy="1944216"/>
          </a:xfrm>
        </p:spPr>
        <p:txBody>
          <a:bodyPr>
            <a:normAutofit/>
          </a:bodyPr>
          <a:lstStyle/>
          <a:p>
            <a:r>
              <a:rPr lang="en-US" b="1" i="0" dirty="0">
                <a:solidFill>
                  <a:srgbClr val="00B0F0"/>
                </a:solidFill>
                <a:effectLst/>
              </a:rPr>
              <a:t>On Distributed Differential Privacy and Counting Distinct Elements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C084E1-89A7-4CAE-90A7-53EA0A336B97}"/>
              </a:ext>
            </a:extLst>
          </p:cNvPr>
          <p:cNvSpPr/>
          <p:nvPr/>
        </p:nvSpPr>
        <p:spPr>
          <a:xfrm>
            <a:off x="767408" y="3933055"/>
            <a:ext cx="2264703" cy="57606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b="1" u="sng" dirty="0" err="1"/>
              <a:t>Lijie</a:t>
            </a:r>
            <a:r>
              <a:rPr lang="en-US" altLang="zh-CN" sz="3200" b="1" u="sng" dirty="0"/>
              <a:t> Chen</a:t>
            </a:r>
            <a:endParaRPr lang="zh-CN" altLang="en-US" sz="3200" b="1" u="sng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3D2907-F83F-4809-9016-B3DCDBAFABA7}"/>
              </a:ext>
            </a:extLst>
          </p:cNvPr>
          <p:cNvSpPr/>
          <p:nvPr/>
        </p:nvSpPr>
        <p:spPr>
          <a:xfrm>
            <a:off x="3374728" y="3933055"/>
            <a:ext cx="2264703" cy="57606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b="1" dirty="0" err="1"/>
              <a:t>Badih</a:t>
            </a:r>
            <a:r>
              <a:rPr lang="en-US" altLang="zh-CN" sz="3200" b="1" dirty="0"/>
              <a:t> Ghazi</a:t>
            </a:r>
            <a:endParaRPr lang="zh-CN" altLang="en-US" sz="32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7CA327-5408-44D2-98C2-A81B6F63B24B}"/>
              </a:ext>
            </a:extLst>
          </p:cNvPr>
          <p:cNvSpPr/>
          <p:nvPr/>
        </p:nvSpPr>
        <p:spPr>
          <a:xfrm>
            <a:off x="5974502" y="3933055"/>
            <a:ext cx="2376264" cy="57606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Ravi Kumar</a:t>
            </a:r>
            <a:endParaRPr lang="zh-CN" altLang="en-US" sz="32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243F1A-4626-469A-91C0-837323AE543A}"/>
              </a:ext>
            </a:extLst>
          </p:cNvPr>
          <p:cNvSpPr/>
          <p:nvPr/>
        </p:nvSpPr>
        <p:spPr>
          <a:xfrm>
            <a:off x="8184232" y="3933055"/>
            <a:ext cx="4093639" cy="57606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b="1" dirty="0" err="1"/>
              <a:t>Pasin</a:t>
            </a:r>
            <a:r>
              <a:rPr lang="en-US" altLang="zh-CN" sz="3200" b="1" dirty="0"/>
              <a:t> </a:t>
            </a:r>
            <a:r>
              <a:rPr lang="en-US" altLang="zh-CN" sz="3200" b="1" dirty="0" err="1"/>
              <a:t>Manurangsi</a:t>
            </a:r>
            <a:endParaRPr lang="zh-CN" altLang="en-US" sz="32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56B3971-39B5-49C9-9928-7BFDBC294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4869160"/>
            <a:ext cx="1152128" cy="59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oogle Research">
            <a:extLst>
              <a:ext uri="{FF2B5EF4-FFF2-40B4-BE49-F238E27FC236}">
                <a16:creationId xmlns:a16="http://schemas.microsoft.com/office/drawing/2014/main" id="{1B822C56-5EB4-4634-B879-B71EB4B1A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4509120"/>
            <a:ext cx="6384032" cy="152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284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F0A80BE-6FC7-43AC-997E-76D94D761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Differential</a:t>
            </a:r>
            <a:r>
              <a:rPr lang="en-US" dirty="0"/>
              <a:t> Privacy: Central vs Local vs Shuffle</a:t>
            </a:r>
            <a:endParaRPr lang="zh-CN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9C510E-B465-4EC1-91FD-4716714BDFE4}"/>
              </a:ext>
            </a:extLst>
          </p:cNvPr>
          <p:cNvSpPr txBox="1"/>
          <p:nvPr/>
        </p:nvSpPr>
        <p:spPr>
          <a:xfrm>
            <a:off x="3789347" y="2882752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Trust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C524D9-57C0-4402-9778-86413D228D6A}"/>
              </a:ext>
            </a:extLst>
          </p:cNvPr>
          <p:cNvSpPr txBox="1"/>
          <p:nvPr/>
        </p:nvSpPr>
        <p:spPr>
          <a:xfrm>
            <a:off x="7336334" y="2861321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Utility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2525D9-BD7A-4A90-AF7A-E75684F55571}"/>
              </a:ext>
            </a:extLst>
          </p:cNvPr>
          <p:cNvSpPr txBox="1"/>
          <p:nvPr/>
        </p:nvSpPr>
        <p:spPr>
          <a:xfrm>
            <a:off x="825652" y="1038992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Privacy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340120-53F0-46EA-BF99-611E847DC8E3}"/>
              </a:ext>
            </a:extLst>
          </p:cNvPr>
          <p:cNvSpPr txBox="1"/>
          <p:nvPr/>
        </p:nvSpPr>
        <p:spPr>
          <a:xfrm>
            <a:off x="4223792" y="3831809"/>
            <a:ext cx="3311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Complete Trust in the Curator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36A543-EDB2-4944-AA01-0B457242881C}"/>
              </a:ext>
            </a:extLst>
          </p:cNvPr>
          <p:cNvSpPr txBox="1"/>
          <p:nvPr/>
        </p:nvSpPr>
        <p:spPr>
          <a:xfrm>
            <a:off x="5735960" y="906519"/>
            <a:ext cx="4891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How </a:t>
            </a:r>
            <a:r>
              <a:rPr lang="en-US" sz="2400" b="1" dirty="0">
                <a:solidFill>
                  <a:srgbClr val="7030A0"/>
                </a:solidFill>
              </a:rPr>
              <a:t>private</a:t>
            </a:r>
            <a:r>
              <a:rPr lang="en-US" sz="2400" dirty="0"/>
              <a:t> is the algorithm?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3F43490-898B-43EE-8CAC-90D84C006559}"/>
                  </a:ext>
                </a:extLst>
              </p:cNvPr>
              <p:cNvSpPr txBox="1"/>
              <p:nvPr/>
            </p:nvSpPr>
            <p:spPr>
              <a:xfrm>
                <a:off x="5265511" y="1412695"/>
                <a:ext cx="58326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Fix the requirement to be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,1/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/>
                  <a:t>-DP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3F43490-898B-43EE-8CAC-90D84C006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511" y="1412695"/>
                <a:ext cx="5832648" cy="461665"/>
              </a:xfrm>
              <a:prstGeom prst="rect">
                <a:avLst/>
              </a:prstGeom>
              <a:blipFill>
                <a:blip r:embed="rId3"/>
                <a:stretch>
                  <a:fillRect l="-522" t="-10667" r="-313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93D3772-E593-43CD-B2A7-8B6E01D62BC6}"/>
                  </a:ext>
                </a:extLst>
              </p:cNvPr>
              <p:cNvSpPr txBox="1"/>
              <p:nvPr/>
            </p:nvSpPr>
            <p:spPr>
              <a:xfrm>
                <a:off x="2351584" y="1890937"/>
                <a:ext cx="7628054" cy="1031051"/>
              </a:xfrm>
              <a:prstGeom prst="rect">
                <a:avLst/>
              </a:prstGeom>
              <a:noFill/>
              <a:ln w="38100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The Aggregation Problem</a:t>
                </a:r>
              </a:p>
              <a:p>
                <a:pPr algn="ctr"/>
                <a:r>
                  <a:rPr lang="en-US" sz="900" dirty="0"/>
                  <a:t> </a:t>
                </a:r>
              </a:p>
              <a:p>
                <a:pPr algn="ctr"/>
                <a:r>
                  <a:rPr lang="en-US" sz="2400" dirty="0"/>
                  <a:t>Each User gets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r>
                  <a:rPr lang="en-US" sz="2400" dirty="0"/>
                  <a:t>, goal is to estimate the sum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93D3772-E593-43CD-B2A7-8B6E01D62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584" y="1890937"/>
                <a:ext cx="7628054" cy="1031051"/>
              </a:xfrm>
              <a:prstGeom prst="rect">
                <a:avLst/>
              </a:prstGeom>
              <a:blipFill>
                <a:blip r:embed="rId4"/>
                <a:stretch>
                  <a:fillRect t="-3429" b="-10286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34299423-0042-406B-B0C5-44A8C063E582}"/>
              </a:ext>
            </a:extLst>
          </p:cNvPr>
          <p:cNvSpPr txBox="1"/>
          <p:nvPr/>
        </p:nvSpPr>
        <p:spPr>
          <a:xfrm>
            <a:off x="701032" y="3859831"/>
            <a:ext cx="2946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Central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72A86C-B4E8-4128-B94A-A32E6FA9E170}"/>
              </a:ext>
            </a:extLst>
          </p:cNvPr>
          <p:cNvSpPr txBox="1"/>
          <p:nvPr/>
        </p:nvSpPr>
        <p:spPr>
          <a:xfrm>
            <a:off x="701032" y="4977551"/>
            <a:ext cx="2946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</a:rPr>
              <a:t>Local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FD9BDC-764D-4E70-A331-D8D6E507490B}"/>
              </a:ext>
            </a:extLst>
          </p:cNvPr>
          <p:cNvSpPr txBox="1"/>
          <p:nvPr/>
        </p:nvSpPr>
        <p:spPr>
          <a:xfrm>
            <a:off x="4223791" y="5053705"/>
            <a:ext cx="3311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B050"/>
                </a:solidFill>
              </a:rPr>
              <a:t>Only Trust myself</a:t>
            </a:r>
            <a:endParaRPr lang="en-US" sz="24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EF0B23E-A229-4D57-8DB3-B5374E925753}"/>
                  </a:ext>
                </a:extLst>
              </p:cNvPr>
              <p:cNvSpPr txBox="1"/>
              <p:nvPr/>
            </p:nvSpPr>
            <p:spPr>
              <a:xfrm>
                <a:off x="7876603" y="3893569"/>
                <a:ext cx="3311949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00B050"/>
                    </a:solidFill>
                  </a:rPr>
                  <a:t> </a:t>
                </a:r>
                <a:r>
                  <a:rPr lang="en-US" sz="2400" dirty="0"/>
                  <a:t>error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EF0B23E-A229-4D57-8DB3-B5374E925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6603" y="3893569"/>
                <a:ext cx="3311949" cy="470000"/>
              </a:xfrm>
              <a:prstGeom prst="rect">
                <a:avLst/>
              </a:prstGeom>
              <a:blipFill>
                <a:blip r:embed="rId5"/>
                <a:stretch>
                  <a:fillRect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994D09-C2D2-4BE7-A728-A9898047A24D}"/>
                  </a:ext>
                </a:extLst>
              </p:cNvPr>
              <p:cNvSpPr txBox="1"/>
              <p:nvPr/>
            </p:nvSpPr>
            <p:spPr>
              <a:xfrm>
                <a:off x="7876603" y="4909807"/>
                <a:ext cx="3311949" cy="83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rad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error [KLNRS’08]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994D09-C2D2-4BE7-A728-A9898047A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6603" y="4909807"/>
                <a:ext cx="3311949" cy="839332"/>
              </a:xfrm>
              <a:prstGeom prst="rect">
                <a:avLst/>
              </a:prstGeom>
              <a:blipFill>
                <a:blip r:embed="rId6"/>
                <a:stretch>
                  <a:fillRect t="-4348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25B3C60B-506B-4954-B865-A4D9F81C8B07}"/>
              </a:ext>
            </a:extLst>
          </p:cNvPr>
          <p:cNvSpPr txBox="1"/>
          <p:nvPr/>
        </p:nvSpPr>
        <p:spPr>
          <a:xfrm>
            <a:off x="701032" y="5918474"/>
            <a:ext cx="2946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</a:rPr>
              <a:t>Shuffle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55006F-D46C-4B87-AAAA-70189C55CFE9}"/>
              </a:ext>
            </a:extLst>
          </p:cNvPr>
          <p:cNvSpPr txBox="1"/>
          <p:nvPr/>
        </p:nvSpPr>
        <p:spPr>
          <a:xfrm>
            <a:off x="4242455" y="5972784"/>
            <a:ext cx="3311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Only Trust the Shuffler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32B3746-2973-434A-A9D9-65D4DC00FC87}"/>
                  </a:ext>
                </a:extLst>
              </p:cNvPr>
              <p:cNvSpPr txBox="1"/>
              <p:nvPr/>
            </p:nvSpPr>
            <p:spPr>
              <a:xfrm>
                <a:off x="7876603" y="5918474"/>
                <a:ext cx="3311949" cy="83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00B050"/>
                    </a:solidFill>
                  </a:rPr>
                  <a:t> </a:t>
                </a:r>
                <a:r>
                  <a:rPr lang="en-US" sz="2400" dirty="0"/>
                  <a:t>error</a:t>
                </a:r>
              </a:p>
              <a:p>
                <a:pPr algn="ctr"/>
                <a:r>
                  <a:rPr lang="en-US" sz="2400" dirty="0"/>
                  <a:t>[GKMP’20] [BBGN’19]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32B3746-2973-434A-A9D9-65D4DC00F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6603" y="5918474"/>
                <a:ext cx="3311949" cy="839332"/>
              </a:xfrm>
              <a:prstGeom prst="rect">
                <a:avLst/>
              </a:prstGeom>
              <a:blipFill>
                <a:blip r:embed="rId7"/>
                <a:stretch>
                  <a:fillRect t="-4348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32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hidden="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908643"/>
          </a:xfrm>
        </p:spPr>
        <p:txBody>
          <a:bodyPr>
            <a:normAutofit/>
          </a:bodyPr>
          <a:lstStyle/>
          <a:p>
            <a:pPr algn="ctr"/>
            <a:r>
              <a:rPr lang="en-US" altLang="zh-CN" b="1" dirty="0">
                <a:solidFill>
                  <a:srgbClr val="00B050"/>
                </a:solidFill>
              </a:rPr>
              <a:t>Local Model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18E239-C908-4E00-8A91-2B20C4DCD056}"/>
                  </a:ext>
                </a:extLst>
              </p:cNvPr>
              <p:cNvSpPr txBox="1"/>
              <p:nvPr/>
            </p:nvSpPr>
            <p:spPr>
              <a:xfrm>
                <a:off x="2135560" y="1412776"/>
                <a:ext cx="75446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Imagine each user holds their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own</a:t>
                </a:r>
                <a:r>
                  <a:rPr lang="en-US" sz="2800" dirty="0"/>
                  <a:t>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initially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18E239-C908-4E00-8A91-2B20C4DCD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560" y="1412776"/>
                <a:ext cx="7544693" cy="523220"/>
              </a:xfrm>
              <a:prstGeom prst="rect">
                <a:avLst/>
              </a:prstGeom>
              <a:blipFill>
                <a:blip r:embed="rId3"/>
                <a:stretch>
                  <a:fillRect l="-1131" t="-11628" r="-1212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Down 6">
            <a:extLst>
              <a:ext uri="{FF2B5EF4-FFF2-40B4-BE49-F238E27FC236}">
                <a16:creationId xmlns:a16="http://schemas.microsoft.com/office/drawing/2014/main" id="{ED2FDC0D-6A50-4A59-8ECF-D8637F79BEBC}"/>
              </a:ext>
            </a:extLst>
          </p:cNvPr>
          <p:cNvSpPr/>
          <p:nvPr/>
        </p:nvSpPr>
        <p:spPr>
          <a:xfrm>
            <a:off x="5666580" y="2323497"/>
            <a:ext cx="576064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251E228-6217-4206-993D-7B427DF6E9A1}"/>
                  </a:ext>
                </a:extLst>
              </p:cNvPr>
              <p:cNvSpPr txBox="1"/>
              <p:nvPr/>
            </p:nvSpPr>
            <p:spPr>
              <a:xfrm>
                <a:off x="1539156" y="3430553"/>
                <a:ext cx="90256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Each user applies a randomizer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sends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to the curator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251E228-6217-4206-993D-7B427DF6E9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156" y="3430553"/>
                <a:ext cx="9025612" cy="523220"/>
              </a:xfrm>
              <a:prstGeom prst="rect">
                <a:avLst/>
              </a:prstGeom>
              <a:blipFill>
                <a:blip r:embed="rId4"/>
                <a:stretch>
                  <a:fillRect l="-810" t="-11628" r="-810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D593ABA-1A6C-4C68-94D3-7B7C378E6EFB}"/>
                  </a:ext>
                </a:extLst>
              </p:cNvPr>
              <p:cNvSpPr txBox="1"/>
              <p:nvPr/>
            </p:nvSpPr>
            <p:spPr>
              <a:xfrm>
                <a:off x="1950576" y="5557091"/>
                <a:ext cx="7670370" cy="565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Curator runs the algorithm on all these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D593ABA-1A6C-4C68-94D3-7B7C378E6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576" y="5557091"/>
                <a:ext cx="7670370" cy="565476"/>
              </a:xfrm>
              <a:prstGeom prst="rect">
                <a:avLst/>
              </a:prstGeom>
              <a:blipFill>
                <a:blip r:embed="rId5"/>
                <a:stretch>
                  <a:fillRect l="-1113" t="-10870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903C285F-89D3-41C9-A96A-6A2C59966AF8}"/>
              </a:ext>
            </a:extLst>
          </p:cNvPr>
          <p:cNvSpPr/>
          <p:nvPr/>
        </p:nvSpPr>
        <p:spPr>
          <a:xfrm>
            <a:off x="7464152" y="2323497"/>
            <a:ext cx="2664296" cy="917824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It’s probabilistic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99EE341-885C-4154-83FA-748367CB07F2}"/>
              </a:ext>
            </a:extLst>
          </p:cNvPr>
          <p:cNvSpPr txBox="1">
            <a:spLocks/>
          </p:cNvSpPr>
          <p:nvPr/>
        </p:nvSpPr>
        <p:spPr>
          <a:xfrm>
            <a:off x="838200" y="111344"/>
            <a:ext cx="10515600" cy="908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b="1" dirty="0">
                <a:solidFill>
                  <a:srgbClr val="7030A0"/>
                </a:solidFill>
              </a:rPr>
              <a:t>Shuffle Model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2FC4CEC-AE9D-4EA1-B1D3-892CD0E55AC2}"/>
                  </a:ext>
                </a:extLst>
              </p:cNvPr>
              <p:cNvSpPr txBox="1"/>
              <p:nvPr/>
            </p:nvSpPr>
            <p:spPr>
              <a:xfrm>
                <a:off x="359110" y="4277933"/>
                <a:ext cx="1119101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There exists a shuffler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, which applies a random permutation on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2FC4CEC-AE9D-4EA1-B1D3-892CD0E55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110" y="4277933"/>
                <a:ext cx="11191013" cy="523220"/>
              </a:xfrm>
              <a:prstGeom prst="rect">
                <a:avLst/>
              </a:prstGeom>
              <a:blipFill>
                <a:blip r:embed="rId6"/>
                <a:stretch>
                  <a:fillRect l="-1035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row: Down 2">
            <a:extLst>
              <a:ext uri="{FF2B5EF4-FFF2-40B4-BE49-F238E27FC236}">
                <a16:creationId xmlns:a16="http://schemas.microsoft.com/office/drawing/2014/main" id="{B537ABF1-4FB3-435A-BFA9-BF32337CB1FA}"/>
              </a:ext>
            </a:extLst>
          </p:cNvPr>
          <p:cNvSpPr/>
          <p:nvPr/>
        </p:nvSpPr>
        <p:spPr>
          <a:xfrm>
            <a:off x="5619874" y="4801154"/>
            <a:ext cx="670279" cy="8458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29C716B5-1465-4D92-9B37-508EE830A4B2}"/>
              </a:ext>
            </a:extLst>
          </p:cNvPr>
          <p:cNvSpPr/>
          <p:nvPr/>
        </p:nvSpPr>
        <p:spPr>
          <a:xfrm>
            <a:off x="5666580" y="4293096"/>
            <a:ext cx="576064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0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96296E-6 L -0.00222 -0.0877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4398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-0.00013 -0.1064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5324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2 0.00509 L -0.00807 -0.1314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82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96296E-6 L -0.00013 -0.1365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8" grpId="0"/>
      <p:bldP spid="11" grpId="0" animBg="1"/>
      <p:bldP spid="12" grpId="0"/>
      <p:bldP spid="2" grpId="0"/>
      <p:bldP spid="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144016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Shuffle Model</a:t>
            </a:r>
            <a:r>
              <a:rPr lang="en-US" dirty="0"/>
              <a:t>: Formal Definition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6AA2904-16C5-4A4E-8E34-194075A139A2}"/>
                  </a:ext>
                </a:extLst>
              </p:cNvPr>
              <p:cNvSpPr txBox="1"/>
              <p:nvPr/>
            </p:nvSpPr>
            <p:spPr>
              <a:xfrm>
                <a:off x="4137717" y="1267210"/>
                <a:ext cx="31295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00B050"/>
                    </a:solidFill>
                  </a:rPr>
                  <a:t>Local Randomizer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6AA2904-16C5-4A4E-8E34-194075A139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717" y="1267210"/>
                <a:ext cx="3129511" cy="523220"/>
              </a:xfrm>
              <a:prstGeom prst="rect">
                <a:avLst/>
              </a:prstGeom>
              <a:blipFill>
                <a:blip r:embed="rId3"/>
                <a:stretch>
                  <a:fillRect l="-3704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11CDC9C-DE61-41C3-A37D-5C65EFFCB092}"/>
              </a:ext>
            </a:extLst>
          </p:cNvPr>
          <p:cNvSpPr txBox="1"/>
          <p:nvPr/>
        </p:nvSpPr>
        <p:spPr>
          <a:xfrm>
            <a:off x="4896802" y="1998422"/>
            <a:ext cx="1611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</a:rPr>
              <a:t>Shuffler</a:t>
            </a:r>
            <a:r>
              <a:rPr lang="en-US" sz="2800" dirty="0"/>
              <a:t> 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8D452A1-9062-4D1D-B2C3-9AE39586EFE5}"/>
                  </a:ext>
                </a:extLst>
              </p:cNvPr>
              <p:cNvSpPr txBox="1"/>
              <p:nvPr/>
            </p:nvSpPr>
            <p:spPr>
              <a:xfrm>
                <a:off x="3227094" y="2800092"/>
                <a:ext cx="49507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0070C0"/>
                    </a:solidFill>
                  </a:rPr>
                  <a:t>Transcript</a:t>
                </a:r>
                <a:r>
                  <a:rPr lang="en-US" sz="2800" dirty="0"/>
                  <a:t> with Dataset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8D452A1-9062-4D1D-B2C3-9AE39586EF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094" y="2800092"/>
                <a:ext cx="4950779" cy="523220"/>
              </a:xfrm>
              <a:prstGeom prst="rect">
                <a:avLst/>
              </a:prstGeom>
              <a:blipFill>
                <a:blip r:embed="rId4"/>
                <a:stretch>
                  <a:fillRect l="-2460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740374-AC9D-47BE-8EB2-826EBD726B68}"/>
                  </a:ext>
                </a:extLst>
              </p:cNvPr>
              <p:cNvSpPr txBox="1"/>
              <p:nvPr/>
            </p:nvSpPr>
            <p:spPr>
              <a:xfrm>
                <a:off x="2378357" y="3654606"/>
                <a:ext cx="66482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,…,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740374-AC9D-47BE-8EB2-826EBD726B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357" y="3654606"/>
                <a:ext cx="664823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FAE4E18-BB9A-49AE-9D4D-ACF32D8D9CB0}"/>
                  </a:ext>
                </a:extLst>
              </p:cNvPr>
              <p:cNvSpPr txBox="1"/>
              <p:nvPr/>
            </p:nvSpPr>
            <p:spPr>
              <a:xfrm>
                <a:off x="1960453" y="4403432"/>
                <a:ext cx="748403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A protocol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𝝐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-differentially private</a:t>
                </a:r>
                <a:endParaRPr lang="en-US" sz="2400" b="1" dirty="0"/>
              </a:p>
              <a:p>
                <a:pPr algn="ctr"/>
                <a:r>
                  <a:rPr lang="en-US" sz="2400" dirty="0"/>
                  <a:t>if for all pairs of neighboring datasets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, and all possible outputs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400" dirty="0"/>
                  <a:t>,</a:t>
                </a:r>
              </a:p>
              <a:p>
                <a:pPr algn="ctr"/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𝒟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⁡[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𝒟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⁡[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FAE4E18-BB9A-49AE-9D4D-ACF32D8D9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453" y="4403432"/>
                <a:ext cx="7484038" cy="2308324"/>
              </a:xfrm>
              <a:prstGeom prst="rect">
                <a:avLst/>
              </a:prstGeom>
              <a:blipFill>
                <a:blip r:embed="rId6"/>
                <a:stretch>
                  <a:fillRect t="-2111" b="-2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FB7934A-EAC3-47E3-9AAF-940F185B7B97}"/>
                  </a:ext>
                </a:extLst>
              </p:cNvPr>
              <p:cNvSpPr txBox="1"/>
              <p:nvPr/>
            </p:nvSpPr>
            <p:spPr>
              <a:xfrm>
                <a:off x="1847528" y="4485728"/>
                <a:ext cx="7484038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A protocol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</m:d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-differentially private</a:t>
                </a:r>
                <a:endParaRPr lang="en-US" sz="2400" b="1" dirty="0"/>
              </a:p>
              <a:p>
                <a:pPr algn="ctr"/>
                <a:r>
                  <a:rPr lang="en-US" sz="2400" dirty="0"/>
                  <a:t>if for all pairs of neighboring datasets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,  and possible events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ℰ</m:t>
                    </m:r>
                  </m:oMath>
                </a14:m>
                <a:endParaRPr lang="en-US" sz="2400" dirty="0"/>
              </a:p>
              <a:p>
                <a:pPr algn="ctr"/>
                <a:r>
                  <a:rPr lang="en-US" sz="1200" dirty="0"/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𝒟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𝒟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𝒟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𝒟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FB7934A-EAC3-47E3-9AAF-940F185B7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528" y="4485728"/>
                <a:ext cx="7484038" cy="2123658"/>
              </a:xfrm>
              <a:prstGeom prst="rect">
                <a:avLst/>
              </a:prstGeom>
              <a:blipFill>
                <a:blip r:embed="rId7"/>
                <a:stretch>
                  <a:fillRect t="-2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6620ECF8-0AFB-4CA1-835F-C23B5C46272B}"/>
              </a:ext>
            </a:extLst>
          </p:cNvPr>
          <p:cNvSpPr txBox="1"/>
          <p:nvPr/>
        </p:nvSpPr>
        <p:spPr>
          <a:xfrm>
            <a:off x="8999284" y="1430486"/>
            <a:ext cx="3134921" cy="236988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Message Complexity</a:t>
            </a:r>
          </a:p>
          <a:p>
            <a:endParaRPr lang="en-US" sz="2000" dirty="0"/>
          </a:p>
          <a:p>
            <a:pPr algn="ctr"/>
            <a:r>
              <a:rPr lang="en-US" sz="2400" u="sng" dirty="0">
                <a:solidFill>
                  <a:srgbClr val="FF0000"/>
                </a:solidFill>
              </a:rPr>
              <a:t>How many messages </a:t>
            </a:r>
            <a:r>
              <a:rPr lang="en-US" sz="2400" dirty="0"/>
              <a:t>one user sends in the </a:t>
            </a:r>
            <a:r>
              <a:rPr lang="en-US" sz="2400" b="1" dirty="0"/>
              <a:t>worst case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54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1" grpId="1"/>
      <p:bldP spid="13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59F54-1FFA-4E1D-8D07-AD6F0CE3A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0268"/>
            <a:ext cx="10515600" cy="5472608"/>
          </a:xfrm>
        </p:spPr>
        <p:txBody>
          <a:bodyPr>
            <a:normAutofit/>
          </a:bodyPr>
          <a:lstStyle/>
          <a:p>
            <a:r>
              <a:rPr lang="en-US" dirty="0"/>
              <a:t>Part I (Introduction)</a:t>
            </a:r>
          </a:p>
          <a:p>
            <a:pPr lvl="1"/>
            <a:r>
              <a:rPr lang="en-US" dirty="0"/>
              <a:t>The </a:t>
            </a:r>
            <a:r>
              <a:rPr lang="en-US" b="1" dirty="0">
                <a:solidFill>
                  <a:srgbClr val="7030A0"/>
                </a:solidFill>
              </a:rPr>
              <a:t>Shuffle Model </a:t>
            </a:r>
            <a:r>
              <a:rPr lang="en-US" dirty="0"/>
              <a:t>of </a:t>
            </a:r>
            <a:r>
              <a:rPr lang="en-US" b="1" dirty="0">
                <a:solidFill>
                  <a:srgbClr val="FF0000"/>
                </a:solidFill>
              </a:rPr>
              <a:t>Differential Privacy</a:t>
            </a:r>
          </a:p>
          <a:p>
            <a:pPr lvl="1"/>
            <a:r>
              <a:rPr lang="en-US" dirty="0"/>
              <a:t>The </a:t>
            </a:r>
            <a:r>
              <a:rPr lang="en-US" b="1" dirty="0">
                <a:solidFill>
                  <a:srgbClr val="00B0F0"/>
                </a:solidFill>
              </a:rPr>
              <a:t>Count Distinct Problem </a:t>
            </a:r>
            <a:r>
              <a:rPr lang="en-US" dirty="0"/>
              <a:t>and Our Results for it</a:t>
            </a:r>
          </a:p>
          <a:p>
            <a:pPr lvl="1"/>
            <a:r>
              <a:rPr lang="en-US" dirty="0"/>
              <a:t>Lower Bounds for </a:t>
            </a:r>
            <a:r>
              <a:rPr lang="en-US" b="1" dirty="0">
                <a:solidFill>
                  <a:srgbClr val="00B050"/>
                </a:solidFill>
              </a:rPr>
              <a:t>Selection</a:t>
            </a:r>
            <a:r>
              <a:rPr lang="en-US" dirty="0"/>
              <a:t> and </a:t>
            </a:r>
            <a:r>
              <a:rPr lang="en-US" b="1" dirty="0">
                <a:solidFill>
                  <a:srgbClr val="00B0F0"/>
                </a:solidFill>
              </a:rPr>
              <a:t>Learning Parity </a:t>
            </a:r>
            <a:r>
              <a:rPr lang="en-US" dirty="0"/>
              <a:t>in the </a:t>
            </a:r>
            <a:r>
              <a:rPr lang="en-US" b="1" dirty="0">
                <a:solidFill>
                  <a:srgbClr val="7030A0"/>
                </a:solidFill>
              </a:rPr>
              <a:t>Shuffle Model</a:t>
            </a:r>
            <a:br>
              <a:rPr lang="en-US" dirty="0"/>
            </a:br>
            <a:endParaRPr lang="en-US" dirty="0"/>
          </a:p>
          <a:p>
            <a:r>
              <a:rPr lang="en-US" dirty="0"/>
              <a:t>Part II (Techniques)</a:t>
            </a:r>
          </a:p>
          <a:p>
            <a:pPr lvl="1"/>
            <a:r>
              <a:rPr lang="en-US" dirty="0"/>
              <a:t>Lower Bounds via </a:t>
            </a:r>
            <a:r>
              <a:rPr lang="en-US" b="1" dirty="0">
                <a:solidFill>
                  <a:srgbClr val="00B050"/>
                </a:solidFill>
              </a:rPr>
              <a:t>Moment-Matching</a:t>
            </a:r>
          </a:p>
          <a:p>
            <a:pPr lvl="1"/>
            <a:r>
              <a:rPr lang="en-US" dirty="0"/>
              <a:t>Lower Bounds via </a:t>
            </a:r>
            <a:r>
              <a:rPr lang="en-US" b="1" dirty="0">
                <a:solidFill>
                  <a:srgbClr val="0070C0"/>
                </a:solidFill>
              </a:rPr>
              <a:t>Dominated Protocols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Conclusion</a:t>
            </a:r>
            <a:r>
              <a:rPr lang="en-US" dirty="0"/>
              <a:t> and </a:t>
            </a:r>
            <a:r>
              <a:rPr lang="en-US" b="1" dirty="0"/>
              <a:t>Open Problems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903635"/>
          </a:xfrm>
        </p:spPr>
        <p:txBody>
          <a:bodyPr>
            <a:normAutofit/>
          </a:bodyPr>
          <a:lstStyle/>
          <a:p>
            <a:pPr algn="ctr"/>
            <a:r>
              <a:rPr lang="en-US" altLang="zh-CN" sz="4800" dirty="0"/>
              <a:t>Today’s Plan</a:t>
            </a:r>
            <a:endParaRPr lang="zh-CN" altLang="en-US" sz="4800" dirty="0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D42C591B-13E7-4A8E-A08B-A467BC4EE9B3}"/>
              </a:ext>
            </a:extLst>
          </p:cNvPr>
          <p:cNvSpPr/>
          <p:nvPr/>
        </p:nvSpPr>
        <p:spPr>
          <a:xfrm rot="10800000">
            <a:off x="838200" y="1916832"/>
            <a:ext cx="432048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9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943" y="203111"/>
            <a:ext cx="10515600" cy="903635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The</a:t>
            </a:r>
            <a:r>
              <a:rPr lang="en-US" sz="4800" b="1" dirty="0"/>
              <a:t> </a:t>
            </a:r>
            <a:r>
              <a:rPr lang="en-US" sz="4800" b="1" dirty="0">
                <a:solidFill>
                  <a:srgbClr val="C00000"/>
                </a:solidFill>
              </a:rPr>
              <a:t>Count Distinct </a:t>
            </a:r>
            <a:r>
              <a:rPr lang="en-US" sz="4800" dirty="0"/>
              <a:t>Problem</a:t>
            </a:r>
            <a:endParaRPr lang="zh-CN" alt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D3F5A7-6025-479D-BDC4-5E2ABB81E283}"/>
                  </a:ext>
                </a:extLst>
              </p:cNvPr>
              <p:cNvSpPr txBox="1"/>
              <p:nvPr/>
            </p:nvSpPr>
            <p:spPr>
              <a:xfrm>
                <a:off x="695402" y="1547269"/>
                <a:ext cx="617160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>
                    <a:solidFill>
                      <a:srgbClr val="FF0000"/>
                    </a:solidFill>
                  </a:rPr>
                  <a:t>Input</a:t>
                </a:r>
                <a:r>
                  <a:rPr lang="en-US" sz="2200" dirty="0"/>
                  <a:t>: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/>
                  <a:t> users, each holds their </a:t>
                </a:r>
                <a:r>
                  <a:rPr lang="en-US" sz="2200" b="1" dirty="0">
                    <a:solidFill>
                      <a:srgbClr val="FF0000"/>
                    </a:solidFill>
                  </a:rPr>
                  <a:t>own</a:t>
                </a:r>
                <a:r>
                  <a:rPr lang="en-US" sz="2200" dirty="0"/>
                  <a:t>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D3F5A7-6025-479D-BDC4-5E2ABB81E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2" y="1547269"/>
                <a:ext cx="6171601" cy="430887"/>
              </a:xfrm>
              <a:prstGeom prst="rect">
                <a:avLst/>
              </a:prstGeom>
              <a:blipFill>
                <a:blip r:embed="rId3"/>
                <a:stretch>
                  <a:fillRect t="-9859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B299942-D8A0-4ACD-8CC9-BD30784A858F}"/>
                  </a:ext>
                </a:extLst>
              </p:cNvPr>
              <p:cNvSpPr txBox="1"/>
              <p:nvPr/>
            </p:nvSpPr>
            <p:spPr>
              <a:xfrm>
                <a:off x="406153" y="2123731"/>
                <a:ext cx="904529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>
                    <a:solidFill>
                      <a:srgbClr val="7030A0"/>
                    </a:solidFill>
                  </a:rPr>
                  <a:t>Goal</a:t>
                </a:r>
                <a:r>
                  <a:rPr lang="en-US" sz="2200" dirty="0"/>
                  <a:t>: Estimate the number of distinct elements among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200" dirty="0"/>
                  <a:t>, </a:t>
                </a:r>
              </a:p>
              <a:p>
                <a:pPr algn="ctr"/>
                <a:r>
                  <a:rPr lang="en-US" sz="2200" dirty="0"/>
                  <a:t>under the constraint of being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sz="2200" dirty="0"/>
                  <a:t>-DP. (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200" dirty="0"/>
                  <a:t> constant,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=1/</m:t>
                    </m:r>
                    <m:r>
                      <m:rPr>
                        <m:sty m:val="p"/>
                      </m:rPr>
                      <a:rPr lang="en-US" sz="2200" b="0" i="1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B299942-D8A0-4ACD-8CC9-BD30784A8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153" y="2123731"/>
                <a:ext cx="9045292" cy="769441"/>
              </a:xfrm>
              <a:prstGeom prst="rect">
                <a:avLst/>
              </a:prstGeom>
              <a:blipFill>
                <a:blip r:embed="rId4"/>
                <a:stretch>
                  <a:fillRect t="-4724" b="-14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9EDF46A-ACE5-4509-97B8-F98C38AEA018}"/>
                  </a:ext>
                </a:extLst>
              </p:cNvPr>
              <p:cNvSpPr txBox="1"/>
              <p:nvPr/>
            </p:nvSpPr>
            <p:spPr>
              <a:xfrm>
                <a:off x="1686455" y="3302858"/>
                <a:ext cx="8819089" cy="78015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/>
                  <a:t>Lower Bound in </a:t>
                </a:r>
                <a:r>
                  <a:rPr lang="en-US" sz="2200" b="1" dirty="0">
                    <a:solidFill>
                      <a:srgbClr val="00B050"/>
                    </a:solidFill>
                  </a:rPr>
                  <a:t>Local</a:t>
                </a:r>
                <a:r>
                  <a:rPr lang="en-US" sz="2200" b="1" dirty="0"/>
                  <a:t>-DP</a:t>
                </a:r>
              </a:p>
              <a:p>
                <a:pPr algn="ctr"/>
                <a:r>
                  <a:rPr lang="en-US" sz="2200" dirty="0"/>
                  <a:t>It is </a:t>
                </a:r>
                <a:r>
                  <a:rPr lang="en-US" sz="2200" b="1" dirty="0">
                    <a:solidFill>
                      <a:srgbClr val="FF0000"/>
                    </a:solidFill>
                  </a:rPr>
                  <a:t>maximally</a:t>
                </a:r>
                <a:r>
                  <a:rPr lang="en-US" sz="2200" dirty="0"/>
                  <a:t> hard in the </a:t>
                </a:r>
                <a:r>
                  <a:rPr lang="en-US" sz="2200" b="1" dirty="0">
                    <a:solidFill>
                      <a:srgbClr val="00B050"/>
                    </a:solidFill>
                  </a:rPr>
                  <a:t>local model </a:t>
                </a:r>
                <a:r>
                  <a:rPr lang="en-US" sz="2200" dirty="0"/>
                  <a:t>(</a:t>
                </a:r>
                <a:r>
                  <a:rPr lang="en-US" sz="2200" i="1" dirty="0"/>
                  <a:t>i.e.</a:t>
                </a:r>
                <a:r>
                  <a:rPr lang="en-US" sz="2200" dirty="0"/>
                  <a:t>, error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acc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9EDF46A-ACE5-4509-97B8-F98C38AEA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455" y="3302858"/>
                <a:ext cx="8819089" cy="780150"/>
              </a:xfrm>
              <a:prstGeom prst="rect">
                <a:avLst/>
              </a:prstGeom>
              <a:blipFill>
                <a:blip r:embed="rId5"/>
                <a:stretch>
                  <a:fillRect t="-5469" b="-14844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1BC38F4-18F3-43C6-A24B-D04E43E7C114}"/>
              </a:ext>
            </a:extLst>
          </p:cNvPr>
          <p:cNvSpPr txBox="1"/>
          <p:nvPr/>
        </p:nvSpPr>
        <p:spPr>
          <a:xfrm>
            <a:off x="1721186" y="4484285"/>
            <a:ext cx="8819089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Lower Bound in </a:t>
            </a:r>
            <a:r>
              <a:rPr lang="en-US" sz="2200" b="1" dirty="0">
                <a:solidFill>
                  <a:srgbClr val="7030A0"/>
                </a:solidFill>
              </a:rPr>
              <a:t>Shuffle</a:t>
            </a:r>
            <a:r>
              <a:rPr lang="en-US" sz="2200" b="1" dirty="0"/>
              <a:t>-DP</a:t>
            </a:r>
          </a:p>
          <a:p>
            <a:pPr algn="ctr"/>
            <a:r>
              <a:rPr lang="en-US" sz="2200" dirty="0"/>
              <a:t>It is still </a:t>
            </a:r>
            <a:r>
              <a:rPr lang="en-US" sz="2200" b="1" dirty="0">
                <a:solidFill>
                  <a:srgbClr val="FF0000"/>
                </a:solidFill>
              </a:rPr>
              <a:t>maximally</a:t>
            </a:r>
            <a:r>
              <a:rPr lang="en-US" sz="2200" dirty="0"/>
              <a:t> hard in the </a:t>
            </a:r>
            <a:r>
              <a:rPr lang="en-US" sz="2200" b="1" dirty="0">
                <a:solidFill>
                  <a:srgbClr val="00B0F0"/>
                </a:solidFill>
              </a:rPr>
              <a:t>single-message</a:t>
            </a:r>
            <a:r>
              <a:rPr lang="en-US" sz="2200" dirty="0"/>
              <a:t> (worst-case) </a:t>
            </a:r>
            <a:r>
              <a:rPr lang="en-US" sz="2200" b="1" dirty="0">
                <a:solidFill>
                  <a:srgbClr val="7030A0"/>
                </a:solidFill>
              </a:rPr>
              <a:t>shuffle model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B64283-4DE9-49BB-AEA2-7BF2B86B3AC9}"/>
              </a:ext>
            </a:extLst>
          </p:cNvPr>
          <p:cNvSpPr txBox="1"/>
          <p:nvPr/>
        </p:nvSpPr>
        <p:spPr>
          <a:xfrm>
            <a:off x="1721186" y="5655003"/>
            <a:ext cx="8784358" cy="110799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Upper Bound in </a:t>
            </a:r>
            <a:r>
              <a:rPr lang="en-US" sz="2200" b="1" dirty="0">
                <a:solidFill>
                  <a:srgbClr val="7030A0"/>
                </a:solidFill>
              </a:rPr>
              <a:t>Shuffle</a:t>
            </a:r>
            <a:r>
              <a:rPr lang="en-US" sz="2200" b="1" dirty="0"/>
              <a:t>-DP</a:t>
            </a:r>
          </a:p>
          <a:p>
            <a:pPr algn="ctr"/>
            <a:r>
              <a:rPr lang="en-US" sz="2200" dirty="0"/>
              <a:t>It is </a:t>
            </a:r>
            <a:r>
              <a:rPr lang="en-US" sz="2200" b="1" dirty="0">
                <a:solidFill>
                  <a:srgbClr val="FF0000"/>
                </a:solidFill>
              </a:rPr>
              <a:t>much easier </a:t>
            </a:r>
            <a:r>
              <a:rPr lang="en-US" sz="2200" dirty="0"/>
              <a:t>in the </a:t>
            </a:r>
            <a:r>
              <a:rPr lang="en-US" sz="2200" b="1" dirty="0">
                <a:solidFill>
                  <a:srgbClr val="7030A0"/>
                </a:solidFill>
              </a:rPr>
              <a:t>shuffle model </a:t>
            </a:r>
            <a:r>
              <a:rPr lang="en-US" sz="2200" dirty="0"/>
              <a:t>if each user sends at most one message in </a:t>
            </a:r>
            <a:r>
              <a:rPr lang="en-US" sz="2200" b="1" u="sng" dirty="0">
                <a:solidFill>
                  <a:srgbClr val="00B0F0"/>
                </a:solidFill>
              </a:rPr>
              <a:t>expectation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03DF51-0BFF-4711-811B-5E61E570E459}"/>
              </a:ext>
            </a:extLst>
          </p:cNvPr>
          <p:cNvSpPr txBox="1"/>
          <p:nvPr/>
        </p:nvSpPr>
        <p:spPr>
          <a:xfrm>
            <a:off x="9792295" y="1825203"/>
            <a:ext cx="2304256" cy="76944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</a:rPr>
              <a:t>Central Model</a:t>
            </a:r>
            <a:r>
              <a:rPr lang="en-US" sz="2200" dirty="0"/>
              <a:t>: </a:t>
            </a:r>
          </a:p>
          <a:p>
            <a:pPr algn="ctr"/>
            <a:r>
              <a:rPr lang="en-US" sz="2200" dirty="0"/>
              <a:t>O(1) error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814AAF-7F39-45AA-85C2-26D3384869E3}"/>
              </a:ext>
            </a:extLst>
          </p:cNvPr>
          <p:cNvSpPr txBox="1"/>
          <p:nvPr/>
        </p:nvSpPr>
        <p:spPr>
          <a:xfrm>
            <a:off x="-131467" y="30642"/>
            <a:ext cx="27009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Convention</a:t>
            </a:r>
          </a:p>
          <a:p>
            <a:pPr algn="ctr"/>
            <a:r>
              <a:rPr lang="en-US" b="1" dirty="0">
                <a:solidFill>
                  <a:srgbClr val="00B050"/>
                </a:solidFill>
              </a:rPr>
              <a:t>Green </a:t>
            </a:r>
            <a:r>
              <a:rPr lang="en-US" b="1" dirty="0"/>
              <a:t>for</a:t>
            </a:r>
            <a:r>
              <a:rPr lang="en-US" b="1" dirty="0">
                <a:solidFill>
                  <a:srgbClr val="00B050"/>
                </a:solidFill>
              </a:rPr>
              <a:t> Local Model</a:t>
            </a:r>
          </a:p>
          <a:p>
            <a:pPr algn="ctr"/>
            <a:r>
              <a:rPr lang="en-US" b="1" dirty="0">
                <a:solidFill>
                  <a:srgbClr val="7030A0"/>
                </a:solidFill>
              </a:rPr>
              <a:t>Purple </a:t>
            </a:r>
            <a:r>
              <a:rPr lang="en-US" b="1" dirty="0"/>
              <a:t>for</a:t>
            </a:r>
            <a:r>
              <a:rPr lang="en-US" b="1" dirty="0">
                <a:solidFill>
                  <a:srgbClr val="7030A0"/>
                </a:solidFill>
              </a:rPr>
              <a:t> Shuffle Model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Red </a:t>
            </a:r>
            <a:r>
              <a:rPr lang="en-US" b="1" dirty="0"/>
              <a:t>for</a:t>
            </a:r>
            <a:r>
              <a:rPr lang="en-US" b="1" dirty="0">
                <a:solidFill>
                  <a:srgbClr val="FF0000"/>
                </a:solidFill>
              </a:rPr>
              <a:t> Central Model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30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90363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Count Distinct </a:t>
            </a:r>
            <a:r>
              <a:rPr lang="en-US" sz="4800" dirty="0"/>
              <a:t>in (Non-Interactive) </a:t>
            </a:r>
            <a:r>
              <a:rPr lang="en-US" sz="4800" b="1" dirty="0">
                <a:solidFill>
                  <a:srgbClr val="00B050"/>
                </a:solidFill>
              </a:rPr>
              <a:t>Local Model</a:t>
            </a:r>
            <a:endParaRPr lang="zh-CN" altLang="en-US" sz="48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3A10D8-6905-4925-8121-71FA0DFE634F}"/>
                  </a:ext>
                </a:extLst>
              </p:cNvPr>
              <p:cNvSpPr txBox="1"/>
              <p:nvPr/>
            </p:nvSpPr>
            <p:spPr>
              <a:xfrm>
                <a:off x="856523" y="2924944"/>
                <a:ext cx="10416762" cy="83099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</a:rPr>
                  <a:t>Lower Bound I</a:t>
                </a:r>
              </a:p>
              <a:p>
                <a:pPr algn="ctr"/>
                <a:r>
                  <a:rPr lang="en-US" sz="2400" dirty="0"/>
                  <a:t>No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𝒐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-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Local</a:t>
                </a:r>
                <a:r>
                  <a:rPr lang="en-US" sz="2400" dirty="0"/>
                  <a:t> DP protocol can solve </a:t>
                </a:r>
                <a:r>
                  <a:rPr lang="en-US" sz="2400" b="1" dirty="0"/>
                  <a:t>Count Distinct </a:t>
                </a:r>
                <a:r>
                  <a:rPr lang="en-US" sz="2400" dirty="0"/>
                  <a:t>with error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𝒐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3A10D8-6905-4925-8121-71FA0DFE6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523" y="2924944"/>
                <a:ext cx="10416762" cy="830997"/>
              </a:xfrm>
              <a:prstGeom prst="rect">
                <a:avLst/>
              </a:prstGeom>
              <a:blipFill>
                <a:blip r:embed="rId3"/>
                <a:stretch>
                  <a:fillRect t="-5882" b="-16176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CB20A13-9747-430A-BF98-D290A186AFF6}"/>
                  </a:ext>
                </a:extLst>
              </p:cNvPr>
              <p:cNvSpPr txBox="1"/>
              <p:nvPr/>
            </p:nvSpPr>
            <p:spPr>
              <a:xfrm>
                <a:off x="1024344" y="4190181"/>
                <a:ext cx="10081120" cy="121565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</a:rPr>
                  <a:t>Lower Bound II</a:t>
                </a:r>
              </a:p>
              <a:p>
                <a:pPr algn="ctr"/>
                <a:r>
                  <a:rPr lang="en-US" sz="2400" dirty="0"/>
                  <a:t>For some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𝐩𝐨𝐥𝐲𝐥𝐨𝐠</m:t>
                    </m:r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,</a:t>
                </a:r>
                <a:endParaRPr lang="en-US" sz="2400" b="1" dirty="0"/>
              </a:p>
              <a:p>
                <a:pPr algn="ctr"/>
                <a:r>
                  <a:rPr lang="en-US" sz="2400" dirty="0"/>
                  <a:t>No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𝐥𝐧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-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Local</a:t>
                </a:r>
                <a:r>
                  <a:rPr lang="en-US" sz="2400" dirty="0"/>
                  <a:t> DP protocol can solve </a:t>
                </a:r>
                <a:r>
                  <a:rPr lang="en-US" sz="2400" b="1" dirty="0"/>
                  <a:t>Count Distinct </a:t>
                </a:r>
                <a:r>
                  <a:rPr lang="en-US" sz="2400" dirty="0"/>
                  <a:t>with error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𝒐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CB20A13-9747-430A-BF98-D290A186AF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344" y="4190181"/>
                <a:ext cx="10081120" cy="1215654"/>
              </a:xfrm>
              <a:prstGeom prst="rect">
                <a:avLst/>
              </a:prstGeom>
              <a:blipFill>
                <a:blip r:embed="rId4"/>
                <a:stretch>
                  <a:fillRect t="-4000" b="-1050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EC0DDA4-8A79-4DB7-B104-20FB60BC5905}"/>
              </a:ext>
            </a:extLst>
          </p:cNvPr>
          <p:cNvSpPr txBox="1"/>
          <p:nvPr/>
        </p:nvSpPr>
        <p:spPr>
          <a:xfrm>
            <a:off x="7843042" y="2985553"/>
            <a:ext cx="2809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Via </a:t>
            </a:r>
            <a:r>
              <a:rPr lang="en-US" sz="2000" b="1" dirty="0">
                <a:solidFill>
                  <a:srgbClr val="00B050"/>
                </a:solidFill>
              </a:rPr>
              <a:t>Dominated Protocols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A45393-5DE5-4687-ADD6-1337BA8A68BF}"/>
              </a:ext>
            </a:extLst>
          </p:cNvPr>
          <p:cNvSpPr txBox="1"/>
          <p:nvPr/>
        </p:nvSpPr>
        <p:spPr>
          <a:xfrm>
            <a:off x="7970737" y="4431536"/>
            <a:ext cx="2553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Via </a:t>
            </a:r>
            <a:r>
              <a:rPr lang="en-US" sz="2000" b="1" dirty="0">
                <a:solidFill>
                  <a:srgbClr val="00B0F0"/>
                </a:solidFill>
              </a:rPr>
              <a:t>Moment Matching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5034D25-4258-4420-B9A9-FE0AC6C14445}"/>
                  </a:ext>
                </a:extLst>
              </p:cNvPr>
              <p:cNvSpPr txBox="1"/>
              <p:nvPr/>
            </p:nvSpPr>
            <p:spPr>
              <a:xfrm>
                <a:off x="1070128" y="5750023"/>
                <a:ext cx="9989552" cy="8377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</a:rPr>
                  <a:t>Upper Bound</a:t>
                </a:r>
              </a:p>
              <a:p>
                <a:pPr algn="ctr"/>
                <a:r>
                  <a:rPr lang="en-US" sz="2400" dirty="0"/>
                  <a:t>There is a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𝐥𝐧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/>
                  <a:t>-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Local</a:t>
                </a:r>
                <a:r>
                  <a:rPr lang="en-US" sz="2400" dirty="0"/>
                  <a:t> DP protocol can solve </a:t>
                </a:r>
                <a:r>
                  <a:rPr lang="en-US" sz="2400" b="1" dirty="0"/>
                  <a:t>Count Distinct </a:t>
                </a:r>
                <a:r>
                  <a:rPr lang="en-US" sz="2400" dirty="0"/>
                  <a:t>with error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rad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5034D25-4258-4420-B9A9-FE0AC6C14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128" y="5750023"/>
                <a:ext cx="9989552" cy="837793"/>
              </a:xfrm>
              <a:prstGeom prst="rect">
                <a:avLst/>
              </a:prstGeom>
              <a:blipFill>
                <a:blip r:embed="rId5"/>
                <a:stretch>
                  <a:fillRect t="-5797" b="-15217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6218096-AB09-4F13-95A3-A7E54D922976}"/>
                  </a:ext>
                </a:extLst>
              </p:cNvPr>
              <p:cNvSpPr txBox="1"/>
              <p:nvPr/>
            </p:nvSpPr>
            <p:spPr>
              <a:xfrm>
                <a:off x="2476051" y="1103058"/>
                <a:ext cx="617160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>
                    <a:solidFill>
                      <a:srgbClr val="FF0000"/>
                    </a:solidFill>
                  </a:rPr>
                  <a:t>Input</a:t>
                </a:r>
                <a:r>
                  <a:rPr lang="en-US" sz="2200" dirty="0"/>
                  <a:t>: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/>
                  <a:t> users, each holds their </a:t>
                </a:r>
                <a:r>
                  <a:rPr lang="en-US" sz="2200" b="1" dirty="0">
                    <a:solidFill>
                      <a:srgbClr val="FF0000"/>
                    </a:solidFill>
                  </a:rPr>
                  <a:t>own</a:t>
                </a:r>
                <a:r>
                  <a:rPr lang="en-US" sz="2200" dirty="0"/>
                  <a:t>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6218096-AB09-4F13-95A3-A7E54D9229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051" y="1103058"/>
                <a:ext cx="6171601" cy="430887"/>
              </a:xfrm>
              <a:prstGeom prst="rect">
                <a:avLst/>
              </a:prstGeom>
              <a:blipFill>
                <a:blip r:embed="rId6"/>
                <a:stretch>
                  <a:fillRect t="-9859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6AB1D87-271A-4470-B3A5-89B33689647A}"/>
                  </a:ext>
                </a:extLst>
              </p:cNvPr>
              <p:cNvSpPr txBox="1"/>
              <p:nvPr/>
            </p:nvSpPr>
            <p:spPr>
              <a:xfrm>
                <a:off x="2186802" y="1679520"/>
                <a:ext cx="904529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>
                    <a:solidFill>
                      <a:srgbClr val="7030A0"/>
                    </a:solidFill>
                  </a:rPr>
                  <a:t>Goal</a:t>
                </a:r>
                <a:r>
                  <a:rPr lang="en-US" sz="2200" dirty="0"/>
                  <a:t>: Estimate the number of distinct elements among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200" dirty="0"/>
                  <a:t>, </a:t>
                </a:r>
              </a:p>
              <a:p>
                <a:pPr algn="ctr"/>
                <a:r>
                  <a:rPr lang="en-US" sz="2200" dirty="0"/>
                  <a:t>under the constraint of being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sz="2200" dirty="0"/>
                  <a:t>-DP. (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200" dirty="0"/>
                  <a:t> constant,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=1/</m:t>
                    </m:r>
                    <m:r>
                      <m:rPr>
                        <m:sty m:val="p"/>
                      </m:rPr>
                      <a:rPr lang="en-US" sz="2200" b="0" i="1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)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6AB1D87-271A-4470-B3A5-89B336896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802" y="1679520"/>
                <a:ext cx="9045292" cy="769441"/>
              </a:xfrm>
              <a:prstGeom prst="rect">
                <a:avLst/>
              </a:prstGeom>
              <a:blipFill>
                <a:blip r:embed="rId7"/>
                <a:stretch>
                  <a:fillRect t="-5556" b="-15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399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" grpId="0"/>
      <p:bldP spid="10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90363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Count Distinct </a:t>
            </a:r>
            <a:r>
              <a:rPr lang="en-US" sz="4800" dirty="0"/>
              <a:t>in the </a:t>
            </a:r>
            <a:r>
              <a:rPr lang="en-US" sz="4800" b="1" dirty="0">
                <a:solidFill>
                  <a:srgbClr val="7030A0"/>
                </a:solidFill>
              </a:rPr>
              <a:t>Shuffle Model</a:t>
            </a:r>
            <a:endParaRPr lang="zh-CN" altLang="en-US" sz="48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EC30720-9715-43C5-9636-99F96A5E8BFA}"/>
                  </a:ext>
                </a:extLst>
              </p:cNvPr>
              <p:cNvSpPr txBox="1"/>
              <p:nvPr/>
            </p:nvSpPr>
            <p:spPr>
              <a:xfrm>
                <a:off x="3010199" y="1124744"/>
                <a:ext cx="617160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>
                    <a:solidFill>
                      <a:srgbClr val="FF0000"/>
                    </a:solidFill>
                  </a:rPr>
                  <a:t>Input</a:t>
                </a:r>
                <a:r>
                  <a:rPr lang="en-US" sz="2200" dirty="0"/>
                  <a:t>: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/>
                  <a:t> users, each holds their </a:t>
                </a:r>
                <a:r>
                  <a:rPr lang="en-US" sz="2200" b="1" dirty="0">
                    <a:solidFill>
                      <a:srgbClr val="FF0000"/>
                    </a:solidFill>
                  </a:rPr>
                  <a:t>own</a:t>
                </a:r>
                <a:r>
                  <a:rPr lang="en-US" sz="2200" dirty="0"/>
                  <a:t>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EC30720-9715-43C5-9636-99F96A5E8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0199" y="1124744"/>
                <a:ext cx="6171601" cy="430887"/>
              </a:xfrm>
              <a:prstGeom prst="rect">
                <a:avLst/>
              </a:prstGeom>
              <a:blipFill>
                <a:blip r:embed="rId3"/>
                <a:stretch>
                  <a:fillRect t="-10000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F5F581F-C827-44BE-A86E-4FB547249D84}"/>
                  </a:ext>
                </a:extLst>
              </p:cNvPr>
              <p:cNvSpPr txBox="1"/>
              <p:nvPr/>
            </p:nvSpPr>
            <p:spPr>
              <a:xfrm>
                <a:off x="1847528" y="1757989"/>
                <a:ext cx="904529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>
                    <a:solidFill>
                      <a:srgbClr val="7030A0"/>
                    </a:solidFill>
                  </a:rPr>
                  <a:t>Goal</a:t>
                </a:r>
                <a:r>
                  <a:rPr lang="en-US" sz="2200" dirty="0"/>
                  <a:t>: Estimate the number of distinct elements among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200" dirty="0"/>
                  <a:t>, </a:t>
                </a:r>
              </a:p>
              <a:p>
                <a:pPr algn="ctr"/>
                <a:r>
                  <a:rPr lang="en-US" sz="2200" dirty="0"/>
                  <a:t>under the constraint of being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sz="2200" dirty="0"/>
                  <a:t>-DP.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F5F581F-C827-44BE-A86E-4FB547249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528" y="1757989"/>
                <a:ext cx="9045292" cy="769441"/>
              </a:xfrm>
              <a:prstGeom prst="rect">
                <a:avLst/>
              </a:prstGeom>
              <a:blipFill>
                <a:blip r:embed="rId4"/>
                <a:stretch>
                  <a:fillRect t="-4724" b="-14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1855F9D-20D2-4F2C-AF9E-18B0DCAE591B}"/>
                  </a:ext>
                </a:extLst>
              </p:cNvPr>
              <p:cNvSpPr txBox="1"/>
              <p:nvPr/>
            </p:nvSpPr>
            <p:spPr>
              <a:xfrm>
                <a:off x="875419" y="2731392"/>
                <a:ext cx="10441160" cy="14404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</a:rPr>
                  <a:t>Lower Bound</a:t>
                </a:r>
              </a:p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𝝉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𝐥𝐨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𝐠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, no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(1),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-DP protocol in the </a:t>
                </a:r>
                <a:r>
                  <a:rPr lang="en-US" sz="2800" b="1" dirty="0">
                    <a:solidFill>
                      <a:srgbClr val="00B050"/>
                    </a:solidFill>
                  </a:rPr>
                  <a:t>single-message</a:t>
                </a:r>
                <a:r>
                  <a:rPr lang="en-US" sz="2800" dirty="0"/>
                  <a:t> 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shuffle model </a:t>
                </a:r>
                <a:r>
                  <a:rPr lang="en-US" sz="2800" dirty="0"/>
                  <a:t>can solve </a:t>
                </a:r>
                <a:r>
                  <a:rPr lang="en-US" sz="2800" b="1" dirty="0"/>
                  <a:t>Count Distinct </a:t>
                </a:r>
                <a:r>
                  <a:rPr lang="en-US" sz="2800" dirty="0"/>
                  <a:t>with error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𝝉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1855F9D-20D2-4F2C-AF9E-18B0DCAE5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419" y="2731392"/>
                <a:ext cx="10441160" cy="1440459"/>
              </a:xfrm>
              <a:prstGeom prst="rect">
                <a:avLst/>
              </a:prstGeom>
              <a:blipFill>
                <a:blip r:embed="rId5"/>
                <a:stretch>
                  <a:fillRect t="-3814" b="-8051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EB1ECB-0B28-4CB7-A630-A455562D7E4A}"/>
                  </a:ext>
                </a:extLst>
              </p:cNvPr>
              <p:cNvSpPr txBox="1"/>
              <p:nvPr/>
            </p:nvSpPr>
            <p:spPr>
              <a:xfrm>
                <a:off x="912640" y="4509120"/>
                <a:ext cx="10441160" cy="20131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</a:rPr>
                  <a:t>Upper Bound</a:t>
                </a:r>
              </a:p>
              <a:p>
                <a:pPr algn="ctr"/>
                <a:r>
                  <a:rPr lang="en-US" sz="2800" dirty="0"/>
                  <a:t>There is an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𝐩𝐨𝐥𝐲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</a:rPr>
                  <a:t>-</a:t>
                </a:r>
                <a:r>
                  <a:rPr lang="en-US" sz="2800" dirty="0"/>
                  <a:t>DP protocol in the 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shuffle model</a:t>
                </a:r>
                <a:r>
                  <a:rPr lang="en-US" sz="2800" dirty="0"/>
                  <a:t> solving </a:t>
                </a:r>
                <a:r>
                  <a:rPr lang="en-US" sz="2800" b="1" dirty="0"/>
                  <a:t>Count Distinct </a:t>
                </a:r>
                <a:r>
                  <a:rPr lang="en-US" sz="2800" dirty="0"/>
                  <a:t>with error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, such that </a:t>
                </a:r>
              </a:p>
              <a:p>
                <a:pPr algn="ctr"/>
                <a:r>
                  <a:rPr lang="en-US" sz="2800" dirty="0"/>
                  <a:t>each user sends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𝒐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/>
                  <a:t>messages in </a:t>
                </a:r>
                <a:r>
                  <a:rPr lang="en-US" sz="2800" b="1" u="sng" dirty="0"/>
                  <a:t>expectation</a:t>
                </a:r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EB1ECB-0B28-4CB7-A630-A455562D7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640" y="4509120"/>
                <a:ext cx="10441160" cy="2013115"/>
              </a:xfrm>
              <a:prstGeom prst="rect">
                <a:avLst/>
              </a:prstGeom>
              <a:blipFill>
                <a:blip r:embed="rId6"/>
                <a:stretch>
                  <a:fillRect t="-3030" b="-3333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7C8EE6BC-3FAA-A04E-AAE7-D9AFD824AEA3}"/>
                  </a:ext>
                </a:extLst>
              </p:cNvPr>
              <p:cNvSpPr/>
              <p:nvPr/>
            </p:nvSpPr>
            <p:spPr>
              <a:xfrm>
                <a:off x="2567608" y="1172954"/>
                <a:ext cx="6776150" cy="13898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800" b="1" dirty="0"/>
                  <a:t>Balcer-Cheu-Joseph-Mao-20</a:t>
                </a:r>
              </a:p>
              <a:p>
                <a:pPr algn="ctr"/>
                <a:r>
                  <a:rPr lang="en-US" altLang="zh-CN" sz="2800" dirty="0"/>
                  <a:t>Shuffle Protocol for </a:t>
                </a:r>
                <a:r>
                  <a:rPr lang="en-US" altLang="zh-CN" sz="2800" b="1" dirty="0"/>
                  <a:t>Count Distinct </a:t>
                </a:r>
                <a:r>
                  <a:rPr lang="en-US" altLang="zh-CN" sz="2800" dirty="0"/>
                  <a:t>with 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altLang="zh-CN" sz="2800" b="0" i="0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dirty="0"/>
                  <a:t> error and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dirty="0"/>
                  <a:t> messages each player 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7C8EE6BC-3FAA-A04E-AAE7-D9AFD824AE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608" y="1172954"/>
                <a:ext cx="6776150" cy="1389804"/>
              </a:xfrm>
              <a:prstGeom prst="rect">
                <a:avLst/>
              </a:prstGeom>
              <a:blipFill>
                <a:blip r:embed="rId7"/>
                <a:stretch>
                  <a:fillRect t="-4545" r="-1498" b="-11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736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90363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Count Distinct </a:t>
            </a:r>
            <a:r>
              <a:rPr lang="en-US" sz="4800" dirty="0"/>
              <a:t>in the </a:t>
            </a:r>
            <a:r>
              <a:rPr lang="en-US" sz="4800" b="1" dirty="0">
                <a:solidFill>
                  <a:srgbClr val="7030A0"/>
                </a:solidFill>
              </a:rPr>
              <a:t>Shuffle Model</a:t>
            </a:r>
            <a:endParaRPr lang="zh-CN" altLang="en-US" sz="4800" b="1" dirty="0">
              <a:solidFill>
                <a:srgbClr val="7030A0"/>
              </a:solidFill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E2907B06-C5F3-4214-BF6E-46D57EF495AF}"/>
              </a:ext>
            </a:extLst>
          </p:cNvPr>
          <p:cNvSpPr/>
          <p:nvPr/>
        </p:nvSpPr>
        <p:spPr>
          <a:xfrm>
            <a:off x="2972632" y="3167310"/>
            <a:ext cx="504056" cy="93610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51D1ED-8B41-4EBD-8579-E86B84FBBF14}"/>
              </a:ext>
            </a:extLst>
          </p:cNvPr>
          <p:cNvSpPr txBox="1"/>
          <p:nvPr/>
        </p:nvSpPr>
        <p:spPr>
          <a:xfrm>
            <a:off x="6305464" y="1340768"/>
            <a:ext cx="5674774" cy="120032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Lemma (Informal)</a:t>
            </a:r>
          </a:p>
          <a:p>
            <a:pPr algn="ctr"/>
            <a:r>
              <a:rPr lang="en-US" sz="2400" u="sng" dirty="0"/>
              <a:t>New connection</a:t>
            </a:r>
            <a:r>
              <a:rPr lang="en-US" sz="2400" dirty="0"/>
              <a:t> between </a:t>
            </a:r>
            <a:r>
              <a:rPr lang="en-US" sz="2400" b="1" dirty="0">
                <a:solidFill>
                  <a:srgbClr val="00B050"/>
                </a:solidFill>
              </a:rPr>
              <a:t>Local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rgbClr val="7030A0"/>
                </a:solidFill>
              </a:rPr>
              <a:t>Single-Message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b="1" dirty="0">
                <a:solidFill>
                  <a:srgbClr val="7030A0"/>
                </a:solidFill>
              </a:rPr>
              <a:t>Shuffle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1280944-B20C-4808-93B0-CD5D3EFFF09F}"/>
                  </a:ext>
                </a:extLst>
              </p:cNvPr>
              <p:cNvSpPr txBox="1"/>
              <p:nvPr/>
            </p:nvSpPr>
            <p:spPr>
              <a:xfrm>
                <a:off x="472448" y="1364202"/>
                <a:ext cx="5342450" cy="1491434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Lower Bound in 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Local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Model</a:t>
                </a:r>
              </a:p>
              <a:p>
                <a:pPr algn="ctr"/>
                <a:r>
                  <a:rPr lang="en-US" sz="2200" dirty="0"/>
                  <a:t>For some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2200" b="1" dirty="0">
                    <a:solidFill>
                      <a:srgbClr val="7030A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2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2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200" b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𝐩𝐨𝐥𝐲𝐥𝐨𝐠</m:t>
                    </m:r>
                    <m:r>
                      <a:rPr lang="en-US" sz="22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2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b="1" dirty="0">
                    <a:solidFill>
                      <a:srgbClr val="7030A0"/>
                    </a:solidFill>
                  </a:rPr>
                  <a:t>,</a:t>
                </a:r>
                <a:endParaRPr lang="en-US" sz="2200" b="1" dirty="0"/>
              </a:p>
              <a:p>
                <a:pPr algn="ctr"/>
                <a:r>
                  <a:rPr lang="en-US" sz="2200" b="1" dirty="0"/>
                  <a:t>no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𝐥𝐧</m:t>
                    </m:r>
                    <m:r>
                      <a:rPr lang="en-US" sz="22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22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  <m:r>
                          <a:rPr lang="en-US" sz="2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2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b="1" dirty="0">
                    <a:solidFill>
                      <a:srgbClr val="7030A0"/>
                    </a:solidFill>
                  </a:rPr>
                  <a:t>-</a:t>
                </a:r>
                <a:r>
                  <a:rPr lang="en-US" sz="2200" b="1" dirty="0">
                    <a:solidFill>
                      <a:srgbClr val="00B050"/>
                    </a:solidFill>
                  </a:rPr>
                  <a:t>Local</a:t>
                </a:r>
                <a:r>
                  <a:rPr lang="en-US" sz="2200" dirty="0"/>
                  <a:t> DP protocol can solve </a:t>
                </a:r>
                <a:r>
                  <a:rPr lang="en-US" sz="2200" b="1" dirty="0"/>
                  <a:t>Count Distinct </a:t>
                </a:r>
                <a:r>
                  <a:rPr lang="en-US" sz="2200" dirty="0"/>
                  <a:t>with error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𝒐</m:t>
                    </m:r>
                    <m:r>
                      <a:rPr lang="en-US" sz="22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22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b="1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1280944-B20C-4808-93B0-CD5D3EFFF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8" y="1364202"/>
                <a:ext cx="5342450" cy="1491434"/>
              </a:xfrm>
              <a:prstGeom prst="rect">
                <a:avLst/>
              </a:prstGeom>
              <a:blipFill>
                <a:blip r:embed="rId3"/>
                <a:stretch>
                  <a:fillRect t="-2846" b="-7317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7BAE2AE-ED11-4BC0-98C5-B195A1741F1C}"/>
                  </a:ext>
                </a:extLst>
              </p:cNvPr>
              <p:cNvSpPr txBox="1"/>
              <p:nvPr/>
            </p:nvSpPr>
            <p:spPr>
              <a:xfrm>
                <a:off x="506357" y="4509120"/>
                <a:ext cx="5436605" cy="1485022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Lower Bound in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Shuffle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Model</a:t>
                </a:r>
              </a:p>
              <a:p>
                <a:pPr algn="ctr"/>
                <a:r>
                  <a:rPr lang="en-US" sz="2200" b="1" dirty="0">
                    <a:solidFill>
                      <a:srgbClr val="FF0000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𝝉</m:t>
                    </m:r>
                    <m:r>
                      <a:rPr lang="en-US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𝐥𝐨</m:t>
                    </m:r>
                    <m:sSup>
                      <m:sSupPr>
                        <m:ctrlPr>
                          <a:rPr lang="en-US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𝐠</m:t>
                        </m:r>
                      </m:e>
                      <m:sup>
                        <m:r>
                          <a:rPr lang="en-US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sup>
                    </m:sSup>
                    <m:r>
                      <a:rPr lang="en-US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, </a:t>
                </a:r>
                <a:r>
                  <a:rPr lang="en-US" sz="2200" b="1" dirty="0"/>
                  <a:t>no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(1),</m:t>
                        </m:r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200" dirty="0"/>
                  <a:t>-DP protocol in the </a:t>
                </a:r>
                <a:r>
                  <a:rPr lang="en-US" sz="2200" b="1" dirty="0">
                    <a:solidFill>
                      <a:srgbClr val="00B050"/>
                    </a:solidFill>
                  </a:rPr>
                  <a:t>single-message</a:t>
                </a:r>
                <a:r>
                  <a:rPr lang="en-US" sz="2200" dirty="0"/>
                  <a:t> </a:t>
                </a:r>
                <a:r>
                  <a:rPr lang="en-US" sz="2200" b="1" dirty="0">
                    <a:solidFill>
                      <a:srgbClr val="7030A0"/>
                    </a:solidFill>
                  </a:rPr>
                  <a:t>shuffle model </a:t>
                </a:r>
                <a:r>
                  <a:rPr lang="en-US" sz="2200" dirty="0"/>
                  <a:t>can solve </a:t>
                </a:r>
                <a:r>
                  <a:rPr lang="en-US" sz="2200" b="1" dirty="0"/>
                  <a:t>Count Distinct </a:t>
                </a:r>
                <a:r>
                  <a:rPr lang="en-US" sz="2200" dirty="0"/>
                  <a:t>with error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2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2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𝝉</m:t>
                    </m:r>
                  </m:oMath>
                </a14:m>
                <a:endParaRPr lang="en-US" sz="22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7BAE2AE-ED11-4BC0-98C5-B195A1741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57" y="4509120"/>
                <a:ext cx="5436605" cy="1485022"/>
              </a:xfrm>
              <a:prstGeom prst="rect">
                <a:avLst/>
              </a:prstGeom>
              <a:blipFill>
                <a:blip r:embed="rId4"/>
                <a:stretch>
                  <a:fillRect l="-1230" t="-2857" r="-2237" b="-6939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4B315C-9A09-4C86-B60A-1E1E547D2405}"/>
                  </a:ext>
                </a:extLst>
              </p:cNvPr>
              <p:cNvSpPr txBox="1"/>
              <p:nvPr/>
            </p:nvSpPr>
            <p:spPr>
              <a:xfrm>
                <a:off x="6674134" y="3023593"/>
                <a:ext cx="5108428" cy="776879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000" dirty="0"/>
                  <a:t>If a randomizer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000" dirty="0"/>
                  <a:t>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(1),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-</a:t>
                </a:r>
                <a:r>
                  <a:rPr lang="en-US" sz="2000" dirty="0"/>
                  <a:t>DP </a:t>
                </a:r>
              </a:p>
              <a:p>
                <a:r>
                  <a:rPr lang="en-US" sz="2000" dirty="0"/>
                  <a:t>in 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single-message shuffle model </a:t>
                </a:r>
                <a:r>
                  <a:rPr lang="en-US" sz="2000" dirty="0"/>
                  <a:t>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users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4B315C-9A09-4C86-B60A-1E1E547D2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134" y="3023593"/>
                <a:ext cx="5108428" cy="776879"/>
              </a:xfrm>
              <a:prstGeom prst="rect">
                <a:avLst/>
              </a:prstGeom>
              <a:blipFill>
                <a:blip r:embed="rId5"/>
                <a:stretch>
                  <a:fillRect l="-1190" b="-9302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01B4053-8B94-4E4D-B1F5-951A2A653CEE}"/>
                  </a:ext>
                </a:extLst>
              </p:cNvPr>
              <p:cNvSpPr txBox="1"/>
              <p:nvPr/>
            </p:nvSpPr>
            <p:spPr>
              <a:xfrm>
                <a:off x="6946885" y="4816913"/>
                <a:ext cx="4562926" cy="72071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/>
                  <a:t>Then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000" dirty="0"/>
                  <a:t>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),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00B0F0"/>
                    </a:solidFill>
                  </a:rPr>
                  <a:t>-</a:t>
                </a:r>
                <a:r>
                  <a:rPr lang="en-US" sz="2000" dirty="0"/>
                  <a:t>DP </a:t>
                </a:r>
              </a:p>
              <a:p>
                <a:pPr algn="ctr"/>
                <a:r>
                  <a:rPr lang="en-US" sz="2000" dirty="0"/>
                  <a:t>in the </a:t>
                </a:r>
                <a:r>
                  <a:rPr lang="en-US" sz="2000" b="1" dirty="0">
                    <a:solidFill>
                      <a:srgbClr val="00B050"/>
                    </a:solidFill>
                  </a:rPr>
                  <a:t>local model</a:t>
                </a:r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01B4053-8B94-4E4D-B1F5-951A2A653C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885" y="4816913"/>
                <a:ext cx="4562926" cy="720710"/>
              </a:xfrm>
              <a:prstGeom prst="rect">
                <a:avLst/>
              </a:prstGeom>
              <a:blipFill>
                <a:blip r:embed="rId6"/>
                <a:stretch>
                  <a:fillRect t="-1667" r="-13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Down 12">
            <a:extLst>
              <a:ext uri="{FF2B5EF4-FFF2-40B4-BE49-F238E27FC236}">
                <a16:creationId xmlns:a16="http://schemas.microsoft.com/office/drawing/2014/main" id="{A87B8A7E-DE39-470E-B2C4-F139FF4FB679}"/>
              </a:ext>
            </a:extLst>
          </p:cNvPr>
          <p:cNvSpPr/>
          <p:nvPr/>
        </p:nvSpPr>
        <p:spPr>
          <a:xfrm>
            <a:off x="9048328" y="3890959"/>
            <a:ext cx="360040" cy="776115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9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8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903635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Other Lower Bounds in the </a:t>
            </a:r>
            <a:r>
              <a:rPr lang="en-US" sz="4800" b="1" dirty="0">
                <a:solidFill>
                  <a:srgbClr val="7030A0"/>
                </a:solidFill>
              </a:rPr>
              <a:t>Shuffle Model</a:t>
            </a:r>
            <a:endParaRPr lang="zh-CN" altLang="en-US" sz="48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6D5B3CFC-2BAB-4175-8FDF-C17B5826356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12024" y="1020267"/>
                <a:ext cx="5696644" cy="34168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3200" b="1" dirty="0">
                    <a:solidFill>
                      <a:srgbClr val="FF0000"/>
                    </a:solidFill>
                  </a:rPr>
                  <a:t>Learning Parity</a:t>
                </a:r>
              </a:p>
              <a:p>
                <a:pPr marL="0" indent="0">
                  <a:buNone/>
                </a:pPr>
                <a:r>
                  <a:rPr lang="en-US" sz="2500" b="1" dirty="0">
                    <a:solidFill>
                      <a:srgbClr val="FF0000"/>
                    </a:solidFill>
                  </a:rPr>
                  <a:t>Input</a:t>
                </a:r>
                <a:r>
                  <a:rPr lang="en-US" sz="2500" dirty="0"/>
                  <a:t>: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500" dirty="0"/>
                  <a:t> users,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500" dirty="0"/>
                  <a:t>-</a:t>
                </a:r>
                <a:r>
                  <a:rPr lang="en-US" sz="2500" dirty="0" err="1"/>
                  <a:t>th</a:t>
                </a:r>
                <a:r>
                  <a:rPr lang="en-US" sz="2500" dirty="0"/>
                  <a:t> user gets</a:t>
                </a:r>
              </a:p>
              <a:p>
                <a:pPr marL="0" indent="0">
                  <a:buNone/>
                </a:pPr>
                <a:r>
                  <a:rPr lang="en-US" altLang="zh-CN" sz="2500" dirty="0"/>
                  <a:t>a </a:t>
                </a:r>
                <a:r>
                  <a:rPr lang="en-US" altLang="zh-CN" sz="2500" u="sng" dirty="0"/>
                  <a:t>random</a:t>
                </a:r>
                <a:r>
                  <a:rPr lang="en-US" sz="2500" dirty="0"/>
                  <a:t>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US" sz="2500" dirty="0"/>
                  <a:t> and a bit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br>
                  <a:rPr lang="en-US" sz="2500" dirty="0"/>
                </a:br>
                <a:r>
                  <a:rPr lang="en-US" sz="2000" dirty="0"/>
                  <a:t> </a:t>
                </a:r>
              </a:p>
              <a:p>
                <a:pPr marL="0" indent="0">
                  <a:buNone/>
                </a:pPr>
                <a:r>
                  <a:rPr lang="en-US" sz="2500" b="1" dirty="0">
                    <a:solidFill>
                      <a:srgbClr val="00B0F0"/>
                    </a:solidFill>
                  </a:rPr>
                  <a:t>Promise</a:t>
                </a:r>
                <a:r>
                  <a:rPr lang="en-US" sz="2500" dirty="0"/>
                  <a:t>: There exists a hidden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500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2500" b="0" i="1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 2)</m:t>
                    </m:r>
                  </m:oMath>
                </a14:m>
                <a:r>
                  <a:rPr lang="en-US" sz="2500" dirty="0"/>
                  <a:t> for all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500" dirty="0"/>
              </a:p>
              <a:p>
                <a:pPr marL="0" indent="0" algn="ctr">
                  <a:buNone/>
                </a:pPr>
                <a:r>
                  <a:rPr lang="en-US" sz="2000" dirty="0"/>
                  <a:t> </a:t>
                </a:r>
              </a:p>
              <a:p>
                <a:pPr marL="0" indent="0">
                  <a:buNone/>
                </a:pPr>
                <a:r>
                  <a:rPr lang="en-US" sz="2500" b="1" dirty="0">
                    <a:solidFill>
                      <a:srgbClr val="7030A0"/>
                    </a:solidFill>
                  </a:rPr>
                  <a:t>Goal</a:t>
                </a:r>
                <a:r>
                  <a:rPr lang="en-US" sz="2500" dirty="0"/>
                  <a:t>: Find the hidden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500" dirty="0"/>
              </a:p>
            </p:txBody>
          </p:sp>
        </mc:Choice>
        <mc:Fallback xmlns="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6D5B3CFC-2BAB-4175-8FDF-C17B582635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024" y="1020267"/>
                <a:ext cx="5696644" cy="3416845"/>
              </a:xfrm>
              <a:prstGeom prst="rect">
                <a:avLst/>
              </a:prstGeom>
              <a:blipFill>
                <a:blip r:embed="rId3"/>
                <a:stretch>
                  <a:fillRect l="-1711" t="-4813" r="-2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D87185D-9BF0-42A9-A7C1-7C69AEB29B0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7408" y="1022991"/>
                <a:ext cx="5760640" cy="341412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3200" b="1" dirty="0">
                    <a:solidFill>
                      <a:srgbClr val="FF0000"/>
                    </a:solidFill>
                  </a:rPr>
                  <a:t>Selection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500" b="1" dirty="0">
                    <a:solidFill>
                      <a:srgbClr val="FF0000"/>
                    </a:solidFill>
                  </a:rPr>
                  <a:t>Input</a:t>
                </a:r>
                <a:r>
                  <a:rPr lang="en-US" sz="2500" b="0" dirty="0"/>
                  <a:t>: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500" dirty="0"/>
                  <a:t> users,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500" dirty="0"/>
                  <a:t>-</a:t>
                </a:r>
                <a:r>
                  <a:rPr lang="en-US" sz="2500" dirty="0" err="1"/>
                  <a:t>th</a:t>
                </a:r>
                <a:r>
                  <a:rPr lang="en-US" sz="2500" dirty="0"/>
                  <a:t> user gets a preference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US" sz="2500" dirty="0"/>
                  <a:t>.</a:t>
                </a:r>
                <a:br>
                  <a:rPr lang="en-US" sz="2500" dirty="0"/>
                </a:br>
                <a:r>
                  <a:rPr lang="en-US" sz="2000" dirty="0"/>
                  <a:t>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500" b="1" dirty="0">
                    <a:solidFill>
                      <a:srgbClr val="00B0F0"/>
                    </a:solidFill>
                  </a:rPr>
                  <a:t>Score</a:t>
                </a:r>
                <a:r>
                  <a:rPr lang="en-US" sz="2500" dirty="0"/>
                  <a:t>: For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5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5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5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5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0" i="1" dirty="0" smtClean="0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25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500" b="0" i="1" dirty="0" smtClean="0"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sz="25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500" b="0" i="1" dirty="0" smtClean="0"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</m:sSub>
                    <m:sSub>
                      <m:sSubPr>
                        <m:ctrlPr>
                          <a:rPr lang="en-US" sz="25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5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5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5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5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lang="en-US" sz="2500" dirty="0"/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2000" dirty="0"/>
                  <a:t>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500" b="1" dirty="0">
                    <a:solidFill>
                      <a:srgbClr val="7030A0"/>
                    </a:solidFill>
                  </a:rPr>
                  <a:t>Goal</a:t>
                </a:r>
                <a:r>
                  <a:rPr lang="en-US" sz="2500" dirty="0"/>
                  <a:t>: Find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sz="2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500" dirty="0">
                    <a:solidFill>
                      <a:srgbClr val="FF0000"/>
                    </a:solidFill>
                  </a:rPr>
                  <a:t> </a:t>
                </a:r>
                <a:r>
                  <a:rPr lang="en-US" sz="2500" dirty="0"/>
                  <a:t>such that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sSup>
                            <m:sSupPr>
                              <m:ctrlPr>
                                <a:rPr lang="en-US" sz="25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5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en-US" sz="25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≥</m:t>
                      </m:r>
                      <m:limLow>
                        <m:limLowPr>
                          <m:ctrlPr>
                            <a:rPr lang="en-US" sz="25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5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1≤</m:t>
                          </m:r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lim>
                      </m:limLow>
                      <m:sSub>
                        <m:sSubPr>
                          <m:ctrlPr>
                            <a:rPr lang="en-US" sz="2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−1/10</m:t>
                      </m:r>
                    </m:oMath>
                  </m:oMathPara>
                </a14:m>
                <a:endParaRPr lang="en-US" sz="250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D87185D-9BF0-42A9-A7C1-7C69AEB29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08" y="1022991"/>
                <a:ext cx="5760640" cy="3414121"/>
              </a:xfrm>
              <a:prstGeom prst="rect">
                <a:avLst/>
              </a:prstGeom>
              <a:blipFill>
                <a:blip r:embed="rId4"/>
                <a:stretch>
                  <a:fillRect l="-1693" t="-4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7D8A46-0DBF-4C22-925C-8B8750BA2283}"/>
                  </a:ext>
                </a:extLst>
              </p:cNvPr>
              <p:cNvSpPr txBox="1"/>
              <p:nvPr/>
            </p:nvSpPr>
            <p:spPr>
              <a:xfrm>
                <a:off x="183332" y="4644182"/>
                <a:ext cx="5760640" cy="147732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rgbClr val="FF0000"/>
                    </a:solidFill>
                  </a:rPr>
                  <a:t>Lower Bound for Selection</a:t>
                </a:r>
                <a:endParaRPr lang="en-US" sz="2400" b="1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2200" b="1" dirty="0">
                    <a:solidFill>
                      <a:schemeClr val="tx1"/>
                    </a:solidFill>
                  </a:rPr>
                  <a:t>No</a:t>
                </a:r>
                <a:r>
                  <a:rPr lang="en-US" sz="22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(1/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-DP </a:t>
                </a:r>
                <a:r>
                  <a:rPr lang="en-US" sz="2200" b="1" dirty="0">
                    <a:solidFill>
                      <a:srgbClr val="7030A0"/>
                    </a:solidFill>
                  </a:rPr>
                  <a:t>shuffle</a:t>
                </a:r>
                <a:r>
                  <a:rPr lang="en-US" sz="2200" dirty="0">
                    <a:solidFill>
                      <a:schemeClr val="tx1"/>
                    </a:solidFill>
                  </a:rPr>
                  <a:t> protocol with at most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messages from each user can solve </a:t>
                </a:r>
                <a:r>
                  <a:rPr lang="en-US" sz="2200" b="1" dirty="0">
                    <a:solidFill>
                      <a:srgbClr val="FF0000"/>
                    </a:solidFill>
                  </a:rPr>
                  <a:t>Selection</a:t>
                </a:r>
                <a:r>
                  <a:rPr lang="en-US" sz="2200" dirty="0">
                    <a:solidFill>
                      <a:schemeClr val="tx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2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en-US" sz="2200" b="1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7D8A46-0DBF-4C22-925C-8B8750BA2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32" y="4644182"/>
                <a:ext cx="5760640" cy="1477328"/>
              </a:xfrm>
              <a:prstGeom prst="rect">
                <a:avLst/>
              </a:prstGeom>
              <a:blipFill>
                <a:blip r:embed="rId5"/>
                <a:stretch>
                  <a:fillRect t="-3306" b="-7438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3361A73-4356-471C-8F7E-173E378D5AFC}"/>
                  </a:ext>
                </a:extLst>
              </p:cNvPr>
              <p:cNvSpPr txBox="1"/>
              <p:nvPr/>
            </p:nvSpPr>
            <p:spPr>
              <a:xfrm>
                <a:off x="6248028" y="4644182"/>
                <a:ext cx="5760640" cy="149143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rgbClr val="FF0000"/>
                    </a:solidFill>
                  </a:rPr>
                  <a:t>Lower Bound for Learning Parity</a:t>
                </a:r>
                <a:endParaRPr lang="en-US" sz="2400" b="1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2200" b="1" dirty="0">
                    <a:solidFill>
                      <a:schemeClr val="tx1"/>
                    </a:solidFill>
                  </a:rPr>
                  <a:t>No</a:t>
                </a:r>
                <a:r>
                  <a:rPr lang="en-US" sz="22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(1/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-DP </a:t>
                </a:r>
                <a:r>
                  <a:rPr lang="en-US" sz="2200" b="1" dirty="0">
                    <a:solidFill>
                      <a:srgbClr val="7030A0"/>
                    </a:solidFill>
                  </a:rPr>
                  <a:t>shuffle</a:t>
                </a:r>
                <a:r>
                  <a:rPr lang="en-US" sz="2200" dirty="0">
                    <a:solidFill>
                      <a:schemeClr val="tx1"/>
                    </a:solidFill>
                  </a:rPr>
                  <a:t> protocol with at most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messages from each user can solve </a:t>
                </a:r>
                <a:r>
                  <a:rPr lang="en-US" sz="2200" b="1" dirty="0">
                    <a:solidFill>
                      <a:srgbClr val="FF0000"/>
                    </a:solidFill>
                  </a:rPr>
                  <a:t>Learning Parity </a:t>
                </a:r>
                <a:r>
                  <a:rPr lang="en-US" sz="22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/(</m:t>
                        </m:r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3361A73-4356-471C-8F7E-173E378D5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028" y="4644182"/>
                <a:ext cx="5760640" cy="1491434"/>
              </a:xfrm>
              <a:prstGeom prst="rect">
                <a:avLst/>
              </a:prstGeom>
              <a:blipFill>
                <a:blip r:embed="rId6"/>
                <a:stretch>
                  <a:fillRect t="-3279" b="-7787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237540E7-3378-4CF3-8132-1ACB88788551}"/>
              </a:ext>
            </a:extLst>
          </p:cNvPr>
          <p:cNvSpPr txBox="1"/>
          <p:nvPr/>
        </p:nvSpPr>
        <p:spPr>
          <a:xfrm>
            <a:off x="4277746" y="6260231"/>
            <a:ext cx="3332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Via </a:t>
            </a:r>
            <a:r>
              <a:rPr lang="en-US" sz="2400" b="1" dirty="0">
                <a:solidFill>
                  <a:srgbClr val="00B050"/>
                </a:solidFill>
              </a:rPr>
              <a:t>Dominated Protocols</a:t>
            </a:r>
          </a:p>
        </p:txBody>
      </p:sp>
    </p:spTree>
    <p:extLst>
      <p:ext uri="{BB962C8B-B14F-4D97-AF65-F5344CB8AC3E}">
        <p14:creationId xmlns:p14="http://schemas.microsoft.com/office/powerpoint/2010/main" val="32045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903635"/>
          </a:xfrm>
        </p:spPr>
        <p:txBody>
          <a:bodyPr>
            <a:normAutofit/>
          </a:bodyPr>
          <a:lstStyle/>
          <a:p>
            <a:pPr algn="ctr"/>
            <a:r>
              <a:rPr lang="en-US" altLang="zh-CN" sz="4800" b="1" dirty="0">
                <a:solidFill>
                  <a:srgbClr val="7030A0"/>
                </a:solidFill>
              </a:rPr>
              <a:t>Comparison with [Cheu-Ullman’2020]</a:t>
            </a:r>
            <a:endParaRPr lang="zh-CN" altLang="en-US" sz="4800" b="1" dirty="0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0DF49C-2375-489D-A706-CDE865E033AD}"/>
              </a:ext>
            </a:extLst>
          </p:cNvPr>
          <p:cNvSpPr txBox="1"/>
          <p:nvPr/>
        </p:nvSpPr>
        <p:spPr>
          <a:xfrm>
            <a:off x="983432" y="1268760"/>
            <a:ext cx="10582140" cy="150810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</a:rPr>
              <a:t>Robust Shuffle Model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(Robustness condition.) </a:t>
            </a:r>
            <a:r>
              <a:rPr lang="en-US" sz="2400" dirty="0">
                <a:solidFill>
                  <a:schemeClr val="tx1"/>
                </a:solidFill>
              </a:rPr>
              <a:t>The protocol should still be private, even if a small constant fraction of users dropped out. A </a:t>
            </a:r>
            <a:r>
              <a:rPr lang="en-US" sz="2400" b="1" dirty="0">
                <a:solidFill>
                  <a:schemeClr val="tx1"/>
                </a:solidFill>
              </a:rPr>
              <a:t>very desirable </a:t>
            </a:r>
            <a:r>
              <a:rPr lang="en-US" sz="2400" dirty="0">
                <a:solidFill>
                  <a:schemeClr val="tx1"/>
                </a:solidFill>
              </a:rPr>
              <a:t>property in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67E4468-C14E-48F0-A90E-87B6A2A56E35}"/>
                  </a:ext>
                </a:extLst>
              </p:cNvPr>
              <p:cNvSpPr txBox="1"/>
              <p:nvPr/>
            </p:nvSpPr>
            <p:spPr>
              <a:xfrm>
                <a:off x="783892" y="3394697"/>
                <a:ext cx="10981220" cy="129663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</a:rPr>
                  <a:t>A recent independent work by [</a:t>
                </a:r>
                <a:r>
                  <a:rPr lang="en-US" sz="2800" b="1" dirty="0" err="1">
                    <a:solidFill>
                      <a:srgbClr val="FF0000"/>
                    </a:solidFill>
                  </a:rPr>
                  <a:t>Cheu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-Ullman, STOC 2021]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(1/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-DP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robust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shuffle</a:t>
                </a:r>
                <a:r>
                  <a:rPr lang="en-US" sz="2400" dirty="0">
                    <a:solidFill>
                      <a:schemeClr val="tx1"/>
                    </a:solidFill>
                  </a:rPr>
                  <a:t> protocol with </a:t>
                </a:r>
                <a:r>
                  <a:rPr lang="en-US" sz="2400" b="1" u="sng" dirty="0">
                    <a:solidFill>
                      <a:schemeClr val="tx1"/>
                    </a:solidFill>
                  </a:rPr>
                  <a:t>unbounded messages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from each user </a:t>
                </a: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cannot solve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Selection</a:t>
                </a:r>
                <a:r>
                  <a:rPr lang="en-US" sz="2400" dirty="0">
                    <a:solidFill>
                      <a:schemeClr val="tx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ra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and cannot solve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Learning Parity </a:t>
                </a:r>
                <a:r>
                  <a:rPr lang="en-US" sz="24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67E4468-C14E-48F0-A90E-87B6A2A56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892" y="3394697"/>
                <a:ext cx="10981220" cy="1296637"/>
              </a:xfrm>
              <a:prstGeom prst="rect">
                <a:avLst/>
              </a:prstGeom>
              <a:blipFill>
                <a:blip r:embed="rId3"/>
                <a:stretch>
                  <a:fillRect t="-4695" r="-777" b="-985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BADFF12-0A78-4E7F-8023-86A8AB657B16}"/>
              </a:ext>
            </a:extLst>
          </p:cNvPr>
          <p:cNvSpPr txBox="1"/>
          <p:nvPr/>
        </p:nvSpPr>
        <p:spPr>
          <a:xfrm>
            <a:off x="119336" y="5597246"/>
            <a:ext cx="4536504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Our result </a:t>
            </a:r>
            <a:r>
              <a:rPr lang="en-US" sz="2400" b="1" dirty="0">
                <a:solidFill>
                  <a:schemeClr val="tx1"/>
                </a:solidFill>
              </a:rPr>
              <a:t>does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not</a:t>
            </a:r>
            <a:r>
              <a:rPr lang="en-US" sz="2400" dirty="0">
                <a:solidFill>
                  <a:schemeClr val="tx1"/>
                </a:solidFill>
              </a:rPr>
              <a:t> work for the </a:t>
            </a:r>
            <a:r>
              <a:rPr lang="en-US" sz="2400" b="1" u="sng" dirty="0">
                <a:solidFill>
                  <a:schemeClr val="tx1"/>
                </a:solidFill>
              </a:rPr>
              <a:t>unbounded message </a:t>
            </a:r>
            <a:r>
              <a:rPr lang="en-US" sz="2400" dirty="0">
                <a:solidFill>
                  <a:schemeClr val="tx1"/>
                </a:solidFill>
              </a:rPr>
              <a:t>case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50C0D1-8749-4374-94F3-188A4EA8CA07}"/>
                  </a:ext>
                </a:extLst>
              </p:cNvPr>
              <p:cNvSpPr txBox="1"/>
              <p:nvPr/>
            </p:nvSpPr>
            <p:spPr>
              <a:xfrm>
                <a:off x="4473866" y="5562493"/>
                <a:ext cx="7632848" cy="8657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but applies to </a:t>
                </a:r>
                <a:r>
                  <a:rPr lang="en-US" sz="2400" b="1" u="sng" dirty="0">
                    <a:solidFill>
                      <a:schemeClr val="tx1"/>
                    </a:solidFill>
                  </a:rPr>
                  <a:t>non-robust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shuffle protocols </a:t>
                </a:r>
                <a:r>
                  <a:rPr lang="en-US" altLang="zh-CN" sz="2400" dirty="0">
                    <a:solidFill>
                      <a:schemeClr val="tx1"/>
                    </a:solidFill>
                  </a:rPr>
                  <a:t>and </a:t>
                </a: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also gives better lower bounds when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ra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for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Selection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50C0D1-8749-4374-94F3-188A4EA8CA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866" y="5562493"/>
                <a:ext cx="7632848" cy="865750"/>
              </a:xfrm>
              <a:prstGeom prst="rect">
                <a:avLst/>
              </a:prstGeom>
              <a:blipFill>
                <a:blip r:embed="rId4"/>
                <a:stretch>
                  <a:fillRect t="-5594" b="-14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331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59F54-1FFA-4E1D-8D07-AD6F0CE3A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0268"/>
            <a:ext cx="10515600" cy="5472608"/>
          </a:xfrm>
        </p:spPr>
        <p:txBody>
          <a:bodyPr>
            <a:normAutofit/>
          </a:bodyPr>
          <a:lstStyle/>
          <a:p>
            <a:r>
              <a:rPr lang="en-US" dirty="0"/>
              <a:t>Part I (Introduction)</a:t>
            </a:r>
          </a:p>
          <a:p>
            <a:pPr lvl="1"/>
            <a:r>
              <a:rPr lang="en-US" dirty="0"/>
              <a:t>The </a:t>
            </a:r>
            <a:r>
              <a:rPr lang="en-US" b="1" dirty="0">
                <a:solidFill>
                  <a:srgbClr val="7030A0"/>
                </a:solidFill>
              </a:rPr>
              <a:t>Shuffle Model </a:t>
            </a:r>
            <a:r>
              <a:rPr lang="en-US" dirty="0"/>
              <a:t>of </a:t>
            </a:r>
            <a:r>
              <a:rPr lang="en-US" b="1" dirty="0">
                <a:solidFill>
                  <a:srgbClr val="FF0000"/>
                </a:solidFill>
              </a:rPr>
              <a:t>Differential Privacy</a:t>
            </a:r>
          </a:p>
          <a:p>
            <a:pPr lvl="1"/>
            <a:r>
              <a:rPr lang="en-US" dirty="0"/>
              <a:t>The </a:t>
            </a:r>
            <a:r>
              <a:rPr lang="en-US" b="1" dirty="0">
                <a:solidFill>
                  <a:srgbClr val="00B0F0"/>
                </a:solidFill>
              </a:rPr>
              <a:t>Count Distinct Problem </a:t>
            </a:r>
            <a:r>
              <a:rPr lang="en-US" dirty="0"/>
              <a:t>and Our Results for it</a:t>
            </a:r>
          </a:p>
          <a:p>
            <a:pPr lvl="1"/>
            <a:r>
              <a:rPr lang="en-US" dirty="0"/>
              <a:t>Lower Bounds for </a:t>
            </a:r>
            <a:r>
              <a:rPr lang="en-US" b="1" dirty="0">
                <a:solidFill>
                  <a:srgbClr val="00B050"/>
                </a:solidFill>
              </a:rPr>
              <a:t>Selection</a:t>
            </a:r>
            <a:r>
              <a:rPr lang="en-US" dirty="0"/>
              <a:t> and </a:t>
            </a:r>
            <a:r>
              <a:rPr lang="en-US" b="1" dirty="0">
                <a:solidFill>
                  <a:srgbClr val="00B0F0"/>
                </a:solidFill>
              </a:rPr>
              <a:t>Learning Parity </a:t>
            </a:r>
            <a:r>
              <a:rPr lang="en-US" dirty="0"/>
              <a:t>in the </a:t>
            </a:r>
            <a:r>
              <a:rPr lang="en-US" b="1" dirty="0">
                <a:solidFill>
                  <a:srgbClr val="7030A0"/>
                </a:solidFill>
              </a:rPr>
              <a:t>Shuffle Model</a:t>
            </a:r>
            <a:br>
              <a:rPr lang="en-US" dirty="0"/>
            </a:br>
            <a:endParaRPr lang="en-US" dirty="0"/>
          </a:p>
          <a:p>
            <a:r>
              <a:rPr lang="en-US" dirty="0"/>
              <a:t>Part II (Techniques)</a:t>
            </a:r>
            <a:endParaRPr lang="en-US" b="1" dirty="0">
              <a:solidFill>
                <a:srgbClr val="00B050"/>
              </a:solidFill>
            </a:endParaRPr>
          </a:p>
          <a:p>
            <a:pPr lvl="1"/>
            <a:r>
              <a:rPr lang="en-US" dirty="0"/>
              <a:t>Lower Bounds via </a:t>
            </a:r>
            <a:r>
              <a:rPr lang="en-US" b="1" dirty="0">
                <a:solidFill>
                  <a:srgbClr val="0070C0"/>
                </a:solidFill>
              </a:rPr>
              <a:t>Dominated Protocols</a:t>
            </a:r>
            <a:endParaRPr lang="en-US" dirty="0"/>
          </a:p>
          <a:p>
            <a:pPr lvl="1"/>
            <a:r>
              <a:rPr lang="en-US" dirty="0"/>
              <a:t>Lower Bounds via </a:t>
            </a:r>
            <a:r>
              <a:rPr lang="en-US" b="1" dirty="0">
                <a:solidFill>
                  <a:srgbClr val="00B050"/>
                </a:solidFill>
              </a:rPr>
              <a:t>Moment-Matching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Conclusion</a:t>
            </a:r>
            <a:r>
              <a:rPr lang="en-US" dirty="0"/>
              <a:t> and </a:t>
            </a:r>
            <a:r>
              <a:rPr lang="en-US" b="1" dirty="0"/>
              <a:t>Open Problems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903635"/>
          </a:xfrm>
        </p:spPr>
        <p:txBody>
          <a:bodyPr>
            <a:normAutofit/>
          </a:bodyPr>
          <a:lstStyle/>
          <a:p>
            <a:pPr algn="ctr"/>
            <a:r>
              <a:rPr lang="en-US" altLang="zh-CN" sz="4800" dirty="0"/>
              <a:t>Today’s Plan</a:t>
            </a:r>
            <a:endParaRPr lang="zh-CN" altLang="en-US" sz="4800" dirty="0"/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56B8E9ED-449E-47D1-92CD-ED1FBC6475AF}"/>
              </a:ext>
            </a:extLst>
          </p:cNvPr>
          <p:cNvSpPr/>
          <p:nvPr/>
        </p:nvSpPr>
        <p:spPr>
          <a:xfrm rot="10800000">
            <a:off x="838200" y="1513384"/>
            <a:ext cx="432048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43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59F54-1FFA-4E1D-8D07-AD6F0CE3A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0268"/>
            <a:ext cx="10515600" cy="5472608"/>
          </a:xfrm>
        </p:spPr>
        <p:txBody>
          <a:bodyPr>
            <a:normAutofit/>
          </a:bodyPr>
          <a:lstStyle/>
          <a:p>
            <a:r>
              <a:rPr lang="en-US" dirty="0"/>
              <a:t>Part I (Introduction)</a:t>
            </a:r>
          </a:p>
          <a:p>
            <a:pPr lvl="1"/>
            <a:r>
              <a:rPr lang="en-US" dirty="0"/>
              <a:t>The </a:t>
            </a:r>
            <a:r>
              <a:rPr lang="en-US" b="1" dirty="0">
                <a:solidFill>
                  <a:srgbClr val="7030A0"/>
                </a:solidFill>
              </a:rPr>
              <a:t>Shuffle Model </a:t>
            </a:r>
            <a:r>
              <a:rPr lang="en-US" dirty="0"/>
              <a:t>of </a:t>
            </a:r>
            <a:r>
              <a:rPr lang="en-US" b="1" dirty="0">
                <a:solidFill>
                  <a:srgbClr val="FF0000"/>
                </a:solidFill>
              </a:rPr>
              <a:t>Differential Privacy</a:t>
            </a:r>
          </a:p>
          <a:p>
            <a:pPr lvl="1"/>
            <a:r>
              <a:rPr lang="en-US" dirty="0"/>
              <a:t>The </a:t>
            </a:r>
            <a:r>
              <a:rPr lang="en-US" b="1" dirty="0">
                <a:solidFill>
                  <a:srgbClr val="00B0F0"/>
                </a:solidFill>
              </a:rPr>
              <a:t>Count Distinct Problem </a:t>
            </a:r>
            <a:r>
              <a:rPr lang="en-US" dirty="0"/>
              <a:t>and Our Results for it</a:t>
            </a:r>
          </a:p>
          <a:p>
            <a:pPr lvl="1"/>
            <a:r>
              <a:rPr lang="en-US" dirty="0"/>
              <a:t>Lower Bounds for </a:t>
            </a:r>
            <a:r>
              <a:rPr lang="en-US" b="1" dirty="0">
                <a:solidFill>
                  <a:srgbClr val="00B050"/>
                </a:solidFill>
              </a:rPr>
              <a:t>Selection</a:t>
            </a:r>
            <a:r>
              <a:rPr lang="en-US" dirty="0"/>
              <a:t> and </a:t>
            </a:r>
            <a:r>
              <a:rPr lang="en-US" b="1" dirty="0">
                <a:solidFill>
                  <a:srgbClr val="00B0F0"/>
                </a:solidFill>
              </a:rPr>
              <a:t>Learning Parity </a:t>
            </a:r>
            <a:r>
              <a:rPr lang="en-US" dirty="0"/>
              <a:t>in the </a:t>
            </a:r>
            <a:r>
              <a:rPr lang="en-US" b="1" dirty="0">
                <a:solidFill>
                  <a:srgbClr val="7030A0"/>
                </a:solidFill>
              </a:rPr>
              <a:t>Shuffle Model</a:t>
            </a:r>
            <a:br>
              <a:rPr lang="en-US" dirty="0"/>
            </a:br>
            <a:endParaRPr lang="en-US" dirty="0"/>
          </a:p>
          <a:p>
            <a:r>
              <a:rPr lang="en-US" dirty="0"/>
              <a:t>Part II (Techniques)</a:t>
            </a:r>
          </a:p>
          <a:p>
            <a:pPr lvl="1"/>
            <a:r>
              <a:rPr lang="en-US" dirty="0"/>
              <a:t>Lower Bounds via </a:t>
            </a:r>
            <a:r>
              <a:rPr lang="en-US" b="1" dirty="0">
                <a:solidFill>
                  <a:srgbClr val="0070C0"/>
                </a:solidFill>
              </a:rPr>
              <a:t>Dominated Protocols</a:t>
            </a:r>
            <a:endParaRPr lang="en-US" dirty="0"/>
          </a:p>
          <a:p>
            <a:pPr lvl="1"/>
            <a:r>
              <a:rPr lang="en-US" dirty="0"/>
              <a:t>Lower Bounds via </a:t>
            </a:r>
            <a:r>
              <a:rPr lang="en-US" b="1" dirty="0">
                <a:solidFill>
                  <a:srgbClr val="00B050"/>
                </a:solidFill>
              </a:rPr>
              <a:t>Moment-Matching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Conclusion</a:t>
            </a:r>
            <a:r>
              <a:rPr lang="en-US" dirty="0"/>
              <a:t> and </a:t>
            </a:r>
            <a:r>
              <a:rPr lang="en-US" b="1" dirty="0"/>
              <a:t>Open Problems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903635"/>
          </a:xfrm>
        </p:spPr>
        <p:txBody>
          <a:bodyPr>
            <a:normAutofit/>
          </a:bodyPr>
          <a:lstStyle/>
          <a:p>
            <a:pPr algn="ctr"/>
            <a:r>
              <a:rPr lang="en-US" altLang="zh-CN" sz="4800" dirty="0"/>
              <a:t>Today’s Plan</a:t>
            </a:r>
            <a:endParaRPr lang="zh-CN" altLang="en-US" sz="4800" dirty="0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60B9EFD5-00AA-4690-A535-8A8DB9C12F97}"/>
              </a:ext>
            </a:extLst>
          </p:cNvPr>
          <p:cNvSpPr/>
          <p:nvPr/>
        </p:nvSpPr>
        <p:spPr>
          <a:xfrm rot="10800000">
            <a:off x="838200" y="3496518"/>
            <a:ext cx="432048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24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04" y="80025"/>
            <a:ext cx="10874424" cy="1516421"/>
          </a:xfrm>
        </p:spPr>
        <p:txBody>
          <a:bodyPr>
            <a:normAutofit/>
          </a:bodyPr>
          <a:lstStyle/>
          <a:p>
            <a:pPr algn="ctr"/>
            <a:r>
              <a:rPr lang="en-US" altLang="zh-CN" sz="4800" dirty="0"/>
              <a:t>Lower Bounds in </a:t>
            </a:r>
            <a:r>
              <a:rPr lang="en-US" altLang="zh-CN" sz="4800" b="1" dirty="0">
                <a:solidFill>
                  <a:srgbClr val="7030A0"/>
                </a:solidFill>
              </a:rPr>
              <a:t>Shuffle Model </a:t>
            </a:r>
            <a:r>
              <a:rPr lang="en-US" altLang="zh-CN" sz="4800" dirty="0"/>
              <a:t>via</a:t>
            </a:r>
            <a:br>
              <a:rPr lang="en-US" altLang="zh-CN" sz="4800" dirty="0"/>
            </a:br>
            <a:r>
              <a:rPr lang="en-US" altLang="zh-CN" sz="4800" b="1" dirty="0">
                <a:solidFill>
                  <a:srgbClr val="00B0F0"/>
                </a:solidFill>
              </a:rPr>
              <a:t>Dominated Protocols</a:t>
            </a:r>
            <a:endParaRPr lang="zh-CN" altLang="en-US" sz="4800" b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79D388D-26F4-4C3C-A528-D3D288CEECF9}"/>
                  </a:ext>
                </a:extLst>
              </p:cNvPr>
              <p:cNvSpPr txBox="1"/>
              <p:nvPr/>
            </p:nvSpPr>
            <p:spPr>
              <a:xfrm>
                <a:off x="814670" y="3734868"/>
                <a:ext cx="10592814" cy="178786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rgbClr val="00B0F0"/>
                    </a:solidFill>
                  </a:rPr>
                  <a:t>Dominated Protocols</a:t>
                </a:r>
                <a:endParaRPr lang="en-US" sz="2400" b="1" dirty="0">
                  <a:solidFill>
                    <a:srgbClr val="00B0F0"/>
                  </a:solidFill>
                </a:endParaRPr>
              </a:p>
              <a:p>
                <a:pPr algn="ctr"/>
                <a:r>
                  <a:rPr lang="en-US" sz="2400" dirty="0"/>
                  <a:t>We say a randomizer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sz="2400" b="1" i="1" dirty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-</a:t>
                </a:r>
                <a:r>
                  <a:rPr lang="en-US" sz="2400" b="1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dominated</a:t>
                </a:r>
                <a:r>
                  <a:rPr lang="en-US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, if there is a distribution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, such that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and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ℰ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,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79D388D-26F4-4C3C-A528-D3D288CEEC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670" y="3734868"/>
                <a:ext cx="10592814" cy="1787862"/>
              </a:xfrm>
              <a:prstGeom prst="rect">
                <a:avLst/>
              </a:prstGeom>
              <a:blipFill>
                <a:blip r:embed="rId3"/>
                <a:stretch>
                  <a:fillRect l="-921" t="-3413" r="-14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766ED8-3106-4938-95AC-D56A038D2294}"/>
                  </a:ext>
                </a:extLst>
              </p:cNvPr>
              <p:cNvSpPr txBox="1"/>
              <p:nvPr/>
            </p:nvSpPr>
            <p:spPr>
              <a:xfrm>
                <a:off x="178737" y="1755807"/>
                <a:ext cx="11834525" cy="1615827"/>
              </a:xfrm>
              <a:prstGeom prst="rect">
                <a:avLst/>
              </a:prstGeom>
              <a:ln w="190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00B050"/>
                    </a:solidFill>
                  </a:rPr>
                  <a:t>Local Protocols</a:t>
                </a:r>
              </a:p>
              <a:p>
                <a:pPr algn="ctr"/>
                <a:r>
                  <a:rPr lang="en-US" sz="2000" dirty="0"/>
                  <a:t>A </a:t>
                </a:r>
                <a:r>
                  <a:rPr lang="en-US" sz="2000" b="1" dirty="0">
                    <a:solidFill>
                      <a:srgbClr val="00B050"/>
                    </a:solidFill>
                  </a:rPr>
                  <a:t>Local</a:t>
                </a:r>
                <a:r>
                  <a:rPr lang="en-US" sz="2000" dirty="0"/>
                  <a:t> randomizer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000" dirty="0"/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</m:d>
                  </m:oMath>
                </a14:m>
                <a:r>
                  <a:rPr lang="en-US" sz="2000" b="1" dirty="0">
                    <a:solidFill>
                      <a:srgbClr val="FF0000"/>
                    </a:solidFill>
                  </a:rPr>
                  <a:t>-differentially private</a:t>
                </a:r>
                <a:r>
                  <a:rPr lang="en-US" sz="2000" b="1" dirty="0"/>
                  <a:t> </a:t>
                </a:r>
                <a:r>
                  <a:rPr lang="en-US" sz="2000" dirty="0"/>
                  <a:t>if for all pairs of inputs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000" dirty="0"/>
                  <a:t>,  and possible events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ℰ</m:t>
                    </m:r>
                  </m:oMath>
                </a14:m>
                <a:endParaRPr lang="en-US" sz="2000" dirty="0"/>
              </a:p>
              <a:p>
                <a:pPr algn="ctr"/>
                <a:r>
                  <a:rPr lang="en-US" sz="1100" dirty="0"/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</m:d>
                        </m:e>
                      </m:func>
                      <m:r>
                        <a:rPr lang="en-US" sz="2000" i="1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𝜖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766ED8-3106-4938-95AC-D56A038D2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737" y="1755807"/>
                <a:ext cx="11834525" cy="1615827"/>
              </a:xfrm>
              <a:prstGeom prst="rect">
                <a:avLst/>
              </a:prstGeom>
              <a:blipFill>
                <a:blip r:embed="rId4"/>
                <a:stretch>
                  <a:fillRect t="-3396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538E58C-D3C0-4688-AAA9-ED079754DA4C}"/>
                  </a:ext>
                </a:extLst>
              </p:cNvPr>
              <p:cNvSpPr txBox="1"/>
              <p:nvPr/>
            </p:nvSpPr>
            <p:spPr>
              <a:xfrm>
                <a:off x="596162" y="6021288"/>
                <a:ext cx="11029830" cy="46166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</m:d>
                  </m:oMath>
                </a14:m>
                <a:r>
                  <a:rPr lang="en-US" sz="2400" b="1" dirty="0">
                    <a:solidFill>
                      <a:srgbClr val="00B050"/>
                    </a:solidFill>
                  </a:rPr>
                  <a:t>-Local</a:t>
                </a:r>
                <a:r>
                  <a:rPr lang="en-US" sz="2400" dirty="0"/>
                  <a:t> Protocols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</m:d>
                  </m:oMath>
                </a14:m>
                <a:r>
                  <a:rPr lang="en-US" sz="2400" b="1" dirty="0">
                    <a:solidFill>
                      <a:srgbClr val="00B0F0"/>
                    </a:solidFill>
                  </a:rPr>
                  <a:t>-Dominated</a:t>
                </a:r>
                <a:r>
                  <a:rPr lang="en-US" sz="2400" dirty="0"/>
                  <a:t>! (Set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for a fixed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sz="2400" dirty="0"/>
                  <a:t>. )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538E58C-D3C0-4688-AAA9-ED079754D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162" y="6021288"/>
                <a:ext cx="11029830" cy="461665"/>
              </a:xfrm>
              <a:prstGeom prst="rect">
                <a:avLst/>
              </a:prstGeom>
              <a:blipFill>
                <a:blip r:embed="rId5"/>
                <a:stretch>
                  <a:fillRect t="-8974" b="-26923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hought Bubble: Cloud 2" hidden="1">
            <a:extLst>
              <a:ext uri="{FF2B5EF4-FFF2-40B4-BE49-F238E27FC236}">
                <a16:creationId xmlns:a16="http://schemas.microsoft.com/office/drawing/2014/main" id="{4B43EA4B-EB91-4762-8D6B-DE4775A8A8F9}"/>
              </a:ext>
            </a:extLst>
          </p:cNvPr>
          <p:cNvSpPr/>
          <p:nvPr/>
        </p:nvSpPr>
        <p:spPr>
          <a:xfrm>
            <a:off x="6456040" y="3059374"/>
            <a:ext cx="4464496" cy="216982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 is proved that some Multi-Message Shuffle Protocols are </a:t>
            </a:r>
            <a:r>
              <a:rPr lang="en-US" u="sng" dirty="0"/>
              <a:t>not Local DP for any non-trivial parameters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B54443-66B6-4B50-9FFB-2463EA4F60F1}"/>
              </a:ext>
            </a:extLst>
          </p:cNvPr>
          <p:cNvSpPr txBox="1"/>
          <p:nvPr/>
        </p:nvSpPr>
        <p:spPr>
          <a:xfrm>
            <a:off x="0" y="222682"/>
            <a:ext cx="3096344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Convention</a:t>
            </a:r>
            <a:endParaRPr lang="en-US" b="1" dirty="0"/>
          </a:p>
          <a:p>
            <a:pPr algn="ctr"/>
            <a:r>
              <a:rPr lang="en-US" b="1" dirty="0">
                <a:solidFill>
                  <a:srgbClr val="00B050"/>
                </a:solidFill>
              </a:rPr>
              <a:t>Green </a:t>
            </a:r>
            <a:r>
              <a:rPr lang="en-US" b="1" dirty="0"/>
              <a:t>for</a:t>
            </a:r>
            <a:r>
              <a:rPr lang="en-US" b="1" dirty="0">
                <a:solidFill>
                  <a:srgbClr val="00B050"/>
                </a:solidFill>
              </a:rPr>
              <a:t> Local Model</a:t>
            </a:r>
          </a:p>
          <a:p>
            <a:pPr algn="ctr"/>
            <a:r>
              <a:rPr lang="en-US" b="1" dirty="0">
                <a:solidFill>
                  <a:srgbClr val="7030A0"/>
                </a:solidFill>
              </a:rPr>
              <a:t>Purple </a:t>
            </a:r>
            <a:r>
              <a:rPr lang="en-US" b="1" dirty="0"/>
              <a:t>for</a:t>
            </a:r>
            <a:r>
              <a:rPr lang="en-US" b="1" dirty="0">
                <a:solidFill>
                  <a:srgbClr val="7030A0"/>
                </a:solidFill>
              </a:rPr>
              <a:t> Shuffle Model</a:t>
            </a:r>
          </a:p>
          <a:p>
            <a:pPr algn="ctr"/>
            <a:r>
              <a:rPr lang="en-US" b="1" dirty="0">
                <a:solidFill>
                  <a:srgbClr val="00B0F0"/>
                </a:solidFill>
              </a:rPr>
              <a:t>Blue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for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00B0F0"/>
                </a:solidFill>
              </a:rPr>
              <a:t>Dominated Protocols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68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874424" cy="1516421"/>
          </a:xfrm>
        </p:spPr>
        <p:txBody>
          <a:bodyPr>
            <a:normAutofit/>
          </a:bodyPr>
          <a:lstStyle/>
          <a:p>
            <a:pPr algn="ctr"/>
            <a:r>
              <a:rPr lang="en-US" altLang="zh-CN" sz="4800" dirty="0"/>
              <a:t>Lower Bounds in </a:t>
            </a:r>
            <a:r>
              <a:rPr lang="en-US" altLang="zh-CN" sz="4800" b="1" dirty="0">
                <a:solidFill>
                  <a:srgbClr val="7030A0"/>
                </a:solidFill>
              </a:rPr>
              <a:t>Shuffle Model </a:t>
            </a:r>
            <a:r>
              <a:rPr lang="en-US" altLang="zh-CN" sz="4800" dirty="0"/>
              <a:t>via</a:t>
            </a:r>
            <a:br>
              <a:rPr lang="en-US" altLang="zh-CN" sz="4800" dirty="0"/>
            </a:br>
            <a:r>
              <a:rPr lang="en-US" altLang="zh-CN" sz="4800" b="1" dirty="0">
                <a:solidFill>
                  <a:srgbClr val="00B0F0"/>
                </a:solidFill>
              </a:rPr>
              <a:t>Dominated Protocols</a:t>
            </a:r>
            <a:endParaRPr lang="zh-CN" altLang="en-US" sz="4800" b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2A4520C-4183-413E-9DBC-F43AB1FD0297}"/>
                  </a:ext>
                </a:extLst>
              </p:cNvPr>
              <p:cNvSpPr txBox="1"/>
              <p:nvPr/>
            </p:nvSpPr>
            <p:spPr>
              <a:xfrm>
                <a:off x="989246" y="4758413"/>
                <a:ext cx="10441768" cy="1446550"/>
              </a:xfrm>
              <a:prstGeom prst="rect">
                <a:avLst/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chemeClr val="tx1"/>
                    </a:solidFill>
                  </a:rPr>
                  <a:t>Multi-Message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b="1" dirty="0">
                    <a:solidFill>
                      <a:srgbClr val="7030A0"/>
                    </a:solidFill>
                  </a:rPr>
                  <a:t>Shuffle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b="1" dirty="0">
                    <a:solidFill>
                      <a:schemeClr val="tx1"/>
                    </a:solidFill>
                  </a:rPr>
                  <a:t>Protocols are </a:t>
                </a:r>
                <a:r>
                  <a:rPr lang="en-US" sz="3200" b="1" dirty="0">
                    <a:solidFill>
                      <a:srgbClr val="00B0F0"/>
                    </a:solidFill>
                  </a:rPr>
                  <a:t>Dominated</a:t>
                </a:r>
              </a:p>
              <a:p>
                <a:pPr algn="ctr"/>
                <a:r>
                  <a:rPr lang="en-US" altLang="zh-CN" sz="28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-DP in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-message 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shuffle model </a:t>
                </a:r>
                <a:r>
                  <a:rPr lang="en-US" sz="2800" dirty="0">
                    <a:solidFill>
                      <a:schemeClr val="tx1"/>
                    </a:solidFill>
                  </a:rPr>
                  <a:t>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users, 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</a:t>
                </a:r>
                <a:r>
                  <a:rPr lang="en-US" sz="2800" b="1" dirty="0">
                    <a:solidFill>
                      <a:srgbClr val="00B0F0"/>
                    </a:solidFill>
                  </a:rPr>
                  <a:t>dominated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2A4520C-4183-413E-9DBC-F43AB1FD0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246" y="4758413"/>
                <a:ext cx="10441768" cy="1446550"/>
              </a:xfrm>
              <a:prstGeom prst="rect">
                <a:avLst/>
              </a:prstGeom>
              <a:blipFill>
                <a:blip r:embed="rId3"/>
                <a:stretch>
                  <a:fillRect t="-5485" r="-467" b="-113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hought Bubble: Cloud 2" hidden="1">
            <a:extLst>
              <a:ext uri="{FF2B5EF4-FFF2-40B4-BE49-F238E27FC236}">
                <a16:creationId xmlns:a16="http://schemas.microsoft.com/office/drawing/2014/main" id="{4B43EA4B-EB91-4762-8D6B-DE4775A8A8F9}"/>
              </a:ext>
            </a:extLst>
          </p:cNvPr>
          <p:cNvSpPr/>
          <p:nvPr/>
        </p:nvSpPr>
        <p:spPr>
          <a:xfrm>
            <a:off x="6456040" y="3059374"/>
            <a:ext cx="4464496" cy="216982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 is proved that some Multi-Message Shuffle Protocols are </a:t>
            </a:r>
            <a:r>
              <a:rPr lang="en-US" u="sng" dirty="0"/>
              <a:t>not Local DP for any non-trivial parameters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B54443-66B6-4B50-9FFB-2463EA4F60F1}"/>
              </a:ext>
            </a:extLst>
          </p:cNvPr>
          <p:cNvSpPr txBox="1"/>
          <p:nvPr/>
        </p:nvSpPr>
        <p:spPr>
          <a:xfrm>
            <a:off x="191344" y="792720"/>
            <a:ext cx="3096344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Convention</a:t>
            </a:r>
            <a:endParaRPr lang="en-US" b="1" dirty="0"/>
          </a:p>
          <a:p>
            <a:pPr algn="ctr"/>
            <a:r>
              <a:rPr lang="en-US" b="1" dirty="0">
                <a:solidFill>
                  <a:srgbClr val="00B050"/>
                </a:solidFill>
              </a:rPr>
              <a:t>Green </a:t>
            </a:r>
            <a:r>
              <a:rPr lang="en-US" b="1" dirty="0"/>
              <a:t>for</a:t>
            </a:r>
            <a:r>
              <a:rPr lang="en-US" b="1" dirty="0">
                <a:solidFill>
                  <a:srgbClr val="00B050"/>
                </a:solidFill>
              </a:rPr>
              <a:t> Local Model</a:t>
            </a:r>
          </a:p>
          <a:p>
            <a:pPr algn="ctr"/>
            <a:r>
              <a:rPr lang="en-US" b="1" dirty="0">
                <a:solidFill>
                  <a:srgbClr val="7030A0"/>
                </a:solidFill>
              </a:rPr>
              <a:t>Purple </a:t>
            </a:r>
            <a:r>
              <a:rPr lang="en-US" b="1" dirty="0"/>
              <a:t>for</a:t>
            </a:r>
            <a:r>
              <a:rPr lang="en-US" b="1" dirty="0">
                <a:solidFill>
                  <a:srgbClr val="7030A0"/>
                </a:solidFill>
              </a:rPr>
              <a:t> Shuffle Model</a:t>
            </a:r>
          </a:p>
          <a:p>
            <a:pPr algn="ctr"/>
            <a:r>
              <a:rPr lang="en-US" b="1" dirty="0">
                <a:solidFill>
                  <a:srgbClr val="00B0F0"/>
                </a:solidFill>
              </a:rPr>
              <a:t>Blue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for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00B0F0"/>
                </a:solidFill>
              </a:rPr>
              <a:t>Dominated Protocols</a:t>
            </a:r>
            <a:endParaRPr lang="en-US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61E524F-ED94-405C-BE35-87EFA54D47B4}"/>
                  </a:ext>
                </a:extLst>
              </p:cNvPr>
              <p:cNvSpPr txBox="1"/>
              <p:nvPr/>
            </p:nvSpPr>
            <p:spPr>
              <a:xfrm>
                <a:off x="838200" y="2204864"/>
                <a:ext cx="10592814" cy="178786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rgbClr val="00B0F0"/>
                    </a:solidFill>
                  </a:rPr>
                  <a:t>Dominated Protocols</a:t>
                </a:r>
                <a:endParaRPr lang="en-US" sz="2400" b="1" dirty="0">
                  <a:solidFill>
                    <a:srgbClr val="00B0F0"/>
                  </a:solidFill>
                </a:endParaRPr>
              </a:p>
              <a:p>
                <a:pPr algn="ctr"/>
                <a:r>
                  <a:rPr lang="en-US" sz="2400" dirty="0"/>
                  <a:t>We say a randomizer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sz="2400" b="1" i="1" dirty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-</a:t>
                </a:r>
                <a:r>
                  <a:rPr lang="en-US" sz="2400" b="1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dominated</a:t>
                </a:r>
                <a:r>
                  <a:rPr lang="en-US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, if there is a distribution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, such that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and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ℰ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,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61E524F-ED94-405C-BE35-87EFA54D47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204864"/>
                <a:ext cx="10592814" cy="1787862"/>
              </a:xfrm>
              <a:prstGeom prst="rect">
                <a:avLst/>
              </a:prstGeom>
              <a:blipFill>
                <a:blip r:embed="rId4"/>
                <a:stretch>
                  <a:fillRect l="-921" t="-3413" r="-14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098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874424" cy="1516421"/>
          </a:xfrm>
        </p:spPr>
        <p:txBody>
          <a:bodyPr>
            <a:normAutofit/>
          </a:bodyPr>
          <a:lstStyle/>
          <a:p>
            <a:pPr algn="ctr"/>
            <a:r>
              <a:rPr lang="en-US" altLang="zh-CN" sz="4800" dirty="0"/>
              <a:t>Lower Bounds for </a:t>
            </a:r>
            <a:r>
              <a:rPr lang="en-US" altLang="zh-CN" sz="4800" b="1" dirty="0">
                <a:solidFill>
                  <a:srgbClr val="C00000"/>
                </a:solidFill>
              </a:rPr>
              <a:t>Count Distinct </a:t>
            </a:r>
            <a:r>
              <a:rPr lang="en-US" altLang="zh-CN" sz="4800" dirty="0"/>
              <a:t>via</a:t>
            </a:r>
            <a:br>
              <a:rPr lang="en-US" altLang="zh-CN" sz="4800" dirty="0"/>
            </a:br>
            <a:r>
              <a:rPr lang="en-US" altLang="zh-CN" sz="4800" b="1" dirty="0">
                <a:solidFill>
                  <a:srgbClr val="00B0F0"/>
                </a:solidFill>
              </a:rPr>
              <a:t>Dominated Protocols</a:t>
            </a:r>
            <a:endParaRPr lang="zh-CN" altLang="en-US" sz="4800" b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4">
                <a:extLst>
                  <a:ext uri="{FF2B5EF4-FFF2-40B4-BE49-F238E27FC236}">
                    <a16:creationId xmlns:a16="http://schemas.microsoft.com/office/drawing/2014/main" id="{10802247-F9D1-4072-B32D-AB37C62A11D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5360" y="2276872"/>
                <a:ext cx="3888432" cy="3264603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Selection</a:t>
                </a:r>
                <a:endParaRPr lang="en-US" sz="2400" b="1" dirty="0">
                  <a:solidFill>
                    <a:srgbClr val="FF000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b="1" dirty="0">
                    <a:solidFill>
                      <a:srgbClr val="FF0000"/>
                    </a:solidFill>
                  </a:rPr>
                  <a:t>Input</a:t>
                </a:r>
                <a:r>
                  <a:rPr lang="en-US" sz="2400" b="0" dirty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users,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-</a:t>
                </a:r>
                <a:r>
                  <a:rPr lang="en-US" sz="2400" dirty="0" err="1"/>
                  <a:t>th</a:t>
                </a:r>
                <a:r>
                  <a:rPr lang="en-US" sz="2400" dirty="0"/>
                  <a:t> user gets a preference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br>
                  <a:rPr lang="en-US" sz="2400" dirty="0"/>
                </a:br>
                <a:r>
                  <a:rPr lang="en-US" sz="1200" dirty="0"/>
                  <a:t>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b="1" dirty="0">
                    <a:solidFill>
                      <a:srgbClr val="00B0F0"/>
                    </a:solidFill>
                  </a:rPr>
                  <a:t>Score</a:t>
                </a:r>
                <a:r>
                  <a:rPr lang="en-US" sz="2400" dirty="0"/>
                  <a:t>: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</m:sSub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200" dirty="0"/>
                  <a:t>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b="1" dirty="0">
                    <a:solidFill>
                      <a:srgbClr val="7030A0"/>
                    </a:solidFill>
                  </a:rPr>
                  <a:t>Goal</a:t>
                </a:r>
                <a:r>
                  <a:rPr lang="en-US" sz="2400" dirty="0"/>
                  <a:t>: Find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such that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limLow>
                        <m:limLow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lim>
                      </m:limLow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−1/10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Content Placeholder 4">
                <a:extLst>
                  <a:ext uri="{FF2B5EF4-FFF2-40B4-BE49-F238E27FC236}">
                    <a16:creationId xmlns:a16="http://schemas.microsoft.com/office/drawing/2014/main" id="{10802247-F9D1-4072-B32D-AB37C62A11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2276872"/>
                <a:ext cx="3888432" cy="3264603"/>
              </a:xfrm>
              <a:prstGeom prst="rect">
                <a:avLst/>
              </a:prstGeom>
              <a:blipFill>
                <a:blip r:embed="rId3"/>
                <a:stretch>
                  <a:fillRect l="-1872" t="-2788" b="-111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E2BB8D-8C4E-4BE1-A018-1888489767A4}"/>
                  </a:ext>
                </a:extLst>
              </p:cNvPr>
              <p:cNvSpPr txBox="1"/>
              <p:nvPr/>
            </p:nvSpPr>
            <p:spPr>
              <a:xfrm>
                <a:off x="4511824" y="1830308"/>
                <a:ext cx="7344816" cy="120032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</a:rPr>
                  <a:t>Multi-Message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Shuffle Protocols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are </a:t>
                </a:r>
                <a:r>
                  <a:rPr lang="en-US" sz="2400" b="1" dirty="0">
                    <a:solidFill>
                      <a:srgbClr val="00B0F0"/>
                    </a:solidFill>
                  </a:rPr>
                  <a:t>Dominated</a:t>
                </a:r>
              </a:p>
              <a:p>
                <a:pPr algn="ctr"/>
                <a:r>
                  <a:rPr lang="en-US" altLang="zh-CN" sz="24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-DP in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-message shuffle model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users,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-dominated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E2BB8D-8C4E-4BE1-A018-188848976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824" y="1830308"/>
                <a:ext cx="7344816" cy="1200329"/>
              </a:xfrm>
              <a:prstGeom prst="rect">
                <a:avLst/>
              </a:prstGeom>
              <a:blipFill>
                <a:blip r:embed="rId4"/>
                <a:stretch>
                  <a:fillRect t="-3518" b="-10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0FE535D-72C4-4208-A386-80EFF80AEF40}"/>
                  </a:ext>
                </a:extLst>
              </p:cNvPr>
              <p:cNvSpPr txBox="1"/>
              <p:nvPr/>
            </p:nvSpPr>
            <p:spPr>
              <a:xfrm>
                <a:off x="4511824" y="3529754"/>
                <a:ext cx="7344816" cy="1200329"/>
              </a:xfrm>
              <a:prstGeom prst="rect">
                <a:avLst/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</a:rPr>
                  <a:t>Selection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is Hard for </a:t>
                </a:r>
                <a:r>
                  <a:rPr lang="en-US" sz="2400" b="1" dirty="0">
                    <a:solidFill>
                      <a:srgbClr val="00B0F0"/>
                    </a:solidFill>
                  </a:rPr>
                  <a:t>Dominated Protocols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No</a:t>
                </a:r>
                <a:r>
                  <a:rPr lang="en-US" sz="2400" dirty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(1/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)-dominated protocol can solve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Selection</a:t>
                </a:r>
                <a:r>
                  <a:rPr lang="en-US" sz="2400" dirty="0">
                    <a:solidFill>
                      <a:schemeClr val="tx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𝐥𝐧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altLang="zh-C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𝜺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0FE535D-72C4-4208-A386-80EFF80AE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824" y="3529754"/>
                <a:ext cx="7344816" cy="1200329"/>
              </a:xfrm>
              <a:prstGeom prst="rect">
                <a:avLst/>
              </a:prstGeom>
              <a:blipFill>
                <a:blip r:embed="rId5"/>
                <a:stretch>
                  <a:fillRect l="-249" t="-4061" r="-1245" b="-6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363861A-0005-4BEE-BB6D-D270F3FB6AE4}"/>
                  </a:ext>
                </a:extLst>
              </p:cNvPr>
              <p:cNvSpPr txBox="1"/>
              <p:nvPr/>
            </p:nvSpPr>
            <p:spPr>
              <a:xfrm>
                <a:off x="4511824" y="5229200"/>
                <a:ext cx="7344816" cy="120032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</a:rPr>
                  <a:t>Lower Bound for Selection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No</a:t>
                </a:r>
                <a:r>
                  <a:rPr lang="en-US" sz="24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(1/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-DP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shuffle protocol </a:t>
                </a:r>
                <a:r>
                  <a:rPr lang="en-US" sz="2400" dirty="0">
                    <a:solidFill>
                      <a:schemeClr val="tx1"/>
                    </a:solidFill>
                  </a:rPr>
                  <a:t>with at most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messages from each user can solve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Selection</a:t>
                </a:r>
                <a:r>
                  <a:rPr lang="en-US" sz="2400" dirty="0">
                    <a:solidFill>
                      <a:schemeClr val="tx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en-US" sz="2400" b="1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363861A-0005-4BEE-BB6D-D270F3FB6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824" y="5229200"/>
                <a:ext cx="7344816" cy="1200329"/>
              </a:xfrm>
              <a:prstGeom prst="rect">
                <a:avLst/>
              </a:prstGeom>
              <a:blipFill>
                <a:blip r:embed="rId6"/>
                <a:stretch>
                  <a:fillRect l="-166" t="-3518" b="-10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Plus Sign 1">
            <a:extLst>
              <a:ext uri="{FF2B5EF4-FFF2-40B4-BE49-F238E27FC236}">
                <a16:creationId xmlns:a16="http://schemas.microsoft.com/office/drawing/2014/main" id="{108628D7-210C-4CAE-9186-C25C8C325ED1}"/>
              </a:ext>
            </a:extLst>
          </p:cNvPr>
          <p:cNvSpPr/>
          <p:nvPr/>
        </p:nvSpPr>
        <p:spPr>
          <a:xfrm>
            <a:off x="7722350" y="3043213"/>
            <a:ext cx="563724" cy="445392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quals 2">
            <a:extLst>
              <a:ext uri="{FF2B5EF4-FFF2-40B4-BE49-F238E27FC236}">
                <a16:creationId xmlns:a16="http://schemas.microsoft.com/office/drawing/2014/main" id="{9B3A98FC-65A2-484B-96E2-22C9C7BE83A0}"/>
              </a:ext>
            </a:extLst>
          </p:cNvPr>
          <p:cNvSpPr/>
          <p:nvPr/>
        </p:nvSpPr>
        <p:spPr>
          <a:xfrm>
            <a:off x="7764524" y="4792363"/>
            <a:ext cx="576064" cy="374556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71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59F54-1FFA-4E1D-8D07-AD6F0CE3A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0268"/>
            <a:ext cx="10515600" cy="5472608"/>
          </a:xfrm>
        </p:spPr>
        <p:txBody>
          <a:bodyPr>
            <a:normAutofit/>
          </a:bodyPr>
          <a:lstStyle/>
          <a:p>
            <a:r>
              <a:rPr lang="en-US" dirty="0"/>
              <a:t>Part I (Introduction)</a:t>
            </a:r>
          </a:p>
          <a:p>
            <a:pPr lvl="1"/>
            <a:r>
              <a:rPr lang="en-US" dirty="0"/>
              <a:t>The </a:t>
            </a:r>
            <a:r>
              <a:rPr lang="en-US" b="1" dirty="0">
                <a:solidFill>
                  <a:srgbClr val="7030A0"/>
                </a:solidFill>
              </a:rPr>
              <a:t>Shuffle Model </a:t>
            </a:r>
            <a:r>
              <a:rPr lang="en-US" dirty="0"/>
              <a:t>of </a:t>
            </a:r>
            <a:r>
              <a:rPr lang="en-US" b="1" dirty="0">
                <a:solidFill>
                  <a:srgbClr val="FF0000"/>
                </a:solidFill>
              </a:rPr>
              <a:t>Differential Privacy</a:t>
            </a:r>
          </a:p>
          <a:p>
            <a:pPr lvl="1"/>
            <a:r>
              <a:rPr lang="en-US" dirty="0"/>
              <a:t>The </a:t>
            </a:r>
            <a:r>
              <a:rPr lang="en-US" b="1" dirty="0">
                <a:solidFill>
                  <a:srgbClr val="00B0F0"/>
                </a:solidFill>
              </a:rPr>
              <a:t>Count Distinct Problem </a:t>
            </a:r>
            <a:r>
              <a:rPr lang="en-US" dirty="0"/>
              <a:t>and Our Results for it</a:t>
            </a:r>
          </a:p>
          <a:p>
            <a:pPr lvl="1"/>
            <a:r>
              <a:rPr lang="en-US" dirty="0"/>
              <a:t>Lower Bounds for </a:t>
            </a:r>
            <a:r>
              <a:rPr lang="en-US" b="1" dirty="0">
                <a:solidFill>
                  <a:srgbClr val="00B050"/>
                </a:solidFill>
              </a:rPr>
              <a:t>Selection</a:t>
            </a:r>
            <a:r>
              <a:rPr lang="en-US" dirty="0"/>
              <a:t> and </a:t>
            </a:r>
            <a:r>
              <a:rPr lang="en-US" b="1" dirty="0">
                <a:solidFill>
                  <a:srgbClr val="00B0F0"/>
                </a:solidFill>
              </a:rPr>
              <a:t>Learning Parity </a:t>
            </a:r>
            <a:r>
              <a:rPr lang="en-US" dirty="0"/>
              <a:t>in the </a:t>
            </a:r>
            <a:r>
              <a:rPr lang="en-US" b="1" dirty="0">
                <a:solidFill>
                  <a:srgbClr val="7030A0"/>
                </a:solidFill>
              </a:rPr>
              <a:t>Shuffle Model</a:t>
            </a:r>
            <a:br>
              <a:rPr lang="en-US" dirty="0"/>
            </a:br>
            <a:endParaRPr lang="en-US" dirty="0"/>
          </a:p>
          <a:p>
            <a:r>
              <a:rPr lang="en-US" dirty="0"/>
              <a:t>Part II (Techniques)</a:t>
            </a:r>
          </a:p>
          <a:p>
            <a:pPr lvl="1"/>
            <a:r>
              <a:rPr lang="en-US" dirty="0"/>
              <a:t>Lower Bounds via </a:t>
            </a:r>
            <a:r>
              <a:rPr lang="en-US" b="1" dirty="0">
                <a:solidFill>
                  <a:srgbClr val="0070C0"/>
                </a:solidFill>
              </a:rPr>
              <a:t>Dominated Protocols</a:t>
            </a:r>
            <a:endParaRPr lang="en-US" dirty="0"/>
          </a:p>
          <a:p>
            <a:pPr lvl="1"/>
            <a:r>
              <a:rPr lang="en-US" dirty="0"/>
              <a:t>Lower Bounds via </a:t>
            </a:r>
            <a:r>
              <a:rPr lang="en-US" b="1" dirty="0">
                <a:solidFill>
                  <a:srgbClr val="00B050"/>
                </a:solidFill>
              </a:rPr>
              <a:t>Moment-Matching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Conclusion</a:t>
            </a:r>
            <a:r>
              <a:rPr lang="en-US" dirty="0"/>
              <a:t> and </a:t>
            </a:r>
            <a:r>
              <a:rPr lang="en-US" b="1" dirty="0"/>
              <a:t>Open Problems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903635"/>
          </a:xfrm>
        </p:spPr>
        <p:txBody>
          <a:bodyPr>
            <a:normAutofit/>
          </a:bodyPr>
          <a:lstStyle/>
          <a:p>
            <a:pPr algn="ctr"/>
            <a:r>
              <a:rPr lang="en-US" altLang="zh-CN" sz="4800" dirty="0"/>
              <a:t>Today’s Plan</a:t>
            </a:r>
            <a:endParaRPr lang="zh-CN" altLang="en-US" sz="4800" dirty="0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60B9EFD5-00AA-4690-A535-8A8DB9C12F97}"/>
              </a:ext>
            </a:extLst>
          </p:cNvPr>
          <p:cNvSpPr/>
          <p:nvPr/>
        </p:nvSpPr>
        <p:spPr>
          <a:xfrm rot="10800000">
            <a:off x="838200" y="3933056"/>
            <a:ext cx="432048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46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D019A9A-92D1-4A6F-A2A2-4908C6C6C8FE}"/>
                  </a:ext>
                </a:extLst>
              </p:cNvPr>
              <p:cNvSpPr txBox="1"/>
              <p:nvPr/>
            </p:nvSpPr>
            <p:spPr>
              <a:xfrm>
                <a:off x="911424" y="1340768"/>
                <a:ext cx="10081120" cy="12156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Lower Bound in Low-Privacy 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Local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dirty="0"/>
                  <a:t>Model</a:t>
                </a:r>
              </a:p>
              <a:p>
                <a:pPr algn="ctr"/>
                <a:r>
                  <a:rPr lang="en-US" sz="2400" dirty="0"/>
                  <a:t>For some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𝐩𝐨𝐥𝐲𝐥𝐨𝐠</m:t>
                    </m:r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,</a:t>
                </a:r>
                <a:endParaRPr lang="en-US" sz="2400" b="1" dirty="0"/>
              </a:p>
              <a:p>
                <a:pPr algn="ctr"/>
                <a:r>
                  <a:rPr lang="en-US" sz="2400" dirty="0"/>
                  <a:t>No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𝐥𝐧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-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Local</a:t>
                </a:r>
                <a:r>
                  <a:rPr lang="en-US" sz="2400" dirty="0"/>
                  <a:t> DP protocol can solve </a:t>
                </a:r>
                <a:r>
                  <a:rPr lang="en-US" sz="2400" b="1" dirty="0"/>
                  <a:t>Count Distinct </a:t>
                </a:r>
                <a:r>
                  <a:rPr lang="en-US" sz="2400" dirty="0"/>
                  <a:t>with error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𝒐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D019A9A-92D1-4A6F-A2A2-4908C6C6C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24" y="1340768"/>
                <a:ext cx="10081120" cy="1215654"/>
              </a:xfrm>
              <a:prstGeom prst="rect">
                <a:avLst/>
              </a:prstGeom>
              <a:blipFill>
                <a:blip r:embed="rId3"/>
                <a:stretch>
                  <a:fillRect t="-4020" b="-11055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874424" cy="1516421"/>
          </a:xfrm>
        </p:spPr>
        <p:txBody>
          <a:bodyPr>
            <a:normAutofit/>
          </a:bodyPr>
          <a:lstStyle/>
          <a:p>
            <a:pPr algn="ctr"/>
            <a:r>
              <a:rPr lang="en-US" altLang="zh-CN" sz="6000" dirty="0"/>
              <a:t>Constructing the Hard Distribution</a:t>
            </a:r>
            <a:endParaRPr lang="zh-CN" altLang="en-US" sz="6000" b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5E2EA1-C0E0-462A-A37A-99440706075E}"/>
                  </a:ext>
                </a:extLst>
              </p:cNvPr>
              <p:cNvSpPr txBox="1"/>
              <p:nvPr/>
            </p:nvSpPr>
            <p:spPr>
              <a:xfrm>
                <a:off x="785714" y="2716888"/>
                <a:ext cx="10620572" cy="89255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</a:rPr>
                  <a:t>Goal</a:t>
                </a: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Construct two distributions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-input datasets, such that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5E2EA1-C0E0-462A-A37A-994407060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714" y="2716888"/>
                <a:ext cx="10620572" cy="892552"/>
              </a:xfrm>
              <a:prstGeom prst="rect">
                <a:avLst/>
              </a:prstGeom>
              <a:blipFill>
                <a:blip r:embed="rId4"/>
                <a:stretch>
                  <a:fillRect t="-6849" b="-150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7A40124-9B85-47B9-8FAD-C415D8408A57}"/>
                  </a:ext>
                </a:extLst>
              </p:cNvPr>
              <p:cNvSpPr txBox="1"/>
              <p:nvPr/>
            </p:nvSpPr>
            <p:spPr>
              <a:xfrm>
                <a:off x="704576" y="3667299"/>
                <a:ext cx="609480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</a:rPr>
                  <a:t>Indistinguishability</a:t>
                </a:r>
              </a:p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</a:rPr>
                  <a:t>NO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𝐥𝐧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)-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Local</a:t>
                </a:r>
                <a:r>
                  <a:rPr lang="en-US" sz="2400" dirty="0">
                    <a:solidFill>
                      <a:schemeClr val="tx1"/>
                    </a:solidFill>
                  </a:rPr>
                  <a:t> DP protocol </a:t>
                </a: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can distinguish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7A40124-9B85-47B9-8FAD-C415D8408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76" y="3667299"/>
                <a:ext cx="6094800" cy="1200329"/>
              </a:xfrm>
              <a:prstGeom prst="rect">
                <a:avLst/>
              </a:prstGeom>
              <a:blipFill>
                <a:blip r:embed="rId5"/>
                <a:stretch>
                  <a:fillRect t="-4082" b="-1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A966AAA-C371-43CC-949B-88C9D855CCE0}"/>
                  </a:ext>
                </a:extLst>
              </p:cNvPr>
              <p:cNvSpPr txBox="1"/>
              <p:nvPr/>
            </p:nvSpPr>
            <p:spPr>
              <a:xfrm>
                <a:off x="6096000" y="3678623"/>
                <a:ext cx="609480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</a:rPr>
                  <a:t>Gap in Distinct Elements</a:t>
                </a:r>
              </a:p>
              <a:p>
                <a:pPr algn="ctr"/>
                <a:r>
                  <a:rPr lang="en-US" sz="2400" dirty="0"/>
                  <a:t>Number of </a:t>
                </a:r>
                <a:r>
                  <a:rPr lang="en-US" sz="2400" dirty="0">
                    <a:solidFill>
                      <a:schemeClr val="tx1"/>
                    </a:solidFill>
                  </a:rPr>
                  <a:t>distinct elements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differ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/10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whp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A966AAA-C371-43CC-949B-88C9D855C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678623"/>
                <a:ext cx="6094800" cy="1200329"/>
              </a:xfrm>
              <a:prstGeom prst="rect">
                <a:avLst/>
              </a:prstGeom>
              <a:blipFill>
                <a:blip r:embed="rId6"/>
                <a:stretch>
                  <a:fillRect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72EC35E-1430-45EE-87A8-5630502C366B}"/>
                  </a:ext>
                </a:extLst>
              </p:cNvPr>
              <p:cNvSpPr txBox="1"/>
              <p:nvPr/>
            </p:nvSpPr>
            <p:spPr>
              <a:xfrm>
                <a:off x="1055440" y="1340071"/>
                <a:ext cx="10081120" cy="12156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Lower Bound in Low-Privacy 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Local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dirty="0"/>
                  <a:t>Model</a:t>
                </a:r>
              </a:p>
              <a:p>
                <a:pPr algn="ctr"/>
                <a:r>
                  <a:rPr lang="en-US" sz="2400" dirty="0"/>
                  <a:t>For some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𝐩𝐨𝐥𝐲𝐥𝐨𝐠</m:t>
                    </m:r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,</a:t>
                </a:r>
                <a:endParaRPr lang="en-US" sz="2400" b="1" dirty="0"/>
              </a:p>
              <a:p>
                <a:pPr algn="ctr"/>
                <a:r>
                  <a:rPr lang="en-US" sz="2400" dirty="0"/>
                  <a:t>No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𝐥𝐧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-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Local</a:t>
                </a:r>
                <a:r>
                  <a:rPr lang="en-US" sz="2400" dirty="0"/>
                  <a:t> DP protocol can solve </a:t>
                </a:r>
                <a:r>
                  <a:rPr lang="en-US" sz="2400" b="1" dirty="0"/>
                  <a:t>Count Distinct </a:t>
                </a:r>
                <a:r>
                  <a:rPr lang="en-US" sz="2400" dirty="0"/>
                  <a:t>with error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𝒐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72EC35E-1430-45EE-87A8-5630502C3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440" y="1340071"/>
                <a:ext cx="10081120" cy="1215654"/>
              </a:xfrm>
              <a:prstGeom prst="rect">
                <a:avLst/>
              </a:prstGeom>
              <a:blipFill>
                <a:blip r:embed="rId7"/>
                <a:stretch>
                  <a:fillRect t="-4020" b="-9548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13F6F94-E16C-40C4-9AC6-9E620E958900}"/>
                  </a:ext>
                </a:extLst>
              </p:cNvPr>
              <p:cNvSpPr txBox="1"/>
              <p:nvPr/>
            </p:nvSpPr>
            <p:spPr>
              <a:xfrm>
                <a:off x="352876" y="5655010"/>
                <a:ext cx="679820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/>
                  <a:t>For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ALL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-randomizer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are close in statistical distance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13F6F94-E16C-40C4-9AC6-9E620E9589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76" y="5655010"/>
                <a:ext cx="6798200" cy="830997"/>
              </a:xfrm>
              <a:prstGeom prst="rect">
                <a:avLst/>
              </a:prstGeom>
              <a:blipFill>
                <a:blip r:embed="rId8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row: Up-Down 1">
            <a:extLst>
              <a:ext uri="{FF2B5EF4-FFF2-40B4-BE49-F238E27FC236}">
                <a16:creationId xmlns:a16="http://schemas.microsoft.com/office/drawing/2014/main" id="{79660C90-D4D7-4AE0-86C8-860293C53198}"/>
              </a:ext>
            </a:extLst>
          </p:cNvPr>
          <p:cNvSpPr/>
          <p:nvPr/>
        </p:nvSpPr>
        <p:spPr>
          <a:xfrm>
            <a:off x="3624080" y="4992108"/>
            <a:ext cx="255792" cy="52456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llout: Bent Line with Border and Accent Bar 4">
                <a:extLst>
                  <a:ext uri="{FF2B5EF4-FFF2-40B4-BE49-F238E27FC236}">
                    <a16:creationId xmlns:a16="http://schemas.microsoft.com/office/drawing/2014/main" id="{B6B683AC-BD5A-4E15-B9A8-2D3B97BFDD9B}"/>
                  </a:ext>
                </a:extLst>
              </p:cNvPr>
              <p:cNvSpPr/>
              <p:nvPr/>
            </p:nvSpPr>
            <p:spPr>
              <a:xfrm>
                <a:off x="7266434" y="4992109"/>
                <a:ext cx="4662214" cy="1493898"/>
              </a:xfrm>
              <a:prstGeom prst="accentBorderCallout2">
                <a:avLst>
                  <a:gd name="adj1" fmla="val 18750"/>
                  <a:gd name="adj2" fmla="val -8333"/>
                  <a:gd name="adj3" fmla="val 39998"/>
                  <a:gd name="adj4" fmla="val -70920"/>
                  <a:gd name="adj5" fmla="val 78225"/>
                  <a:gd name="adj6" fmla="val -103332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is the distribution of the transcript, when running randomizer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on a dataset.</a:t>
                </a:r>
              </a:p>
              <a:p>
                <a:pPr algn="ctr"/>
                <a:endParaRPr lang="en-US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: </a:t>
                </a:r>
                <a:r>
                  <a:rPr lang="en-US" dirty="0"/>
                  <a:t>Draw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endParaRPr lang="en-US" dirty="0"/>
              </a:p>
              <a:p>
                <a:pPr algn="ctr"/>
                <a:r>
                  <a:rPr lang="en-US" dirty="0"/>
                  <a:t>Output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5" name="Callout: Bent Line with Border and Accent Bar 4">
                <a:extLst>
                  <a:ext uri="{FF2B5EF4-FFF2-40B4-BE49-F238E27FC236}">
                    <a16:creationId xmlns:a16="http://schemas.microsoft.com/office/drawing/2014/main" id="{B6B683AC-BD5A-4E15-B9A8-2D3B97BFDD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434" y="4992109"/>
                <a:ext cx="4662214" cy="1493898"/>
              </a:xfrm>
              <a:prstGeom prst="accentBorderCallout2">
                <a:avLst>
                  <a:gd name="adj1" fmla="val 18750"/>
                  <a:gd name="adj2" fmla="val -8333"/>
                  <a:gd name="adj3" fmla="val 39998"/>
                  <a:gd name="adj4" fmla="val -70920"/>
                  <a:gd name="adj5" fmla="val 78225"/>
                  <a:gd name="adj6" fmla="val -103332"/>
                </a:avLst>
              </a:prstGeom>
              <a:blipFill>
                <a:blip r:embed="rId9"/>
                <a:stretch>
                  <a:fillRect r="-963" b="-1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391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3" grpId="0" animBg="1"/>
      <p:bldP spid="14" grpId="0"/>
      <p:bldP spid="2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3"/>
            <a:ext cx="10874424" cy="1051946"/>
          </a:xfrm>
        </p:spPr>
        <p:txBody>
          <a:bodyPr>
            <a:normAutofit/>
          </a:bodyPr>
          <a:lstStyle/>
          <a:p>
            <a:pPr algn="ctr"/>
            <a:r>
              <a:rPr lang="en-US" altLang="zh-CN" sz="6000" b="1" dirty="0">
                <a:solidFill>
                  <a:srgbClr val="FF0000"/>
                </a:solidFill>
              </a:rPr>
              <a:t>Histogram</a:t>
            </a:r>
            <a:r>
              <a:rPr lang="en-US" altLang="zh-CN" sz="6000" b="1" dirty="0"/>
              <a:t> Suffices</a:t>
            </a:r>
            <a:endParaRPr lang="zh-CN" altLang="en-US" sz="6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5E2EA1-C0E0-462A-A37A-99440706075E}"/>
                  </a:ext>
                </a:extLst>
              </p:cNvPr>
              <p:cNvSpPr txBox="1"/>
              <p:nvPr/>
            </p:nvSpPr>
            <p:spPr>
              <a:xfrm>
                <a:off x="838200" y="1105754"/>
                <a:ext cx="10620572" cy="46166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Due to </a:t>
                </a:r>
                <a:r>
                  <a:rPr lang="en-US" sz="2400" b="1" u="sng" dirty="0">
                    <a:solidFill>
                      <a:schemeClr val="tx1"/>
                    </a:solidFill>
                  </a:rPr>
                  <a:t>symmetry</a:t>
                </a:r>
                <a:r>
                  <a:rPr lang="en-US" sz="2400" dirty="0">
                    <a:solidFill>
                      <a:schemeClr val="tx1"/>
                    </a:solidFill>
                  </a:rPr>
                  <a:t>, only the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histogram</a:t>
                </a:r>
                <a:r>
                  <a:rPr lang="en-US" sz="2400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matters!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5E2EA1-C0E0-462A-A37A-994407060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05754"/>
                <a:ext cx="10620572" cy="461665"/>
              </a:xfrm>
              <a:prstGeom prst="rect">
                <a:avLst/>
              </a:prstGeom>
              <a:blipFill>
                <a:blip r:embed="rId3"/>
                <a:stretch>
                  <a:fillRect t="-10526" b="-289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98E183A-824B-47FF-AB49-049E4811035E}"/>
                  </a:ext>
                </a:extLst>
              </p:cNvPr>
              <p:cNvSpPr txBox="1"/>
              <p:nvPr/>
            </p:nvSpPr>
            <p:spPr>
              <a:xfrm>
                <a:off x="-96688" y="5924200"/>
                <a:ext cx="767897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/>
                  <a:t>For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ALL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-randomizer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𝐻𝑖𝑠𝑡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𝐻𝑖𝑠𝑡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are close in statistical distance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98E183A-824B-47FF-AB49-049E48110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6688" y="5924200"/>
                <a:ext cx="7678976" cy="830997"/>
              </a:xfrm>
              <a:prstGeom prst="rect">
                <a:avLst/>
              </a:prstGeom>
              <a:blipFill>
                <a:blip r:embed="rId4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E7CA657-E078-4E17-8338-80A97D56B136}"/>
                  </a:ext>
                </a:extLst>
              </p:cNvPr>
              <p:cNvSpPr txBox="1"/>
              <p:nvPr/>
            </p:nvSpPr>
            <p:spPr>
              <a:xfrm>
                <a:off x="417146" y="2624688"/>
                <a:ext cx="609480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</a:rPr>
                  <a:t>Indistinguishability </a:t>
                </a:r>
              </a:p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</a:rPr>
                  <a:t>NO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𝐥𝐧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)-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Local</a:t>
                </a:r>
                <a:r>
                  <a:rPr lang="en-US" sz="2400" dirty="0">
                    <a:solidFill>
                      <a:schemeClr val="tx1"/>
                    </a:solidFill>
                  </a:rPr>
                  <a:t> DP protocol </a:t>
                </a: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can distinguish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E7CA657-E078-4E17-8338-80A97D56B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46" y="2624688"/>
                <a:ext cx="6094800" cy="1200329"/>
              </a:xfrm>
              <a:prstGeom prst="rect">
                <a:avLst/>
              </a:prstGeom>
              <a:blipFill>
                <a:blip r:embed="rId6"/>
                <a:stretch>
                  <a:fillRect t="-4082" b="-1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AA4F59A-B734-4B5B-8906-1D037C63C7A6}"/>
                  </a:ext>
                </a:extLst>
              </p:cNvPr>
              <p:cNvSpPr txBox="1"/>
              <p:nvPr/>
            </p:nvSpPr>
            <p:spPr>
              <a:xfrm>
                <a:off x="271692" y="4406655"/>
                <a:ext cx="679820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/>
                  <a:t>For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ALL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-randomizer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are close in statistical distance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AA4F59A-B734-4B5B-8906-1D037C63C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92" y="4406655"/>
                <a:ext cx="6798200" cy="830997"/>
              </a:xfrm>
              <a:prstGeom prst="rect">
                <a:avLst/>
              </a:prstGeom>
              <a:blipFill>
                <a:blip r:embed="rId7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Up-Down 15">
            <a:extLst>
              <a:ext uri="{FF2B5EF4-FFF2-40B4-BE49-F238E27FC236}">
                <a16:creationId xmlns:a16="http://schemas.microsoft.com/office/drawing/2014/main" id="{449987D1-F32E-4017-A75B-7D1E4EEA72A8}"/>
              </a:ext>
            </a:extLst>
          </p:cNvPr>
          <p:cNvSpPr/>
          <p:nvPr/>
        </p:nvSpPr>
        <p:spPr>
          <a:xfrm>
            <a:off x="3238050" y="3887429"/>
            <a:ext cx="255792" cy="52456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Up-Down 17">
            <a:extLst>
              <a:ext uri="{FF2B5EF4-FFF2-40B4-BE49-F238E27FC236}">
                <a16:creationId xmlns:a16="http://schemas.microsoft.com/office/drawing/2014/main" id="{AB06B0A0-5F45-49EA-8220-4E09862B6649}"/>
              </a:ext>
            </a:extLst>
          </p:cNvPr>
          <p:cNvSpPr/>
          <p:nvPr/>
        </p:nvSpPr>
        <p:spPr>
          <a:xfrm>
            <a:off x="3238050" y="5344702"/>
            <a:ext cx="255792" cy="52456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llout: Bent Line with Border and Accent Bar 18">
                <a:extLst>
                  <a:ext uri="{FF2B5EF4-FFF2-40B4-BE49-F238E27FC236}">
                    <a16:creationId xmlns:a16="http://schemas.microsoft.com/office/drawing/2014/main" id="{3B69241F-18A3-41F0-B194-558D4513FBB7}"/>
                  </a:ext>
                </a:extLst>
              </p:cNvPr>
              <p:cNvSpPr/>
              <p:nvPr/>
            </p:nvSpPr>
            <p:spPr>
              <a:xfrm>
                <a:off x="7262518" y="3267762"/>
                <a:ext cx="4738138" cy="2087601"/>
              </a:xfrm>
              <a:prstGeom prst="accentBorderCallout2">
                <a:avLst>
                  <a:gd name="adj1" fmla="val 18750"/>
                  <a:gd name="adj2" fmla="val -8333"/>
                  <a:gd name="adj3" fmla="val 39998"/>
                  <a:gd name="adj4" fmla="val -70920"/>
                  <a:gd name="adj5" fmla="val 152102"/>
                  <a:gd name="adj6" fmla="val -99523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𝐻𝑖𝑠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distribution of histogram of the transcript, when running randomizer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on a dataset.</a:t>
                </a:r>
              </a:p>
              <a:p>
                <a:pPr algn="ctr"/>
                <a:endParaRPr lang="en-US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𝐻𝑖𝑠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Draw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endParaRPr lang="en-US" dirty="0"/>
              </a:p>
              <a:p>
                <a:pPr algn="ctr"/>
                <a:r>
                  <a:rPr lang="en-US" dirty="0"/>
                  <a:t>Output the </a:t>
                </a:r>
                <a:r>
                  <a:rPr lang="en-US" b="1" dirty="0">
                    <a:solidFill>
                      <a:srgbClr val="FF0000"/>
                    </a:solidFill>
                  </a:rPr>
                  <a:t>histogram</a:t>
                </a:r>
                <a:r>
                  <a:rPr lang="en-US" dirty="0"/>
                  <a:t> of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</a:t>
                </a: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19" name="Callout: Bent Line with Border and Accent Bar 18">
                <a:extLst>
                  <a:ext uri="{FF2B5EF4-FFF2-40B4-BE49-F238E27FC236}">
                    <a16:creationId xmlns:a16="http://schemas.microsoft.com/office/drawing/2014/main" id="{3B69241F-18A3-41F0-B194-558D4513F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2518" y="3267762"/>
                <a:ext cx="4738138" cy="2087601"/>
              </a:xfrm>
              <a:prstGeom prst="accentBorderCallout2">
                <a:avLst>
                  <a:gd name="adj1" fmla="val 18750"/>
                  <a:gd name="adj2" fmla="val -8333"/>
                  <a:gd name="adj3" fmla="val 39998"/>
                  <a:gd name="adj4" fmla="val -70920"/>
                  <a:gd name="adj5" fmla="val 152102"/>
                  <a:gd name="adj6" fmla="val -99523"/>
                </a:avLst>
              </a:prstGeom>
              <a:blipFill>
                <a:blip r:embed="rId8"/>
                <a:stretch>
                  <a:fillRect r="-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70FED3D-7136-48BE-A45B-BC2C6C9454C8}"/>
                  </a:ext>
                </a:extLst>
              </p:cNvPr>
              <p:cNvSpPr txBox="1"/>
              <p:nvPr/>
            </p:nvSpPr>
            <p:spPr>
              <a:xfrm>
                <a:off x="838200" y="1687805"/>
                <a:ext cx="10620572" cy="89255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</a:rPr>
                  <a:t>Goal</a:t>
                </a: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Construct two distributions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-input datasets, such that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70FED3D-7136-48BE-A45B-BC2C6C9454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87805"/>
                <a:ext cx="10620572" cy="892552"/>
              </a:xfrm>
              <a:prstGeom prst="rect">
                <a:avLst/>
              </a:prstGeom>
              <a:blipFill>
                <a:blip r:embed="rId9"/>
                <a:stretch>
                  <a:fillRect t="-6849" b="-150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984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8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874424" cy="1516421"/>
          </a:xfrm>
        </p:spPr>
        <p:txBody>
          <a:bodyPr>
            <a:normAutofit/>
          </a:bodyPr>
          <a:lstStyle/>
          <a:p>
            <a:pPr algn="ctr"/>
            <a:r>
              <a:rPr lang="en-US" altLang="zh-CN" sz="6000" dirty="0"/>
              <a:t>Overview of Proof</a:t>
            </a:r>
            <a:endParaRPr lang="zh-CN" altLang="en-US" sz="6000" b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4034D235-F88F-489C-9D15-B96895EFC7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6780" y="1700808"/>
                <a:ext cx="10765804" cy="4464496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Two Ideas Behind The </a:t>
                </a:r>
                <a:r>
                  <a:rPr lang="en-US" sz="2000" b="1" dirty="0"/>
                  <a:t>Estimate the Unseen </a:t>
                </a:r>
                <a:r>
                  <a:rPr lang="en-US" sz="2000" dirty="0"/>
                  <a:t>Problem:</a:t>
                </a:r>
              </a:p>
              <a:p>
                <a:pPr lvl="1"/>
                <a:r>
                  <a:rPr lang="en-US" sz="2000" b="1" dirty="0" err="1">
                    <a:solidFill>
                      <a:srgbClr val="7030A0"/>
                    </a:solidFill>
                  </a:rPr>
                  <a:t>Poissonization</a:t>
                </a:r>
                <a:r>
                  <a:rPr lang="en-US" sz="2000" b="1" dirty="0"/>
                  <a:t> and </a:t>
                </a:r>
                <a:r>
                  <a:rPr lang="en-US" sz="2000" b="1" dirty="0">
                    <a:solidFill>
                      <a:srgbClr val="00B0F0"/>
                    </a:solidFill>
                  </a:rPr>
                  <a:t>Moment-Matching</a:t>
                </a:r>
              </a:p>
              <a:p>
                <a:r>
                  <a:rPr lang="en-US" sz="2000" dirty="0"/>
                  <a:t>Construction of Hard Distributions:</a:t>
                </a:r>
              </a:p>
              <a:p>
                <a:pPr lvl="1"/>
                <a:r>
                  <a:rPr lang="en-US" sz="2000" dirty="0"/>
                  <a:t>We construct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from two 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Moment-Matching</a:t>
                </a:r>
                <a:r>
                  <a:rPr lang="en-US" sz="2000" dirty="0"/>
                  <a:t> random variables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Analyzing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𝐻𝑖𝑠𝑡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𝑖𝑠𝑡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𝑖𝑠𝑡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𝑖𝑠𝑡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 are the histogram </a:t>
                </a:r>
                <a:r>
                  <a:rPr lang="en-US" sz="2000" dirty="0" err="1"/>
                  <a:t>r.v.</a:t>
                </a:r>
                <a:r>
                  <a:rPr lang="en-US" sz="2000" dirty="0"/>
                  <a:t> obtained by applying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000" dirty="0"/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Express them elegantly with sums of </a:t>
                </a:r>
                <a:r>
                  <a:rPr lang="en-US" sz="2000" b="1" dirty="0"/>
                  <a:t>Mixtures of</a:t>
                </a:r>
                <a:r>
                  <a:rPr lang="en-US" sz="2000" dirty="0"/>
                  <a:t> </a:t>
                </a:r>
                <a:r>
                  <a:rPr lang="en-US" sz="2000" b="1" dirty="0"/>
                  <a:t>Multi-Dimensional Poisson distributions </a:t>
                </a:r>
                <a:r>
                  <a:rPr lang="en-US" sz="2000" dirty="0"/>
                  <a:t>(</a:t>
                </a:r>
                <a:r>
                  <a:rPr lang="en-US" sz="2000" b="1" dirty="0" err="1">
                    <a:solidFill>
                      <a:srgbClr val="7030A0"/>
                    </a:solidFill>
                  </a:rPr>
                  <a:t>Poissonization</a:t>
                </a:r>
                <a:r>
                  <a:rPr lang="en-US" sz="2000" dirty="0"/>
                  <a:t>)</a:t>
                </a:r>
                <a:endParaRPr lang="en-US" sz="2000" b="1" dirty="0"/>
              </a:p>
              <a:p>
                <a:pPr lvl="1"/>
                <a:r>
                  <a:rPr lang="en-US" sz="2000" dirty="0"/>
                  <a:t>Need to bound statistical distance between two </a:t>
                </a:r>
                <a:r>
                  <a:rPr lang="en-US" sz="2000" b="1" dirty="0"/>
                  <a:t>Mixtures of</a:t>
                </a:r>
                <a:r>
                  <a:rPr lang="en-US" sz="2000" dirty="0"/>
                  <a:t> </a:t>
                </a:r>
                <a:r>
                  <a:rPr lang="en-US" sz="2000" b="1" dirty="0"/>
                  <a:t>Multi-Dimensional Poisson distributions</a:t>
                </a:r>
              </a:p>
              <a:p>
                <a:r>
                  <a:rPr lang="en-US" sz="2000" b="1" dirty="0">
                    <a:solidFill>
                      <a:srgbClr val="00B0F0"/>
                    </a:solidFill>
                  </a:rPr>
                  <a:t>Moment-Matching</a:t>
                </a:r>
                <a:r>
                  <a:rPr lang="en-US" sz="2000" dirty="0"/>
                  <a:t> Techniques:</a:t>
                </a:r>
              </a:p>
              <a:p>
                <a:pPr lvl="1"/>
                <a:r>
                  <a:rPr lang="en-US" sz="2000" dirty="0"/>
                  <a:t>Bounding the statistical distance with (a multi-dimensional generalization of) Moment-Matching Lemma for Poisson distributions and </a:t>
                </a:r>
                <a:r>
                  <a:rPr lang="en-US" sz="2000" b="1" dirty="0" err="1">
                    <a:solidFill>
                      <a:srgbClr val="7030A0"/>
                    </a:solidFill>
                  </a:rPr>
                  <a:t>Charlier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 Polynomials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4034D235-F88F-489C-9D15-B96895EFC7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6780" y="1700808"/>
                <a:ext cx="10765804" cy="4464496"/>
              </a:xfrm>
              <a:blipFill>
                <a:blip r:embed="rId3"/>
                <a:stretch>
                  <a:fillRect l="-510" t="-1366" b="-1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row: Left 10">
            <a:extLst>
              <a:ext uri="{FF2B5EF4-FFF2-40B4-BE49-F238E27FC236}">
                <a16:creationId xmlns:a16="http://schemas.microsoft.com/office/drawing/2014/main" id="{4CE205F0-7D6C-43C0-BCE1-D4BB8F1CE971}"/>
              </a:ext>
            </a:extLst>
          </p:cNvPr>
          <p:cNvSpPr/>
          <p:nvPr/>
        </p:nvSpPr>
        <p:spPr>
          <a:xfrm rot="10800000">
            <a:off x="263352" y="1988840"/>
            <a:ext cx="432048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llout: Line 2">
            <a:extLst>
              <a:ext uri="{FF2B5EF4-FFF2-40B4-BE49-F238E27FC236}">
                <a16:creationId xmlns:a16="http://schemas.microsoft.com/office/drawing/2014/main" id="{59F3C7B2-705F-4ABC-86B0-F80B85140632}"/>
              </a:ext>
            </a:extLst>
          </p:cNvPr>
          <p:cNvSpPr/>
          <p:nvPr/>
        </p:nvSpPr>
        <p:spPr>
          <a:xfrm>
            <a:off x="3431704" y="3212976"/>
            <a:ext cx="3600400" cy="720080"/>
          </a:xfrm>
          <a:prstGeom prst="borderCallout1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Very general, potentially applicable to many other problems</a:t>
            </a:r>
          </a:p>
        </p:txBody>
      </p:sp>
      <p:sp>
        <p:nvSpPr>
          <p:cNvPr id="12" name="Callout: Line 11">
            <a:extLst>
              <a:ext uri="{FF2B5EF4-FFF2-40B4-BE49-F238E27FC236}">
                <a16:creationId xmlns:a16="http://schemas.microsoft.com/office/drawing/2014/main" id="{02395917-44CB-41A6-A3ED-01DCD2CFD7B2}"/>
              </a:ext>
            </a:extLst>
          </p:cNvPr>
          <p:cNvSpPr/>
          <p:nvPr/>
        </p:nvSpPr>
        <p:spPr>
          <a:xfrm>
            <a:off x="8146136" y="5085184"/>
            <a:ext cx="3600400" cy="648072"/>
          </a:xfrm>
          <a:prstGeom prst="borderCallout1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First application of such techniques in privacy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533D38F-A4DB-4C70-BC51-91C067ACE502}"/>
                  </a:ext>
                </a:extLst>
              </p:cNvPr>
              <p:cNvSpPr txBox="1"/>
              <p:nvPr/>
            </p:nvSpPr>
            <p:spPr>
              <a:xfrm>
                <a:off x="7248128" y="2295635"/>
                <a:ext cx="60948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polylog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)))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-randomizer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533D38F-A4DB-4C70-BC51-91C067ACE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8128" y="2295635"/>
                <a:ext cx="6094800" cy="369332"/>
              </a:xfrm>
              <a:prstGeom prst="rect">
                <a:avLst/>
              </a:prstGeom>
              <a:blipFill>
                <a:blip r:embed="rId4"/>
                <a:stretch>
                  <a:fillRect l="-30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250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12" grpId="0" animBg="1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16633"/>
            <a:ext cx="11881320" cy="792088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/>
              <a:t>Lower Bounds for </a:t>
            </a:r>
            <a:r>
              <a:rPr lang="en-US" altLang="zh-CN" sz="4000" b="1" dirty="0"/>
              <a:t>Count Distinct </a:t>
            </a:r>
            <a:r>
              <a:rPr lang="en-US" altLang="zh-CN" sz="4000" dirty="0"/>
              <a:t>via </a:t>
            </a:r>
            <a:r>
              <a:rPr lang="en-US" altLang="zh-CN" sz="4000" b="1" dirty="0">
                <a:solidFill>
                  <a:srgbClr val="00B0F0"/>
                </a:solidFill>
              </a:rPr>
              <a:t>Moment-Matching</a:t>
            </a:r>
            <a:endParaRPr lang="zh-CN" altLang="en-US" sz="4000" b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6D5B3CFC-2BAB-4175-8FDF-C17B5826356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7368" y="3140968"/>
                <a:ext cx="11377263" cy="345638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3500" b="1" dirty="0">
                    <a:solidFill>
                      <a:srgbClr val="0070C0"/>
                    </a:solidFill>
                  </a:rPr>
                  <a:t>Estimate the Unseen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050" dirty="0"/>
                  <a:t>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Input</a:t>
                </a:r>
                <a:r>
                  <a:rPr lang="en-US" dirty="0"/>
                  <a:t>: Given access to a list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900" dirty="0"/>
                  <a:t>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1" dirty="0">
                    <a:solidFill>
                      <a:srgbClr val="7030A0"/>
                    </a:solidFill>
                  </a:rPr>
                  <a:t>Problem</a:t>
                </a:r>
                <a:r>
                  <a:rPr lang="en-US" dirty="0"/>
                  <a:t>: Estimate the number of </a:t>
                </a:r>
                <a:r>
                  <a:rPr lang="en-US" b="1" dirty="0">
                    <a:solidFill>
                      <a:srgbClr val="C00000"/>
                    </a:solidFill>
                  </a:rPr>
                  <a:t>Distinct Elements </a:t>
                </a:r>
                <a:r>
                  <a:rPr lang="en-US" dirty="0"/>
                  <a:t>in the list within an additive error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/10</m:t>
                    </m:r>
                  </m:oMath>
                </a14:m>
                <a:r>
                  <a:rPr lang="en-US" dirty="0"/>
                  <a:t> and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0.99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000" dirty="0"/>
                  <a:t> 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B050"/>
                    </a:solidFill>
                  </a:rPr>
                  <a:t>Model</a:t>
                </a:r>
                <a:r>
                  <a:rPr lang="en-US" b="1" dirty="0"/>
                  <a:t>: </a:t>
                </a:r>
                <a:r>
                  <a:rPr lang="en-US" dirty="0"/>
                  <a:t>Can pick some </a:t>
                </a:r>
                <a:r>
                  <a:rPr lang="en-US" b="1" dirty="0"/>
                  <a:t>uniformly random locations </a:t>
                </a:r>
                <a:r>
                  <a:rPr lang="en-US" dirty="0"/>
                  <a:t>to query</a:t>
                </a:r>
                <a:r>
                  <a:rPr lang="en-US" dirty="0">
                    <a:solidFill>
                      <a:schemeClr val="tx1"/>
                    </a:solidFill>
                  </a:rPr>
                  <a:t>; wish to </a:t>
                </a:r>
                <a:r>
                  <a:rPr lang="en-US" b="1" dirty="0">
                    <a:solidFill>
                      <a:srgbClr val="FF0000"/>
                    </a:solidFill>
                  </a:rPr>
                  <a:t>minimize</a:t>
                </a:r>
                <a:r>
                  <a:rPr lang="en-US" dirty="0">
                    <a:solidFill>
                      <a:schemeClr val="tx1"/>
                    </a:solidFill>
                  </a:rPr>
                  <a:t> the number of locations picked</a:t>
                </a:r>
              </a:p>
            </p:txBody>
          </p:sp>
        </mc:Choice>
        <mc:Fallback xmlns="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6D5B3CFC-2BAB-4175-8FDF-C17B582635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8" y="3140968"/>
                <a:ext cx="11377263" cy="3456384"/>
              </a:xfrm>
              <a:prstGeom prst="rect">
                <a:avLst/>
              </a:prstGeom>
              <a:blipFill>
                <a:blip r:embed="rId3"/>
                <a:stretch>
                  <a:fillRect l="-1125" t="-5291" b="-2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DB6B275-73DA-4FBB-BCFE-A968F3083A9F}"/>
                  </a:ext>
                </a:extLst>
              </p:cNvPr>
              <p:cNvSpPr txBox="1"/>
              <p:nvPr/>
            </p:nvSpPr>
            <p:spPr>
              <a:xfrm>
                <a:off x="7664030" y="3573016"/>
                <a:ext cx="4104137" cy="892296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0" i="0" dirty="0"/>
                  <a:t>[</a:t>
                </a:r>
                <a:r>
                  <a:rPr lang="en-US" sz="2000" dirty="0"/>
                  <a:t>Valiant-Valiant’13</a:t>
                </a:r>
                <a:r>
                  <a:rPr lang="en-US" sz="2000" b="0" i="0" dirty="0"/>
                  <a:t>] and [</a:t>
                </a:r>
                <a:r>
                  <a:rPr lang="en-US" sz="2000" dirty="0"/>
                  <a:t>Wu-Yang’16</a:t>
                </a:r>
                <a:r>
                  <a:rPr lang="en-US" sz="2000" b="0" i="0" dirty="0"/>
                  <a:t>]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/>
                  <a:t>-queries are required!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DB6B275-73DA-4FBB-BCFE-A968F3083A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030" y="3573016"/>
                <a:ext cx="4104137" cy="892296"/>
              </a:xfrm>
              <a:prstGeom prst="rect">
                <a:avLst/>
              </a:prstGeom>
              <a:blipFill>
                <a:blip r:embed="rId4"/>
                <a:stretch>
                  <a:fillRect l="-889" t="-2703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44E512-3EC3-40FE-A812-36695961BCA7}"/>
                  </a:ext>
                </a:extLst>
              </p:cNvPr>
              <p:cNvSpPr txBox="1"/>
              <p:nvPr/>
            </p:nvSpPr>
            <p:spPr>
              <a:xfrm>
                <a:off x="911424" y="1307488"/>
                <a:ext cx="10081120" cy="12156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Lower Bound in Low-Privacy 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Local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dirty="0"/>
                  <a:t>Model</a:t>
                </a:r>
              </a:p>
              <a:p>
                <a:pPr algn="ctr"/>
                <a:r>
                  <a:rPr lang="en-US" sz="2400" dirty="0"/>
                  <a:t>For some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𝐩𝐨𝐥𝐲𝐥𝐨𝐠</m:t>
                    </m:r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,</a:t>
                </a:r>
                <a:endParaRPr lang="en-US" sz="2400" b="1" dirty="0"/>
              </a:p>
              <a:p>
                <a:pPr algn="ctr"/>
                <a:r>
                  <a:rPr lang="en-US" sz="2400" dirty="0"/>
                  <a:t>No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𝐥𝐧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-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Local</a:t>
                </a:r>
                <a:r>
                  <a:rPr lang="en-US" sz="2400" dirty="0"/>
                  <a:t> DP protocol can solve </a:t>
                </a:r>
                <a:r>
                  <a:rPr lang="en-US" sz="2400" b="1" dirty="0"/>
                  <a:t>Count Distinct </a:t>
                </a:r>
                <a:r>
                  <a:rPr lang="en-US" sz="2400" dirty="0"/>
                  <a:t>with error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𝒐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44E512-3EC3-40FE-A812-36695961B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24" y="1307488"/>
                <a:ext cx="10081120" cy="1215654"/>
              </a:xfrm>
              <a:prstGeom prst="rect">
                <a:avLst/>
              </a:prstGeom>
              <a:blipFill>
                <a:blip r:embed="rId5"/>
                <a:stretch>
                  <a:fillRect t="-4000" b="-900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499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874424" cy="1516421"/>
          </a:xfrm>
        </p:spPr>
        <p:txBody>
          <a:bodyPr>
            <a:normAutofit/>
          </a:bodyPr>
          <a:lstStyle/>
          <a:p>
            <a:pPr algn="ctr"/>
            <a:r>
              <a:rPr lang="en-US" altLang="zh-CN" sz="4800" dirty="0"/>
              <a:t>Key Ideas Behind the </a:t>
            </a:r>
            <a:r>
              <a:rPr lang="en-US" altLang="zh-CN" sz="4800" b="1" dirty="0"/>
              <a:t>Lower Bounds </a:t>
            </a:r>
            <a:r>
              <a:rPr lang="en-US" altLang="zh-CN" sz="4800" dirty="0"/>
              <a:t>for </a:t>
            </a:r>
            <a:r>
              <a:rPr lang="en-US" altLang="zh-CN" sz="4800" b="1" dirty="0">
                <a:solidFill>
                  <a:srgbClr val="00B0F0"/>
                </a:solidFill>
              </a:rPr>
              <a:t>Estimate the Unseen</a:t>
            </a:r>
            <a:endParaRPr lang="zh-CN" altLang="en-US" sz="4800" b="1" dirty="0">
              <a:solidFill>
                <a:srgbClr val="00B0F0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D5B3CFC-2BAB-4175-8FDF-C17B5826356F}"/>
              </a:ext>
            </a:extLst>
          </p:cNvPr>
          <p:cNvSpPr txBox="1">
            <a:spLocks/>
          </p:cNvSpPr>
          <p:nvPr/>
        </p:nvSpPr>
        <p:spPr>
          <a:xfrm>
            <a:off x="0" y="1633053"/>
            <a:ext cx="11928648" cy="2083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5B3FBF-0D72-4043-8190-A42AAF3D36E9}"/>
              </a:ext>
            </a:extLst>
          </p:cNvPr>
          <p:cNvSpPr txBox="1"/>
          <p:nvPr/>
        </p:nvSpPr>
        <p:spPr>
          <a:xfrm>
            <a:off x="5807968" y="1725837"/>
            <a:ext cx="64809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00B0F0"/>
                </a:solidFill>
              </a:rPr>
              <a:t>Moment-Matching</a:t>
            </a:r>
            <a:r>
              <a:rPr lang="en-US" sz="2400" dirty="0"/>
              <a:t> Random Variables </a:t>
            </a:r>
          </a:p>
          <a:p>
            <a:pPr marL="0" indent="0" algn="ctr">
              <a:buNone/>
            </a:pPr>
            <a:r>
              <a:rPr lang="en-US" sz="2400" dirty="0"/>
              <a:t>A very </a:t>
            </a:r>
            <a:r>
              <a:rPr lang="en-US" sz="2400" b="1" dirty="0"/>
              <a:t>elegant</a:t>
            </a:r>
            <a:r>
              <a:rPr lang="en-US" sz="2400" dirty="0"/>
              <a:t> way to bound statistical distance!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CBD69C-DDF0-4988-8AEF-4D7AE57A9177}"/>
              </a:ext>
            </a:extLst>
          </p:cNvPr>
          <p:cNvSpPr txBox="1"/>
          <p:nvPr/>
        </p:nvSpPr>
        <p:spPr>
          <a:xfrm>
            <a:off x="-88508" y="1480164"/>
            <a:ext cx="60948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800" b="1" dirty="0" err="1">
                <a:solidFill>
                  <a:srgbClr val="7030A0"/>
                </a:solidFill>
              </a:rPr>
              <a:t>Poissonization</a:t>
            </a:r>
            <a:r>
              <a:rPr lang="en-US" sz="2400" b="1" dirty="0"/>
              <a:t> </a:t>
            </a:r>
          </a:p>
          <a:p>
            <a:pPr marL="0" indent="0" algn="ctr">
              <a:buNone/>
            </a:pPr>
            <a:r>
              <a:rPr lang="en-US" sz="2400" dirty="0"/>
              <a:t>A standard tool in property testing literature</a:t>
            </a:r>
          </a:p>
          <a:p>
            <a:pPr marL="0" indent="0" algn="ctr">
              <a:buNone/>
            </a:pPr>
            <a:r>
              <a:rPr lang="en-US" sz="2400" dirty="0"/>
              <a:t>for </a:t>
            </a:r>
            <a:r>
              <a:rPr lang="en-US" sz="2400" b="1" dirty="0">
                <a:solidFill>
                  <a:srgbClr val="FF0000"/>
                </a:solidFill>
              </a:rPr>
              <a:t>breaking the correlation in histogram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EB9CAC2-1BD8-447B-B120-5AC02A72E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65" y="2899546"/>
            <a:ext cx="6735862" cy="335773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AA3AA13-AE13-4DC6-BC62-E887795342C7}"/>
              </a:ext>
            </a:extLst>
          </p:cNvPr>
          <p:cNvSpPr txBox="1"/>
          <p:nvPr/>
        </p:nvSpPr>
        <p:spPr>
          <a:xfrm>
            <a:off x="451696" y="6301644"/>
            <a:ext cx="615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https://theinformaticists.com/category/blog/online-lectures/</a:t>
            </a:r>
            <a:endParaRPr lang="en-US" dirty="0"/>
          </a:p>
        </p:txBody>
      </p:sp>
      <p:pic>
        <p:nvPicPr>
          <p:cNvPr id="18" name="Picture 17" descr="A picture containing elephant, person, outdoor, trunk&#10;&#10;Description automatically generated">
            <a:extLst>
              <a:ext uri="{FF2B5EF4-FFF2-40B4-BE49-F238E27FC236}">
                <a16:creationId xmlns:a16="http://schemas.microsoft.com/office/drawing/2014/main" id="{EA2E23C0-23E7-4A5B-A1FF-93E8DCABB6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3596627"/>
            <a:ext cx="1851670" cy="246889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B4E93F7-222B-47A0-96B2-A3D87470A2D4}"/>
              </a:ext>
            </a:extLst>
          </p:cNvPr>
          <p:cNvSpPr txBox="1"/>
          <p:nvPr/>
        </p:nvSpPr>
        <p:spPr>
          <a:xfrm>
            <a:off x="8522452" y="6165304"/>
            <a:ext cx="1851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 err="1">
                <a:solidFill>
                  <a:srgbClr val="527BBD"/>
                </a:solidFill>
                <a:effectLst/>
                <a:latin typeface="Georgia" panose="02040502050405020303" pitchFamily="18" charset="0"/>
              </a:rPr>
              <a:t>Yanjun</a:t>
            </a:r>
            <a:r>
              <a:rPr lang="en-US" b="1" i="0" dirty="0">
                <a:solidFill>
                  <a:srgbClr val="527BBD"/>
                </a:solidFill>
                <a:effectLst/>
                <a:latin typeface="Georgia" panose="02040502050405020303" pitchFamily="18" charset="0"/>
              </a:rPr>
              <a:t> Han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E46DEEAF-C530-45EC-A80B-62F1EF855331}"/>
              </a:ext>
            </a:extLst>
          </p:cNvPr>
          <p:cNvSpPr/>
          <p:nvPr/>
        </p:nvSpPr>
        <p:spPr>
          <a:xfrm>
            <a:off x="310720" y="4944468"/>
            <a:ext cx="144016" cy="835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B33965E7-61C6-41BD-82DF-18136F54F982}"/>
              </a:ext>
            </a:extLst>
          </p:cNvPr>
          <p:cNvSpPr/>
          <p:nvPr/>
        </p:nvSpPr>
        <p:spPr>
          <a:xfrm>
            <a:off x="307680" y="5136414"/>
            <a:ext cx="144016" cy="762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2247690C-36EA-4EDA-BC0D-2B5E82DA32C6}"/>
              </a:ext>
            </a:extLst>
          </p:cNvPr>
          <p:cNvSpPr/>
          <p:nvPr/>
        </p:nvSpPr>
        <p:spPr>
          <a:xfrm>
            <a:off x="307680" y="5313765"/>
            <a:ext cx="144016" cy="7626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8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5" grpId="0"/>
      <p:bldP spid="20" grpId="0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903635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Differential Privacy: Definition</a:t>
            </a:r>
            <a:endParaRPr lang="zh-CN" alt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DD0703B-A39A-4389-9137-B850B87FD1AA}"/>
                  </a:ext>
                </a:extLst>
              </p:cNvPr>
              <p:cNvSpPr txBox="1"/>
              <p:nvPr/>
            </p:nvSpPr>
            <p:spPr>
              <a:xfrm>
                <a:off x="623392" y="1020267"/>
                <a:ext cx="11233248" cy="497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An algorithm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2400" dirty="0"/>
                  <a:t> runs on a data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</m:sSub>
                  </m:oMath>
                </a14:m>
                <a:r>
                  <a:rPr lang="en-US" sz="2400" dirty="0"/>
                  <a:t>,  produces a </a:t>
                </a:r>
                <a:r>
                  <a:rPr lang="en-US" sz="2400" b="1" dirty="0"/>
                  <a:t>probabilistic</a:t>
                </a:r>
                <a:r>
                  <a:rPr lang="en-US" sz="2400" dirty="0"/>
                  <a:t> output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𝓓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DD0703B-A39A-4389-9137-B850B87FD1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1020267"/>
                <a:ext cx="11233248" cy="497893"/>
              </a:xfrm>
              <a:prstGeom prst="rect">
                <a:avLst/>
              </a:prstGeom>
              <a:blipFill>
                <a:blip r:embed="rId3"/>
                <a:stretch>
                  <a:fillRect l="-163" t="-8537" b="-20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8386A9E8-C208-4815-9C35-9E6D20FF3589}"/>
              </a:ext>
            </a:extLst>
          </p:cNvPr>
          <p:cNvSpPr txBox="1"/>
          <p:nvPr/>
        </p:nvSpPr>
        <p:spPr>
          <a:xfrm>
            <a:off x="479376" y="2704602"/>
            <a:ext cx="11233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We say two datasets are </a:t>
            </a:r>
            <a:r>
              <a:rPr lang="en-US" sz="2400" b="1" dirty="0">
                <a:solidFill>
                  <a:srgbClr val="FF0000"/>
                </a:solidFill>
              </a:rPr>
              <a:t>neighboring</a:t>
            </a:r>
            <a:r>
              <a:rPr lang="en-US" sz="2400" dirty="0"/>
              <a:t>, if they differ by at </a:t>
            </a:r>
            <a:r>
              <a:rPr lang="en-US" sz="2400" b="1" dirty="0">
                <a:solidFill>
                  <a:srgbClr val="00B050"/>
                </a:solidFill>
              </a:rPr>
              <a:t>most one element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2B1CB6-310B-4752-A671-D9C0B94B1432}"/>
              </a:ext>
            </a:extLst>
          </p:cNvPr>
          <p:cNvSpPr txBox="1"/>
          <p:nvPr/>
        </p:nvSpPr>
        <p:spPr>
          <a:xfrm>
            <a:off x="2849903" y="1995965"/>
            <a:ext cx="1617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{3,5,7,</a:t>
            </a:r>
            <a:r>
              <a:rPr lang="en-US" sz="2400" b="1" dirty="0">
                <a:solidFill>
                  <a:srgbClr val="FF0000"/>
                </a:solidFill>
              </a:rPr>
              <a:t>9</a:t>
            </a:r>
            <a:r>
              <a:rPr lang="en-US" sz="2400" dirty="0"/>
              <a:t>,11}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A56F71-44F5-45A0-A256-D39E7C69C5EA}"/>
              </a:ext>
            </a:extLst>
          </p:cNvPr>
          <p:cNvSpPr txBox="1"/>
          <p:nvPr/>
        </p:nvSpPr>
        <p:spPr>
          <a:xfrm>
            <a:off x="7104112" y="1995965"/>
            <a:ext cx="1773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{3,5,7,</a:t>
            </a:r>
            <a:r>
              <a:rPr lang="en-US" sz="2400" b="1" dirty="0">
                <a:solidFill>
                  <a:srgbClr val="0070C0"/>
                </a:solidFill>
              </a:rPr>
              <a:t>13</a:t>
            </a:r>
            <a:r>
              <a:rPr lang="en-US" sz="2400" dirty="0"/>
              <a:t>,11}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368F1B8-F1C1-4271-82B9-D326F0383221}"/>
                  </a:ext>
                </a:extLst>
              </p:cNvPr>
              <p:cNvSpPr txBox="1"/>
              <p:nvPr/>
            </p:nvSpPr>
            <p:spPr>
              <a:xfrm>
                <a:off x="2279576" y="3635605"/>
                <a:ext cx="748403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An algorithm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𝝐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-differentially private</a:t>
                </a:r>
                <a:endParaRPr lang="en-US" sz="2400" b="1" dirty="0"/>
              </a:p>
              <a:p>
                <a:pPr algn="ctr"/>
                <a:r>
                  <a:rPr lang="en-US" sz="2400" dirty="0"/>
                  <a:t>if for all pairs of neighboring dataset</a:t>
                </a:r>
                <a:r>
                  <a:rPr lang="en-US" altLang="zh-CN" sz="2400" dirty="0"/>
                  <a:t>s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,  and all possible outputs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400" dirty="0"/>
                  <a:t>,</a:t>
                </a:r>
              </a:p>
              <a:p>
                <a:pPr algn="ctr"/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𝒟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⁡[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𝒟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𝜖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⁡[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368F1B8-F1C1-4271-82B9-D326F0383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576" y="3635605"/>
                <a:ext cx="7484038" cy="2308324"/>
              </a:xfrm>
              <a:prstGeom prst="rect">
                <a:avLst/>
              </a:prstGeom>
              <a:blipFill>
                <a:blip r:embed="rId4"/>
                <a:stretch>
                  <a:fillRect t="-2111" r="-163" b="-2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hought Bubble: Cloud 12">
                <a:extLst>
                  <a:ext uri="{FF2B5EF4-FFF2-40B4-BE49-F238E27FC236}">
                    <a16:creationId xmlns:a16="http://schemas.microsoft.com/office/drawing/2014/main" id="{4025577F-3729-4E25-B996-FF37E8678FF8}"/>
                  </a:ext>
                </a:extLst>
              </p:cNvPr>
              <p:cNvSpPr/>
              <p:nvPr/>
            </p:nvSpPr>
            <p:spPr>
              <a:xfrm>
                <a:off x="9696400" y="4221088"/>
                <a:ext cx="1944216" cy="1440160"/>
              </a:xfrm>
              <a:prstGeom prst="cloudCallout">
                <a:avLst>
                  <a:gd name="adj1" fmla="val -231265"/>
                  <a:gd name="adj2" fmla="val 20171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≈1+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hought Bubble: Cloud 12">
                <a:extLst>
                  <a:ext uri="{FF2B5EF4-FFF2-40B4-BE49-F238E27FC236}">
                    <a16:creationId xmlns:a16="http://schemas.microsoft.com/office/drawing/2014/main" id="{4025577F-3729-4E25-B996-FF37E8678F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400" y="4221088"/>
                <a:ext cx="1944216" cy="1440160"/>
              </a:xfrm>
              <a:prstGeom prst="cloudCallout">
                <a:avLst>
                  <a:gd name="adj1" fmla="val -231265"/>
                  <a:gd name="adj2" fmla="val 20171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067F6B9-49EA-41FF-8CB6-237B1E41EAD8}"/>
                  </a:ext>
                </a:extLst>
              </p:cNvPr>
              <p:cNvSpPr txBox="1"/>
              <p:nvPr/>
            </p:nvSpPr>
            <p:spPr>
              <a:xfrm>
                <a:off x="1847528" y="4899752"/>
                <a:ext cx="8712968" cy="6088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Attacker knows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and an output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400" dirty="0"/>
                  <a:t>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067F6B9-49EA-41FF-8CB6-237B1E41EA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528" y="4899752"/>
                <a:ext cx="8712968" cy="608821"/>
              </a:xfrm>
              <a:prstGeom prst="rect">
                <a:avLst/>
              </a:prstGeom>
              <a:blipFill>
                <a:blip r:embed="rId6"/>
                <a:stretch>
                  <a:fillRect t="-3000" b="-3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2FBA062-4F6A-4E3B-A814-5BBC9A2CDB76}"/>
                  </a:ext>
                </a:extLst>
              </p:cNvPr>
              <p:cNvSpPr txBox="1"/>
              <p:nvPr/>
            </p:nvSpPr>
            <p:spPr>
              <a:xfrm>
                <a:off x="1847528" y="5522279"/>
                <a:ext cx="410445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Likelihood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being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2400" dirty="0"/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2FBA062-4F6A-4E3B-A814-5BBC9A2CD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528" y="5522279"/>
                <a:ext cx="4104456" cy="830997"/>
              </a:xfrm>
              <a:prstGeom prst="rect">
                <a:avLst/>
              </a:prstGeom>
              <a:blipFill>
                <a:blip r:embed="rId7"/>
                <a:stretch>
                  <a:fillRect t="-5882" b="-9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FC606C6-E4EA-495E-923D-CACFD823CD98}"/>
                  </a:ext>
                </a:extLst>
              </p:cNvPr>
              <p:cNvSpPr txBox="1"/>
              <p:nvPr/>
            </p:nvSpPr>
            <p:spPr>
              <a:xfrm>
                <a:off x="5942773" y="5508573"/>
                <a:ext cx="410445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Likelihood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being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400" dirty="0"/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FC606C6-E4EA-495E-923D-CACFD823C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773" y="5508573"/>
                <a:ext cx="4104456" cy="830997"/>
              </a:xfrm>
              <a:prstGeom prst="rect">
                <a:avLst/>
              </a:prstGeom>
              <a:blipFill>
                <a:blip r:embed="rId8"/>
                <a:stretch>
                  <a:fillRect t="-5882" b="-9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row: Curved Up 18">
            <a:extLst>
              <a:ext uri="{FF2B5EF4-FFF2-40B4-BE49-F238E27FC236}">
                <a16:creationId xmlns:a16="http://schemas.microsoft.com/office/drawing/2014/main" id="{13C90FCB-38DA-4EB8-A222-02A75B377111}"/>
              </a:ext>
            </a:extLst>
          </p:cNvPr>
          <p:cNvSpPr/>
          <p:nvPr/>
        </p:nvSpPr>
        <p:spPr>
          <a:xfrm>
            <a:off x="3791744" y="6353276"/>
            <a:ext cx="4392488" cy="4601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699B0F-9A3B-44E0-8079-52B776B8E769}"/>
              </a:ext>
            </a:extLst>
          </p:cNvPr>
          <p:cNvSpPr txBox="1"/>
          <p:nvPr/>
        </p:nvSpPr>
        <p:spPr>
          <a:xfrm>
            <a:off x="5159896" y="633878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Neighboring!</a:t>
            </a:r>
          </a:p>
        </p:txBody>
      </p:sp>
    </p:spTree>
    <p:extLst>
      <p:ext uri="{BB962C8B-B14F-4D97-AF65-F5344CB8AC3E}">
        <p14:creationId xmlns:p14="http://schemas.microsoft.com/office/powerpoint/2010/main" val="259739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96296E-6 L -0.00078 -0.1289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645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-0.00182 -0.1398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699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 -0.1474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38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7 L 0.00026 -0.1682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842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5" grpId="0"/>
      <p:bldP spid="5" grpId="1"/>
      <p:bldP spid="12" grpId="0"/>
      <p:bldP spid="12" grpId="1"/>
      <p:bldP spid="6" grpId="0"/>
      <p:bldP spid="6" grpId="1"/>
      <p:bldP spid="13" grpId="0" animBg="1"/>
      <p:bldP spid="13" grpId="1" animBg="1"/>
      <p:bldP spid="15" grpId="0"/>
      <p:bldP spid="16" grpId="0"/>
      <p:bldP spid="17" grpId="0"/>
      <p:bldP spid="19" grpId="0" animBg="1"/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3"/>
            <a:ext cx="10874424" cy="1149126"/>
          </a:xfrm>
        </p:spPr>
        <p:txBody>
          <a:bodyPr>
            <a:normAutofit/>
          </a:bodyPr>
          <a:lstStyle/>
          <a:p>
            <a:pPr algn="ctr"/>
            <a:r>
              <a:rPr lang="en-US" altLang="zh-CN" sz="6000" dirty="0"/>
              <a:t>Constructing the Hard Distribution</a:t>
            </a:r>
            <a:endParaRPr lang="zh-CN" altLang="en-US" sz="6000" b="1" dirty="0">
              <a:solidFill>
                <a:srgbClr val="00B0F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D55627-8576-42D7-B357-2A1F1D734C04}"/>
              </a:ext>
            </a:extLst>
          </p:cNvPr>
          <p:cNvSpPr txBox="1"/>
          <p:nvPr/>
        </p:nvSpPr>
        <p:spPr>
          <a:xfrm>
            <a:off x="4615503" y="1107569"/>
            <a:ext cx="32403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/>
              <a:t>In </a:t>
            </a:r>
            <a:r>
              <a:rPr lang="en-US" altLang="zh-CN" sz="2400" b="1" dirty="0">
                <a:solidFill>
                  <a:srgbClr val="00B0F0"/>
                </a:solidFill>
              </a:rPr>
              <a:t>Estimate the Unseen</a:t>
            </a:r>
            <a:r>
              <a:rPr lang="en-US" altLang="zh-CN" sz="2400" b="1" dirty="0"/>
              <a:t>?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7C0F570-5620-4F8B-9EAF-2E9DC905C0D3}"/>
                  </a:ext>
                </a:extLst>
              </p:cNvPr>
              <p:cNvSpPr txBox="1"/>
              <p:nvPr/>
            </p:nvSpPr>
            <p:spPr>
              <a:xfrm>
                <a:off x="263352" y="1751958"/>
                <a:ext cx="612068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Given A 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population random variable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000" dirty="0"/>
                  <a:t> on non-negative integers with 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unit</a:t>
                </a:r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mean</a:t>
                </a:r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7C0F570-5620-4F8B-9EAF-2E9DC905C0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1751958"/>
                <a:ext cx="6120680" cy="707886"/>
              </a:xfrm>
              <a:prstGeom prst="rect">
                <a:avLst/>
              </a:prstGeom>
              <a:blipFill>
                <a:blip r:embed="rId3"/>
                <a:stretch>
                  <a:fillRect l="-996" t="-4274" r="-398"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4">
                <a:extLst>
                  <a:ext uri="{FF2B5EF4-FFF2-40B4-BE49-F238E27FC236}">
                    <a16:creationId xmlns:a16="http://schemas.microsoft.com/office/drawing/2014/main" id="{254EC8D3-60DA-4F6B-9C70-6565CA4CE2A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0431" y="2852936"/>
                <a:ext cx="4714790" cy="168324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400" dirty="0"/>
                  <a:t>Dataset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EU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bSup>
                  </m:oMath>
                </a14:m>
                <a:endParaRPr lang="en-US" sz="2400" dirty="0"/>
              </a:p>
              <a:p>
                <a:pPr marL="0" indent="0" algn="ctr">
                  <a:buNone/>
                </a:pPr>
                <a:r>
                  <a:rPr lang="en-US" sz="2000" dirty="0"/>
                  <a:t>For each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, we </a:t>
                </a:r>
              </a:p>
              <a:p>
                <a:pPr marL="0" indent="0" algn="ctr">
                  <a:buNone/>
                </a:pPr>
                <a:r>
                  <a:rPr lang="en-US" sz="2000" dirty="0"/>
                  <a:t>(1) draw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sz="2000" dirty="0"/>
              </a:p>
              <a:p>
                <a:pPr marL="0" indent="0" algn="ctr">
                  <a:buNone/>
                </a:pPr>
                <a:r>
                  <a:rPr lang="en-US" sz="2000" dirty="0"/>
                  <a:t>(2) add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/>
                  <a:t>users with input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15" name="Content Placeholder 4">
                <a:extLst>
                  <a:ext uri="{FF2B5EF4-FFF2-40B4-BE49-F238E27FC236}">
                    <a16:creationId xmlns:a16="http://schemas.microsoft.com/office/drawing/2014/main" id="{254EC8D3-60DA-4F6B-9C70-6565CA4CE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31" y="2852936"/>
                <a:ext cx="4714790" cy="1683247"/>
              </a:xfrm>
              <a:prstGeom prst="rect">
                <a:avLst/>
              </a:prstGeom>
              <a:blipFill>
                <a:blip r:embed="rId4"/>
                <a:stretch>
                  <a:fillRect t="-4348" b="-39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18E0C31-AE11-4184-8EDA-F17079A07555}"/>
                  </a:ext>
                </a:extLst>
              </p:cNvPr>
              <p:cNvSpPr txBox="1"/>
              <p:nvPr/>
            </p:nvSpPr>
            <p:spPr>
              <a:xfrm>
                <a:off x="6341719" y="2101824"/>
                <a:ext cx="5395886" cy="68422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7030A0"/>
                    </a:solidFill>
                  </a:rPr>
                  <a:t>Analysis</a:t>
                </a:r>
                <a:r>
                  <a:rPr lang="en-US" sz="2000" dirty="0"/>
                  <a:t>: # of </a:t>
                </a:r>
                <a:r>
                  <a:rPr lang="en-US" sz="2000" b="1" dirty="0">
                    <a:solidFill>
                      <a:srgbClr val="3366FF"/>
                    </a:solidFill>
                  </a:rPr>
                  <a:t>users</a:t>
                </a:r>
              </a:p>
              <a:p>
                <a:pPr algn="ctr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𝐸𝑈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bSup>
                  </m:oMath>
                </a14:m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has roughly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/>
                  <a:t>users </a:t>
                </a:r>
                <a:r>
                  <a:rPr lang="en-US" b="1" dirty="0" err="1"/>
                  <a:t>whp</a:t>
                </a:r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18E0C31-AE11-4184-8EDA-F17079A07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1719" y="2101824"/>
                <a:ext cx="5395886" cy="684226"/>
              </a:xfrm>
              <a:prstGeom prst="rect">
                <a:avLst/>
              </a:prstGeom>
              <a:blipFill>
                <a:blip r:embed="rId5"/>
                <a:stretch>
                  <a:fillRect t="-5357" b="-13393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34413204-C691-402A-A811-A77A7DA7E8CF}"/>
              </a:ext>
            </a:extLst>
          </p:cNvPr>
          <p:cNvSpPr txBox="1"/>
          <p:nvPr/>
        </p:nvSpPr>
        <p:spPr>
          <a:xfrm>
            <a:off x="3352975" y="4507799"/>
            <a:ext cx="5157816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The Key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E2E9097-21B9-4642-8B2C-EA954197D080}"/>
                  </a:ext>
                </a:extLst>
              </p:cNvPr>
              <p:cNvSpPr txBox="1"/>
              <p:nvPr/>
            </p:nvSpPr>
            <p:spPr>
              <a:xfrm>
                <a:off x="1631504" y="5111004"/>
                <a:ext cx="8784976" cy="52322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Construct two unit mean population </a:t>
                </a:r>
                <a:r>
                  <a:rPr lang="en-US" sz="2800" dirty="0" err="1"/>
                  <a:t>r.v.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 such that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E2E9097-21B9-4642-8B2C-EA954197D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5111004"/>
                <a:ext cx="8784976" cy="523220"/>
              </a:xfrm>
              <a:prstGeom prst="rect">
                <a:avLst/>
              </a:prstGeom>
              <a:blipFill>
                <a:blip r:embed="rId6"/>
                <a:stretch>
                  <a:fillRect l="-278" t="-10465" r="-139" b="-32558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5736B59-048D-48C9-97C0-FE9AA7A0F84E}"/>
                  </a:ext>
                </a:extLst>
              </p:cNvPr>
              <p:cNvSpPr txBox="1"/>
              <p:nvPr/>
            </p:nvSpPr>
            <p:spPr>
              <a:xfrm>
                <a:off x="6888088" y="5922412"/>
                <a:ext cx="4608512" cy="46166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(2)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 “looks” very similar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5736B59-048D-48C9-97C0-FE9AA7A0F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088" y="5922412"/>
                <a:ext cx="4608512" cy="461665"/>
              </a:xfrm>
              <a:prstGeom prst="rect">
                <a:avLst/>
              </a:prstGeom>
              <a:blipFill>
                <a:blip r:embed="rId7"/>
                <a:stretch>
                  <a:fillRect t="-10667" b="-30667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0E9D853-7A62-4201-B7F9-3421F1FF049D}"/>
              </a:ext>
            </a:extLst>
          </p:cNvPr>
          <p:cNvSpPr txBox="1"/>
          <p:nvPr/>
        </p:nvSpPr>
        <p:spPr>
          <a:xfrm>
            <a:off x="8921655" y="5516708"/>
            <a:ext cx="3023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B0F0"/>
                </a:solidFill>
              </a:rPr>
              <a:t>Moment Matching!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E0ECD91-AA13-46E8-8ACA-908C1D0FC0AE}"/>
                  </a:ext>
                </a:extLst>
              </p:cNvPr>
              <p:cNvSpPr txBox="1"/>
              <p:nvPr/>
            </p:nvSpPr>
            <p:spPr>
              <a:xfrm>
                <a:off x="5591944" y="3412062"/>
                <a:ext cx="6465364" cy="68422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7030A0"/>
                    </a:solidFill>
                  </a:rPr>
                  <a:t>Analysis</a:t>
                </a:r>
                <a:r>
                  <a:rPr lang="en-US" sz="2000" dirty="0"/>
                  <a:t>: # of </a:t>
                </a:r>
                <a:r>
                  <a:rPr lang="en-US" sz="2000" b="1" dirty="0">
                    <a:solidFill>
                      <a:srgbClr val="3366FF"/>
                    </a:solidFill>
                  </a:rPr>
                  <a:t>distinct elements</a:t>
                </a:r>
              </a:p>
              <a:p>
                <a:pPr algn="ctr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𝐸𝑈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bSup>
                  </m:oMath>
                </a14:m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has roughly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&gt;0]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distinct elements </a:t>
                </a:r>
                <a:r>
                  <a:rPr lang="en-US" b="1" dirty="0" err="1"/>
                  <a:t>whp</a:t>
                </a:r>
                <a:endParaRPr lang="en-US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E0ECD91-AA13-46E8-8ACA-908C1D0FC0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944" y="3412062"/>
                <a:ext cx="6465364" cy="684226"/>
              </a:xfrm>
              <a:prstGeom prst="rect">
                <a:avLst/>
              </a:prstGeom>
              <a:blipFill>
                <a:blip r:embed="rId8"/>
                <a:stretch>
                  <a:fillRect t="-5357" b="-13393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D676205-CEEE-400D-AD35-7FF142A1B089}"/>
                  </a:ext>
                </a:extLst>
              </p:cNvPr>
              <p:cNvSpPr txBox="1"/>
              <p:nvPr/>
            </p:nvSpPr>
            <p:spPr>
              <a:xfrm>
                <a:off x="385720" y="5922411"/>
                <a:ext cx="648530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(1)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&gt;0]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&gt;0]</m:t>
                    </m:r>
                  </m:oMath>
                </a14:m>
                <a:r>
                  <a:rPr lang="en-US" sz="2400" dirty="0"/>
                  <a:t> differ by a constant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D676205-CEEE-400D-AD35-7FF142A1B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20" y="5922411"/>
                <a:ext cx="6485304" cy="461665"/>
              </a:xfrm>
              <a:prstGeom prst="rect">
                <a:avLst/>
              </a:prstGeom>
              <a:blipFill>
                <a:blip r:embed="rId9"/>
                <a:stretch>
                  <a:fillRect l="-1410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5601EE6-398E-486E-9B00-74801A897DB6}"/>
                  </a:ext>
                </a:extLst>
              </p:cNvPr>
              <p:cNvSpPr txBox="1"/>
              <p:nvPr/>
            </p:nvSpPr>
            <p:spPr>
              <a:xfrm>
                <a:off x="708780" y="6397491"/>
                <a:ext cx="5675252" cy="41498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#</a:t>
                </a:r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/>
                  <a:t>distinct elements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EU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EU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bSup>
                  </m:oMath>
                </a14:m>
                <a:r>
                  <a:rPr lang="en-US" sz="2000" dirty="0"/>
                  <a:t> differ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5601EE6-398E-486E-9B00-74801A897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780" y="6397491"/>
                <a:ext cx="5675252" cy="414985"/>
              </a:xfrm>
              <a:prstGeom prst="rect">
                <a:avLst/>
              </a:prstGeom>
              <a:blipFill>
                <a:blip r:embed="rId10"/>
                <a:stretch>
                  <a:fillRect t="-2899" b="-24638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681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  <p:bldP spid="16" grpId="0" animBg="1"/>
      <p:bldP spid="19" grpId="0"/>
      <p:bldP spid="20" grpId="0"/>
      <p:bldP spid="21" grpId="0"/>
      <p:bldP spid="3" grpId="0"/>
      <p:bldP spid="22" grpId="0" animBg="1"/>
      <p:bldP spid="23" grpId="0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3"/>
            <a:ext cx="10874424" cy="792088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/>
              <a:t>Lower Bounds for </a:t>
            </a:r>
            <a:r>
              <a:rPr lang="en-US" altLang="zh-CN" sz="3600" b="1" dirty="0"/>
              <a:t>Count Distinct </a:t>
            </a:r>
            <a:r>
              <a:rPr lang="en-US" altLang="zh-CN" sz="3600" dirty="0"/>
              <a:t>via </a:t>
            </a:r>
            <a:r>
              <a:rPr lang="en-US" altLang="zh-CN" sz="3600" b="1" dirty="0">
                <a:solidFill>
                  <a:srgbClr val="00B0F0"/>
                </a:solidFill>
              </a:rPr>
              <a:t>Moment-Matching</a:t>
            </a:r>
            <a:endParaRPr lang="zh-CN" altLang="en-US" sz="3600" b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6D5B3CFC-2BAB-4175-8FDF-C17B5826356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328" y="1015381"/>
                <a:ext cx="11928648" cy="232036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400" dirty="0"/>
                  <a:t>Key idea in [Wu-Yang’16]:  </a:t>
                </a:r>
                <a:r>
                  <a:rPr lang="en-US" sz="2400" b="1" dirty="0">
                    <a:solidFill>
                      <a:srgbClr val="00B0F0"/>
                    </a:solidFill>
                  </a:rPr>
                  <a:t>Moment-Matching</a:t>
                </a:r>
                <a:r>
                  <a:rPr lang="en-US" sz="2400" dirty="0"/>
                  <a:t> Random Variables</a:t>
                </a:r>
                <a:endParaRPr lang="en-US" sz="700" dirty="0"/>
              </a:p>
              <a:p>
                <a:pPr marL="0" indent="0" algn="ctr">
                  <a:buNone/>
                </a:pPr>
                <a:r>
                  <a:rPr lang="en-US" sz="1400" i="1" dirty="0"/>
                  <a:t>  </a:t>
                </a:r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.</a:t>
                </a:r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/>
                  <a:t>There are two random variables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000" dirty="0"/>
                  <a:t> such that:</a:t>
                </a:r>
              </a:p>
              <a:p>
                <a:pPr marL="971550" lvl="1" indent="-514350">
                  <a:buAutoNum type="arabicPeriod"/>
                </a:pPr>
                <a:r>
                  <a:rPr lang="en-US" sz="2000" dirty="0"/>
                  <a:t>(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Unit Mean</a:t>
                </a:r>
                <a:r>
                  <a:rPr lang="en-US" sz="2000" dirty="0"/>
                  <a:t>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dirty="0"/>
              </a:p>
              <a:p>
                <a:pPr marL="971550" lvl="1" indent="-514350">
                  <a:buAutoNum type="arabicPeriod"/>
                </a:pPr>
                <a:r>
                  <a:rPr lang="en-US" sz="2000" dirty="0"/>
                  <a:t>(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Matching Moments</a:t>
                </a:r>
                <a:r>
                  <a:rPr lang="en-US" sz="2000" dirty="0"/>
                  <a:t>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 For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sz="20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sz="2000" dirty="0"/>
              </a:p>
              <a:p>
                <a:pPr marL="971550" lvl="1" indent="-514350">
                  <a:buAutoNum type="arabicPeriod"/>
                </a:pPr>
                <a:r>
                  <a:rPr lang="en-US" sz="2000" dirty="0"/>
                  <a:t>(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Bounded Domain</a:t>
                </a:r>
                <a:r>
                  <a:rPr lang="en-US" sz="2000" dirty="0"/>
                  <a:t>) Both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000" dirty="0"/>
                  <a:t> are supported on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∪[1,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000" dirty="0"/>
              </a:p>
              <a:p>
                <a:pPr marL="971550" lvl="1" indent="-514350">
                  <a:buAutoNum type="arabicPeriod"/>
                </a:pPr>
                <a:r>
                  <a:rPr lang="en-US" sz="2000" dirty="0"/>
                  <a:t>(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Mostly zero vs. Mostly non-zero</a:t>
                </a:r>
                <a:r>
                  <a:rPr lang="en-US" sz="2000" dirty="0"/>
                  <a:t>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0.9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0.1</m:t>
                    </m:r>
                  </m:oMath>
                </a14:m>
                <a:r>
                  <a:rPr lang="en-US" sz="2000" dirty="0"/>
                  <a:t>.</a:t>
                </a:r>
                <a:r>
                  <a:rPr lang="en-US" sz="800" dirty="0"/>
                  <a:t> </a:t>
                </a:r>
              </a:p>
            </p:txBody>
          </p:sp>
        </mc:Choice>
        <mc:Fallback xmlns="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6D5B3CFC-2BAB-4175-8FDF-C17B582635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8" y="1015381"/>
                <a:ext cx="11928648" cy="2320361"/>
              </a:xfrm>
              <a:prstGeom prst="rect">
                <a:avLst/>
              </a:prstGeom>
              <a:blipFill>
                <a:blip r:embed="rId3"/>
                <a:stretch>
                  <a:fillRect t="-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09DCDB3-5289-417D-A1B5-E6B544EFB8AA}"/>
                  </a:ext>
                </a:extLst>
              </p:cNvPr>
              <p:cNvSpPr txBox="1"/>
              <p:nvPr/>
            </p:nvSpPr>
            <p:spPr>
              <a:xfrm>
                <a:off x="5790093" y="3560594"/>
                <a:ext cx="5956387" cy="135319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[Wu-Yang’16] </a:t>
                </a:r>
                <a:r>
                  <a:rPr lang="en-US" sz="2000" b="0" dirty="0"/>
                  <a:t>(informal) </a:t>
                </a:r>
              </a:p>
              <a:p>
                <a:pPr algn="ctr"/>
                <a:r>
                  <a:rPr lang="en-US" sz="2000" dirty="0"/>
                  <a:t>(1)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EU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EU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are 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indistinguishable</a:t>
                </a:r>
                <a:r>
                  <a:rPr lang="en-US" sz="2000" dirty="0"/>
                  <a:t> if one only looks 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/>
                  <a:t>random positions;</a:t>
                </a:r>
              </a:p>
              <a:p>
                <a:pPr algn="ctr"/>
                <a:r>
                  <a:rPr lang="en-US" sz="2000" dirty="0"/>
                  <a:t>(2) #</a:t>
                </a:r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/>
                  <a:t>distinct elements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EU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EU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bSup>
                  </m:oMath>
                </a14:m>
                <a:r>
                  <a:rPr lang="en-US" sz="2000" dirty="0"/>
                  <a:t> differ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09DCDB3-5289-417D-A1B5-E6B544EFB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093" y="3560594"/>
                <a:ext cx="5956387" cy="1353191"/>
              </a:xfrm>
              <a:prstGeom prst="rect">
                <a:avLst/>
              </a:prstGeom>
              <a:blipFill>
                <a:blip r:embed="rId4"/>
                <a:stretch>
                  <a:fillRect l="-614" t="-2252" r="-1433" b="-7207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889332-7D67-4C53-ABFA-32790C0364B2}"/>
                  </a:ext>
                </a:extLst>
              </p:cNvPr>
              <p:cNvSpPr txBox="1"/>
              <p:nvPr/>
            </p:nvSpPr>
            <p:spPr>
              <a:xfrm>
                <a:off x="5103262" y="4869944"/>
                <a:ext cx="7200800" cy="1092094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Hope</a:t>
                </a:r>
                <a:endParaRPr lang="en-US" sz="2000" dirty="0"/>
              </a:p>
              <a:p>
                <a:pPr algn="ctr"/>
                <a:r>
                  <a:rPr lang="en-US" sz="2000" dirty="0"/>
                  <a:t>Can we use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EU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bSup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EU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to prove lower bounds in the local model?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889332-7D67-4C53-ABFA-32790C0364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262" y="4869944"/>
                <a:ext cx="7200800" cy="1092094"/>
              </a:xfrm>
              <a:prstGeom prst="rect">
                <a:avLst/>
              </a:prstGeom>
              <a:blipFill>
                <a:blip r:embed="rId5"/>
                <a:stretch>
                  <a:fillRect t="-4469" b="-8939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D2ECB37-8C29-4465-A2F7-AFD22839943B}"/>
                  </a:ext>
                </a:extLst>
              </p:cNvPr>
              <p:cNvSpPr txBox="1"/>
              <p:nvPr/>
            </p:nvSpPr>
            <p:spPr>
              <a:xfrm>
                <a:off x="2027244" y="6996720"/>
                <a:ext cx="8281528" cy="7894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Calibri "/>
                  </a:rPr>
                  <a:t>Key Problem</a:t>
                </a:r>
                <a:endParaRPr lang="en-US" sz="2000" b="1" dirty="0">
                  <a:solidFill>
                    <a:srgbClr val="FF0000"/>
                  </a:solidFill>
                  <a:latin typeface="Calibri "/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  <a:latin typeface="Calibri "/>
                  </a:rPr>
                  <a:t>How do we analyze the histogram distributions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𝐻𝑖𝑠𝑡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𝐸𝑈</m:t>
                        </m:r>
                      </m:sub>
                      <m:sup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b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i="1" dirty="0">
                    <a:solidFill>
                      <a:schemeClr val="tx1"/>
                    </a:solidFill>
                    <a:latin typeface="Calibri 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Calibri 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𝐻𝑖𝑠𝑡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𝐸𝑈</m:t>
                        </m:r>
                      </m:sub>
                      <m:sup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b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libri "/>
                  </a:rPr>
                  <a:t>?</a:t>
                </a:r>
                <a:r>
                  <a:rPr lang="en-US" sz="2000" i="1" dirty="0">
                    <a:solidFill>
                      <a:schemeClr val="tx1"/>
                    </a:solidFill>
                    <a:latin typeface="Calibri "/>
                  </a:rPr>
                  <a:t> </a:t>
                </a:r>
                <a:endParaRPr lang="en-US" sz="2000" i="1" dirty="0">
                  <a:latin typeface="Calibri 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D2ECB37-8C29-4465-A2F7-AFD228399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244" y="6996720"/>
                <a:ext cx="8281528" cy="789447"/>
              </a:xfrm>
              <a:prstGeom prst="rect">
                <a:avLst/>
              </a:prstGeom>
              <a:blipFill>
                <a:blip r:embed="rId6"/>
                <a:stretch>
                  <a:fillRect l="-810" t="-6202" b="-13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Graphic 12" descr="Crying face outline with solid fill">
            <a:extLst>
              <a:ext uri="{FF2B5EF4-FFF2-40B4-BE49-F238E27FC236}">
                <a16:creationId xmlns:a16="http://schemas.microsoft.com/office/drawing/2014/main" id="{1A7B0CF5-9641-4D81-ACA9-1D7822B6EC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91744" y="5898314"/>
            <a:ext cx="646168" cy="64616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1E57284-7BD9-4BF2-8B0B-864083287F27}"/>
              </a:ext>
            </a:extLst>
          </p:cNvPr>
          <p:cNvSpPr txBox="1"/>
          <p:nvPr/>
        </p:nvSpPr>
        <p:spPr>
          <a:xfrm>
            <a:off x="4223792" y="5948467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Not clear how to do 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4">
                <a:extLst>
                  <a:ext uri="{FF2B5EF4-FFF2-40B4-BE49-F238E27FC236}">
                    <a16:creationId xmlns:a16="http://schemas.microsoft.com/office/drawing/2014/main" id="{C49D9676-87F9-4D78-88D0-3E89A277F1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9577" y="3762829"/>
                <a:ext cx="4714790" cy="168324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400" dirty="0"/>
                  <a:t>Dataset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EU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bSup>
                  </m:oMath>
                </a14:m>
                <a:endParaRPr lang="en-US" sz="2400" dirty="0"/>
              </a:p>
              <a:p>
                <a:pPr marL="0" indent="0" algn="ctr">
                  <a:buNone/>
                </a:pPr>
                <a:r>
                  <a:rPr lang="en-US" sz="2000" dirty="0"/>
                  <a:t>For each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, we </a:t>
                </a:r>
              </a:p>
              <a:p>
                <a:pPr marL="0" indent="0" algn="ctr">
                  <a:buNone/>
                </a:pPr>
                <a:r>
                  <a:rPr lang="en-US" sz="2000" dirty="0"/>
                  <a:t>(1) draw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sz="2000" dirty="0"/>
              </a:p>
              <a:p>
                <a:pPr marL="0" indent="0" algn="ctr">
                  <a:buNone/>
                </a:pPr>
                <a:r>
                  <a:rPr lang="en-US" sz="2000" dirty="0"/>
                  <a:t>(2) add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/>
                  <a:t>users with input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15" name="Content Placeholder 4">
                <a:extLst>
                  <a:ext uri="{FF2B5EF4-FFF2-40B4-BE49-F238E27FC236}">
                    <a16:creationId xmlns:a16="http://schemas.microsoft.com/office/drawing/2014/main" id="{C49D9676-87F9-4D78-88D0-3E89A277F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77" y="3762829"/>
                <a:ext cx="4714790" cy="1683247"/>
              </a:xfrm>
              <a:prstGeom prst="rect">
                <a:avLst/>
              </a:prstGeom>
              <a:blipFill>
                <a:blip r:embed="rId9"/>
                <a:stretch>
                  <a:fillRect t="-4348" b="-39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55C350B-7D56-4645-9D2D-AF353243085B}"/>
                  </a:ext>
                </a:extLst>
              </p:cNvPr>
              <p:cNvSpPr txBox="1"/>
              <p:nvPr/>
            </p:nvSpPr>
            <p:spPr>
              <a:xfrm>
                <a:off x="6615412" y="1781812"/>
                <a:ext cx="5529260" cy="65344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𝐸𝑈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bSup>
                  </m:oMath>
                </a14:m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has roughly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&gt;0]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distinct elements </a:t>
                </a:r>
                <a:r>
                  <a:rPr lang="en-US" dirty="0" err="1"/>
                  <a:t>whp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55C350B-7D56-4645-9D2D-AF35324308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5412" y="1781812"/>
                <a:ext cx="5529260" cy="653449"/>
              </a:xfrm>
              <a:prstGeom prst="rect">
                <a:avLst/>
              </a:prstGeom>
              <a:blipFill>
                <a:blip r:embed="rId10"/>
                <a:stretch>
                  <a:fillRect t="-3738" b="-14019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296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  <p:bldP spid="14" grpId="0"/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9335"/>
            <a:ext cx="11665296" cy="770615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/>
              <a:t>Hard Distribution: </a:t>
            </a:r>
            <a:r>
              <a:rPr lang="en-US" altLang="zh-CN" sz="4000" b="1" dirty="0">
                <a:solidFill>
                  <a:srgbClr val="7030A0"/>
                </a:solidFill>
              </a:rPr>
              <a:t>Signal</a:t>
            </a:r>
            <a:r>
              <a:rPr lang="en-US" altLang="zh-CN" sz="4000" dirty="0"/>
              <a:t>/</a:t>
            </a:r>
            <a:r>
              <a:rPr lang="en-US" altLang="zh-CN" sz="4000" b="1" dirty="0">
                <a:solidFill>
                  <a:srgbClr val="C00000"/>
                </a:solidFill>
              </a:rPr>
              <a:t>Noise</a:t>
            </a:r>
            <a:r>
              <a:rPr lang="en-US" altLang="zh-CN" sz="4000" dirty="0"/>
              <a:t> Decomposition</a:t>
            </a:r>
            <a:endParaRPr lang="zh-CN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id="{C6D23E28-CAC7-45E1-82A2-7130E6181E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44808" y="1094852"/>
                <a:ext cx="12269925" cy="9126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400" b="1" dirty="0">
                    <a:solidFill>
                      <a:srgbClr val="FF0000"/>
                    </a:solidFill>
                  </a:rPr>
                  <a:t>Setting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users. Each user gets an input from [D], for some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polylog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 algn="ctr">
                  <a:buNone/>
                </a:pPr>
                <a:r>
                  <a:rPr lang="en-US" sz="2400" b="1" dirty="0">
                    <a:solidFill>
                      <a:srgbClr val="FF0000"/>
                    </a:solidFill>
                  </a:rPr>
                  <a:t>Parameters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/>
                  <a:t> a random variable over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</m:d>
                  </m:oMath>
                </a14:m>
                <a:r>
                  <a:rPr lang="en-US" sz="2400" dirty="0"/>
                  <a:t>;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dirty="0"/>
                  <a:t>: a random subset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/100</m:t>
                    </m:r>
                  </m:oMath>
                </a14:m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id="{C6D23E28-CAC7-45E1-82A2-7130E6181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4808" y="1094852"/>
                <a:ext cx="12269925" cy="912646"/>
              </a:xfrm>
              <a:prstGeom prst="rect">
                <a:avLst/>
              </a:prstGeom>
              <a:blipFill>
                <a:blip r:embed="rId3"/>
                <a:stretch>
                  <a:fillRect t="-8054" b="-4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4">
                <a:extLst>
                  <a:ext uri="{FF2B5EF4-FFF2-40B4-BE49-F238E27FC236}">
                    <a16:creationId xmlns:a16="http://schemas.microsoft.com/office/drawing/2014/main" id="{DD8BB19B-40B9-4065-A03A-1CF78B9AD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9775" y="2350507"/>
                <a:ext cx="2940496" cy="2253212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400" b="1" u="sng" dirty="0"/>
                  <a:t>Signal Part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signal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bSup>
                  </m:oMath>
                </a14:m>
                <a:endParaRPr lang="en-US" sz="2000" dirty="0"/>
              </a:p>
              <a:p>
                <a:pPr marL="0" indent="0" algn="ctr">
                  <a:buNone/>
                </a:pPr>
                <a:r>
                  <a:rPr lang="en-US" sz="1800" dirty="0"/>
                  <a:t>For each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800" dirty="0"/>
                  <a:t>, we </a:t>
                </a:r>
              </a:p>
              <a:p>
                <a:pPr marL="0" indent="0" algn="ctr">
                  <a:buNone/>
                </a:pPr>
                <a:r>
                  <a:rPr lang="en-US" sz="1800" dirty="0"/>
                  <a:t>(1) draw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1800" dirty="0"/>
                  <a:t>;</a:t>
                </a:r>
              </a:p>
              <a:p>
                <a:pPr marL="0" indent="0" algn="ctr">
                  <a:buNone/>
                </a:pPr>
                <a:r>
                  <a:rPr lang="en-US" sz="1800" dirty="0"/>
                  <a:t>(2) add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/>
                  <a:t>users with input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.</a:t>
                </a:r>
              </a:p>
            </p:txBody>
          </p:sp>
        </mc:Choice>
        <mc:Fallback xmlns="">
          <p:sp>
            <p:nvSpPr>
              <p:cNvPr id="8" name="Content Placeholder 4">
                <a:extLst>
                  <a:ext uri="{FF2B5EF4-FFF2-40B4-BE49-F238E27FC236}">
                    <a16:creationId xmlns:a16="http://schemas.microsoft.com/office/drawing/2014/main" id="{DD8BB19B-40B9-4065-A03A-1CF78B9AD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75" y="2350507"/>
                <a:ext cx="2940496" cy="2253212"/>
              </a:xfrm>
              <a:prstGeom prst="rect">
                <a:avLst/>
              </a:prstGeom>
              <a:blipFill>
                <a:blip r:embed="rId4"/>
                <a:stretch>
                  <a:fillRect t="-24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CA3C7394-1DFF-4126-9D62-9645F96B92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11919" y="2293597"/>
                <a:ext cx="3744415" cy="171146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400" b="1" u="sng" dirty="0"/>
                  <a:t>Noise Part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noise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bSup>
                  </m:oMath>
                </a14:m>
                <a:endParaRPr lang="en-US" sz="2400" dirty="0"/>
              </a:p>
              <a:p>
                <a:pPr marL="0" indent="0" algn="ctr">
                  <a:buNone/>
                </a:pPr>
                <a:r>
                  <a:rPr lang="en-US" sz="2000" dirty="0"/>
                  <a:t>For each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/>
                  <a:t>, we </a:t>
                </a:r>
              </a:p>
              <a:p>
                <a:pPr marL="457200" indent="-457200" algn="ctr">
                  <a:buAutoNum type="arabicParenBoth"/>
                </a:pPr>
                <a:r>
                  <a:rPr lang="en-US" sz="2000" dirty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)/|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sz="2000" dirty="0"/>
                  <a:t>(2) add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/>
                  <a:t>users with input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CA3C7394-1DFF-4126-9D62-9645F96B9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919" y="2293597"/>
                <a:ext cx="3744415" cy="1711467"/>
              </a:xfrm>
              <a:prstGeom prst="rect">
                <a:avLst/>
              </a:prstGeom>
              <a:blipFill>
                <a:blip r:embed="rId5"/>
                <a:stretch>
                  <a:fillRect t="-3915" b="-24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id="{3666D71C-B141-4165-9B38-36B529EA07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08032" y="2350507"/>
                <a:ext cx="4181777" cy="171146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400" b="1" u="sng" dirty="0"/>
                  <a:t>Hard Distribution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 marL="0" indent="0" algn="ctr">
                  <a:buNone/>
                </a:pPr>
                <a:r>
                  <a:rPr lang="en-US" sz="2000" dirty="0"/>
                  <a:t> Draw two datasets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signal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bSup>
                  </m:oMath>
                </a14:m>
                <a:r>
                  <a:rPr lang="en-US" sz="2000" dirty="0"/>
                  <a:t> </a:t>
                </a:r>
              </a:p>
              <a:p>
                <a:pPr marL="0" indent="0" algn="ctr">
                  <a:buNone/>
                </a:pPr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nois</m:t>
                        </m:r>
                        <m:r>
                          <m:rPr>
                            <m:sty m:val="p"/>
                          </m:r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bSup>
                  </m:oMath>
                </a14:m>
                <a:r>
                  <a:rPr lang="en-US" sz="2000" dirty="0"/>
                  <a:t>.</a:t>
                </a:r>
              </a:p>
              <a:p>
                <a:pPr marL="0" indent="0" algn="ctr">
                  <a:buNone/>
                </a:pPr>
                <a:r>
                  <a:rPr lang="en-US" sz="2000" dirty="0"/>
                  <a:t>Output their union (as a multi-set).</a:t>
                </a:r>
              </a:p>
            </p:txBody>
          </p:sp>
        </mc:Choice>
        <mc:Fallback xmlns=""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id="{3666D71C-B141-4165-9B38-36B529EA0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032" y="2350507"/>
                <a:ext cx="4181777" cy="1711467"/>
              </a:xfrm>
              <a:prstGeom prst="rect">
                <a:avLst/>
              </a:prstGeom>
              <a:blipFill>
                <a:blip r:embed="rId6"/>
                <a:stretch>
                  <a:fillRect t="-5000" b="-5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Plus Sign 2">
            <a:extLst>
              <a:ext uri="{FF2B5EF4-FFF2-40B4-BE49-F238E27FC236}">
                <a16:creationId xmlns:a16="http://schemas.microsoft.com/office/drawing/2014/main" id="{AF330194-DC4C-434D-B1E3-F2AB886D6C7E}"/>
              </a:ext>
            </a:extLst>
          </p:cNvPr>
          <p:cNvSpPr/>
          <p:nvPr/>
        </p:nvSpPr>
        <p:spPr>
          <a:xfrm>
            <a:off x="3220096" y="2933306"/>
            <a:ext cx="432048" cy="43204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quals 4">
            <a:extLst>
              <a:ext uri="{FF2B5EF4-FFF2-40B4-BE49-F238E27FC236}">
                <a16:creationId xmlns:a16="http://schemas.microsoft.com/office/drawing/2014/main" id="{EA49C35B-0A66-47DA-8FF8-49201D6111F2}"/>
              </a:ext>
            </a:extLst>
          </p:cNvPr>
          <p:cNvSpPr/>
          <p:nvPr/>
        </p:nvSpPr>
        <p:spPr>
          <a:xfrm>
            <a:off x="7413077" y="2933306"/>
            <a:ext cx="448722" cy="43204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2098915-81BA-422B-9D4B-82CD0AAD9C80}"/>
                  </a:ext>
                </a:extLst>
              </p:cNvPr>
              <p:cNvSpPr txBox="1"/>
              <p:nvPr/>
            </p:nvSpPr>
            <p:spPr>
              <a:xfrm>
                <a:off x="286206" y="4444534"/>
                <a:ext cx="5480042" cy="70788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/>
                  <a:t>(</a:t>
                </a:r>
                <a:r>
                  <a:rPr lang="en-US" sz="2000" b="1" dirty="0"/>
                  <a:t>Mostly zero vs. Mostly non-zero</a:t>
                </a:r>
                <a:r>
                  <a:rPr lang="en-US" sz="2000" dirty="0"/>
                  <a:t>) </a:t>
                </a: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0.9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0.1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2098915-81BA-422B-9D4B-82CD0AAD9C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06" y="4444534"/>
                <a:ext cx="5480042" cy="707886"/>
              </a:xfrm>
              <a:prstGeom prst="rect">
                <a:avLst/>
              </a:prstGeom>
              <a:blipFill>
                <a:blip r:embed="rId7"/>
                <a:stretch>
                  <a:fillRect t="-3390" b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B61DB47-E7F4-4FD7-BC54-8C75701107B0}"/>
                  </a:ext>
                </a:extLst>
              </p:cNvPr>
              <p:cNvSpPr txBox="1"/>
              <p:nvPr/>
            </p:nvSpPr>
            <p:spPr>
              <a:xfrm>
                <a:off x="5992418" y="4988171"/>
                <a:ext cx="5913376" cy="42486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#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distinct elements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signal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signal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bSup>
                  </m:oMath>
                </a14:m>
                <a:r>
                  <a:rPr lang="en-US" dirty="0"/>
                  <a:t> differ by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whp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B61DB47-E7F4-4FD7-BC54-8C7570110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418" y="4988171"/>
                <a:ext cx="5913376" cy="424860"/>
              </a:xfrm>
              <a:prstGeom prst="rect">
                <a:avLst/>
              </a:prstGeom>
              <a:blipFill>
                <a:blip r:embed="rId8"/>
                <a:stretch>
                  <a:fillRect t="-2857" b="-12857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91B44DE-2676-4496-908B-D7A4DE15CD54}"/>
                  </a:ext>
                </a:extLst>
              </p:cNvPr>
              <p:cNvSpPr txBox="1"/>
              <p:nvPr/>
            </p:nvSpPr>
            <p:spPr>
              <a:xfrm>
                <a:off x="1199456" y="5799222"/>
                <a:ext cx="979308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</a:rPr>
                  <a:t>Gap in Distinct Elements</a:t>
                </a:r>
              </a:p>
              <a:p>
                <a:pPr algn="ctr"/>
                <a:r>
                  <a:rPr lang="en-US" sz="2400" dirty="0"/>
                  <a:t>Number of </a:t>
                </a:r>
                <a:r>
                  <a:rPr lang="en-US" sz="2400" dirty="0">
                    <a:solidFill>
                      <a:schemeClr val="tx1"/>
                    </a:solidFill>
                  </a:rPr>
                  <a:t>distinct elements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differ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/10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whp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91B44DE-2676-4496-908B-D7A4DE15C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456" y="5799222"/>
                <a:ext cx="9793088" cy="830997"/>
              </a:xfrm>
              <a:prstGeom prst="rect">
                <a:avLst/>
              </a:prstGeom>
              <a:blipFill>
                <a:blip r:embed="rId9"/>
                <a:stretch>
                  <a:fillRect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hought Bubble: Cloud 17">
                <a:extLst>
                  <a:ext uri="{FF2B5EF4-FFF2-40B4-BE49-F238E27FC236}">
                    <a16:creationId xmlns:a16="http://schemas.microsoft.com/office/drawing/2014/main" id="{7B573ED5-0B5A-492A-AD40-355E677A2776}"/>
                  </a:ext>
                </a:extLst>
              </p:cNvPr>
              <p:cNvSpPr/>
              <p:nvPr/>
            </p:nvSpPr>
            <p:spPr>
              <a:xfrm>
                <a:off x="2157576" y="1854126"/>
                <a:ext cx="3816424" cy="559340"/>
              </a:xfrm>
              <a:prstGeom prst="cloudCallout">
                <a:avLst>
                  <a:gd name="adj1" fmla="val -40042"/>
                  <a:gd name="adj2" fmla="val 57859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Same 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𝐸𝑈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bSup>
                  </m:oMath>
                </a14:m>
                <a:r>
                  <a:rPr lang="en-US" sz="1400" dirty="0"/>
                  <a:t>, but for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400" dirty="0"/>
                  <a:t> instead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18" name="Thought Bubble: Cloud 17">
                <a:extLst>
                  <a:ext uri="{FF2B5EF4-FFF2-40B4-BE49-F238E27FC236}">
                    <a16:creationId xmlns:a16="http://schemas.microsoft.com/office/drawing/2014/main" id="{7B573ED5-0B5A-492A-AD40-355E677A27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576" y="1854126"/>
                <a:ext cx="3816424" cy="559340"/>
              </a:xfrm>
              <a:prstGeom prst="cloudCallout">
                <a:avLst>
                  <a:gd name="adj1" fmla="val -40042"/>
                  <a:gd name="adj2" fmla="val 57859"/>
                </a:avLst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7F5FA83-4E1A-4B24-AD22-E532ABCDE34B}"/>
                  </a:ext>
                </a:extLst>
              </p:cNvPr>
              <p:cNvSpPr txBox="1"/>
              <p:nvPr/>
            </p:nvSpPr>
            <p:spPr>
              <a:xfrm>
                <a:off x="6088090" y="4153844"/>
                <a:ext cx="5529260" cy="69801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signal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bSup>
                  </m:oMath>
                </a14:m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has roughly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&gt;0]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distinct elements </a:t>
                </a:r>
                <a:r>
                  <a:rPr lang="en-US" b="1" dirty="0" err="1"/>
                  <a:t>whp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7F5FA83-4E1A-4B24-AD22-E532ABCDE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090" y="4153844"/>
                <a:ext cx="5529260" cy="698012"/>
              </a:xfrm>
              <a:prstGeom prst="rect">
                <a:avLst/>
              </a:prstGeom>
              <a:blipFill>
                <a:blip r:embed="rId11"/>
                <a:stretch>
                  <a:fillRect t="-1739" b="-13043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2092D60-78AB-4D79-8BBD-910F1D989583}"/>
                  </a:ext>
                </a:extLst>
              </p:cNvPr>
              <p:cNvSpPr txBox="1"/>
              <p:nvPr/>
            </p:nvSpPr>
            <p:spPr>
              <a:xfrm>
                <a:off x="5659794" y="5498658"/>
                <a:ext cx="6246000" cy="38440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/>
                  <a:t>Datasets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noise</m:t>
                        </m:r>
                      </m:sub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bSup>
                  </m:oMath>
                </a14:m>
                <a:r>
                  <a:rPr lang="en-US" dirty="0"/>
                  <a:t> has </a:t>
                </a:r>
                <a:r>
                  <a:rPr lang="en-US" b="1" dirty="0"/>
                  <a:t>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/100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b="1" dirty="0"/>
                  <a:t>distinct elements</a:t>
                </a:r>
                <a:endParaRPr lang="en-US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2092D60-78AB-4D79-8BBD-910F1D989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9794" y="5498658"/>
                <a:ext cx="6246000" cy="384401"/>
              </a:xfrm>
              <a:prstGeom prst="rect">
                <a:avLst/>
              </a:prstGeom>
              <a:blipFill>
                <a:blip r:embed="rId12"/>
                <a:stretch>
                  <a:fillRect t="-3175" b="-25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715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3" grpId="0" animBg="1"/>
      <p:bldP spid="5" grpId="0" animBg="1"/>
      <p:bldP spid="11" grpId="0" animBg="1"/>
      <p:bldP spid="15" grpId="0" animBg="1"/>
      <p:bldP spid="17" grpId="0"/>
      <p:bldP spid="18" grpId="0" animBg="1"/>
      <p:bldP spid="13" grpId="0" animBg="1"/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874424" cy="1516421"/>
          </a:xfrm>
        </p:spPr>
        <p:txBody>
          <a:bodyPr>
            <a:normAutofit/>
          </a:bodyPr>
          <a:lstStyle/>
          <a:p>
            <a:pPr algn="ctr"/>
            <a:r>
              <a:rPr lang="en-US" altLang="zh-CN" sz="6000" dirty="0"/>
              <a:t>Overview of Proof</a:t>
            </a:r>
            <a:endParaRPr lang="zh-CN" altLang="en-US" sz="6000" b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4034D235-F88F-489C-9D15-B96895EFC7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6780" y="1700808"/>
                <a:ext cx="11018440" cy="403244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000" dirty="0"/>
                  <a:t>Two Ideas Behind The </a:t>
                </a:r>
                <a:r>
                  <a:rPr lang="en-US" sz="2000" b="1" dirty="0"/>
                  <a:t>Estimate the Unseen </a:t>
                </a:r>
                <a:r>
                  <a:rPr lang="en-US" sz="2000" dirty="0"/>
                  <a:t>Problem:</a:t>
                </a:r>
              </a:p>
              <a:p>
                <a:pPr lvl="1"/>
                <a:r>
                  <a:rPr lang="en-US" sz="2000" b="1" dirty="0" err="1">
                    <a:solidFill>
                      <a:srgbClr val="7030A0"/>
                    </a:solidFill>
                  </a:rPr>
                  <a:t>Poissonization</a:t>
                </a:r>
                <a:r>
                  <a:rPr lang="en-US" sz="2000" b="1" dirty="0"/>
                  <a:t> and </a:t>
                </a:r>
                <a:r>
                  <a:rPr lang="en-US" sz="2000" b="1" dirty="0">
                    <a:solidFill>
                      <a:srgbClr val="00B0F0"/>
                    </a:solidFill>
                  </a:rPr>
                  <a:t>Moment-Matching</a:t>
                </a:r>
              </a:p>
              <a:p>
                <a:r>
                  <a:rPr lang="en-US" sz="2000" dirty="0"/>
                  <a:t>Construction of Hard Distribution:</a:t>
                </a:r>
              </a:p>
              <a:p>
                <a:pPr lvl="1"/>
                <a:r>
                  <a:rPr lang="en-US" sz="2000" dirty="0"/>
                  <a:t>We construct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/>
                  <a:t>from two 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Moment-Matching</a:t>
                </a:r>
                <a:r>
                  <a:rPr lang="en-US" sz="2000" dirty="0"/>
                  <a:t> random variables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Analyzing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𝐻𝑖𝑠𝑡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𝑖𝑠𝑡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𝑖𝑠𝑡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𝑖𝑠𝑡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p>
                        </m:sSup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 are the histogram </a:t>
                </a:r>
                <a:r>
                  <a:rPr lang="en-US" sz="2000" dirty="0" err="1"/>
                  <a:t>r.v.</a:t>
                </a:r>
                <a:r>
                  <a:rPr lang="en-US" sz="2000" dirty="0"/>
                  <a:t> obtained by applying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/>
                  <a:t>on</a:t>
                </a:r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p>
                  </m:oMath>
                </a14:m>
                <a:r>
                  <a:rPr lang="en-US" sz="2000" dirty="0"/>
                  <a:t>and</a:t>
                </a:r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Express them elegantly with sums of </a:t>
                </a:r>
                <a:r>
                  <a:rPr lang="en-US" sz="2000" b="1" dirty="0"/>
                  <a:t>Mixtures of Multi-Dimensional Poisson distributions </a:t>
                </a:r>
                <a:r>
                  <a:rPr lang="en-US" sz="2000" dirty="0"/>
                  <a:t>(</a:t>
                </a:r>
                <a:r>
                  <a:rPr lang="en-US" sz="2000" b="1" dirty="0" err="1">
                    <a:solidFill>
                      <a:srgbClr val="7030A0"/>
                    </a:solidFill>
                  </a:rPr>
                  <a:t>Poissonization</a:t>
                </a:r>
                <a:r>
                  <a:rPr lang="en-US" sz="2000" dirty="0"/>
                  <a:t>)</a:t>
                </a:r>
              </a:p>
              <a:p>
                <a:pPr lvl="1"/>
                <a:r>
                  <a:rPr lang="en-US" sz="2000" dirty="0"/>
                  <a:t>Now need to bound statistical distance between two </a:t>
                </a:r>
                <a:r>
                  <a:rPr lang="en-US" sz="2000" b="1" dirty="0"/>
                  <a:t>Mixtures of Multi-Dimensional Poisson distributions</a:t>
                </a:r>
              </a:p>
              <a:p>
                <a:r>
                  <a:rPr lang="en-US" sz="2000" b="1" dirty="0"/>
                  <a:t>Moment-Matching</a:t>
                </a:r>
                <a:r>
                  <a:rPr lang="en-US" sz="2000" dirty="0"/>
                  <a:t> Techniques:</a:t>
                </a:r>
              </a:p>
              <a:p>
                <a:pPr lvl="1"/>
                <a:r>
                  <a:rPr lang="en-US" sz="2000" dirty="0"/>
                  <a:t>Bounding the statistical distance with (a multi-dimensional generalization of) </a:t>
                </a:r>
                <a:r>
                  <a:rPr lang="en-US" sz="2000" b="1" dirty="0">
                    <a:solidFill>
                      <a:srgbClr val="00B0F0"/>
                    </a:solidFill>
                  </a:rPr>
                  <a:t>Moment-Matching</a:t>
                </a:r>
                <a:r>
                  <a:rPr lang="en-US" sz="2000" dirty="0"/>
                  <a:t> Lemma for Poisson distributions and the </a:t>
                </a:r>
                <a:r>
                  <a:rPr lang="en-US" sz="2000" b="1" dirty="0" err="1">
                    <a:solidFill>
                      <a:srgbClr val="7030A0"/>
                    </a:solidFill>
                  </a:rPr>
                  <a:t>Charlier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 Polynomials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4034D235-F88F-489C-9D15-B96895EFC7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6780" y="1700808"/>
                <a:ext cx="11018440" cy="4032448"/>
              </a:xfrm>
              <a:blipFill>
                <a:blip r:embed="rId3"/>
                <a:stretch>
                  <a:fillRect l="-498" t="-2118" b="-2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row: Left 10">
            <a:extLst>
              <a:ext uri="{FF2B5EF4-FFF2-40B4-BE49-F238E27FC236}">
                <a16:creationId xmlns:a16="http://schemas.microsoft.com/office/drawing/2014/main" id="{4CE205F0-7D6C-43C0-BCE1-D4BB8F1CE971}"/>
              </a:ext>
            </a:extLst>
          </p:cNvPr>
          <p:cNvSpPr/>
          <p:nvPr/>
        </p:nvSpPr>
        <p:spPr>
          <a:xfrm rot="10800000">
            <a:off x="154732" y="3212976"/>
            <a:ext cx="432048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44607F1-7B3B-4413-80D4-6E8F68C786FB}"/>
                  </a:ext>
                </a:extLst>
              </p:cNvPr>
              <p:cNvSpPr txBox="1"/>
              <p:nvPr/>
            </p:nvSpPr>
            <p:spPr>
              <a:xfrm>
                <a:off x="7536160" y="2204864"/>
                <a:ext cx="60948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polylog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)))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-randomizer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44607F1-7B3B-4413-80D4-6E8F68C786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160" y="2204864"/>
                <a:ext cx="6094800" cy="369332"/>
              </a:xfrm>
              <a:prstGeom prst="rect">
                <a:avLst/>
              </a:prstGeom>
              <a:blipFill>
                <a:blip r:embed="rId4"/>
                <a:stretch>
                  <a:fillRect l="-30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92249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3"/>
            <a:ext cx="10874424" cy="914400"/>
          </a:xfrm>
        </p:spPr>
        <p:txBody>
          <a:bodyPr>
            <a:normAutofit/>
          </a:bodyPr>
          <a:lstStyle/>
          <a:p>
            <a:pPr algn="ctr"/>
            <a:r>
              <a:rPr lang="en-US" altLang="zh-CN" sz="6000" dirty="0"/>
              <a:t>The Magic of </a:t>
            </a:r>
            <a:r>
              <a:rPr lang="en-US" altLang="zh-CN" sz="6000" b="1" dirty="0" err="1">
                <a:solidFill>
                  <a:srgbClr val="7030A0"/>
                </a:solidFill>
              </a:rPr>
              <a:t>Poissonization</a:t>
            </a:r>
            <a:endParaRPr lang="zh-CN" altLang="en-US" sz="60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1B5189C-98E8-4CA0-AB4E-34C93428AB34}"/>
                  </a:ext>
                </a:extLst>
              </p:cNvPr>
              <p:cNvSpPr txBox="1"/>
              <p:nvPr/>
            </p:nvSpPr>
            <p:spPr>
              <a:xfrm>
                <a:off x="983432" y="1063357"/>
                <a:ext cx="4320480" cy="20489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Poisson Distribution</a:t>
                </a:r>
              </a:p>
              <a:p>
                <a:pPr algn="ctr"/>
                <a:r>
                  <a:rPr lang="en-US" sz="800" dirty="0"/>
                  <a:t> </a:t>
                </a:r>
              </a:p>
              <a:p>
                <a:r>
                  <a:rPr lang="en-US" b="1" dirty="0">
                    <a:solidFill>
                      <a:srgbClr val="00B050"/>
                    </a:solidFill>
                  </a:rPr>
                  <a:t>Parameter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/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Support</a:t>
                </a:r>
                <a:r>
                  <a:rPr lang="en-US" dirty="0"/>
                  <a:t>: non-negative integers</a:t>
                </a:r>
              </a:p>
              <a:p>
                <a:r>
                  <a:rPr lang="en-US" b="1" dirty="0">
                    <a:solidFill>
                      <a:srgbClr val="7030A0"/>
                    </a:solidFill>
                  </a:rPr>
                  <a:t>Specification</a:t>
                </a:r>
                <a:r>
                  <a:rPr lang="en-US" b="0" dirty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Poi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b="1" dirty="0">
                    <a:solidFill>
                      <a:srgbClr val="00B0F0"/>
                    </a:solidFill>
                  </a:rPr>
                  <a:t>Mean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Poi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/>
              </a:p>
              <a:p>
                <a:r>
                  <a:rPr lang="en-US" b="1" dirty="0">
                    <a:solidFill>
                      <a:srgbClr val="3366FF"/>
                    </a:solidFill>
                  </a:rPr>
                  <a:t>Key fact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Poi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Poi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Poi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1B5189C-98E8-4CA0-AB4E-34C93428A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32" y="1063357"/>
                <a:ext cx="4320480" cy="2048959"/>
              </a:xfrm>
              <a:prstGeom prst="rect">
                <a:avLst/>
              </a:prstGeom>
              <a:blipFill>
                <a:blip r:embed="rId3"/>
                <a:stretch>
                  <a:fillRect l="-1128" t="-1484" b="-3561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D8486C4-7056-4687-B92F-1722303DD151}"/>
                  </a:ext>
                </a:extLst>
              </p:cNvPr>
              <p:cNvSpPr txBox="1"/>
              <p:nvPr/>
            </p:nvSpPr>
            <p:spPr>
              <a:xfrm>
                <a:off x="263352" y="3645024"/>
                <a:ext cx="5328592" cy="2677656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00B0F0"/>
                    </a:solidFill>
                  </a:rPr>
                  <a:t>Usual Sampling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Take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samples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dirty="0"/>
                  <a:t> consider the histogram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indicates how many times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occurs in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samples.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Clearly these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are correlated </a:t>
                </a: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D8486C4-7056-4687-B92F-1722303DD1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3645024"/>
                <a:ext cx="5328592" cy="2677656"/>
              </a:xfrm>
              <a:prstGeom prst="rect">
                <a:avLst/>
              </a:prstGeom>
              <a:blipFill>
                <a:blip r:embed="rId4"/>
                <a:stretch>
                  <a:fillRect l="-686" t="-1822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phic 4" descr="Crying face outline with solid fill">
            <a:extLst>
              <a:ext uri="{FF2B5EF4-FFF2-40B4-BE49-F238E27FC236}">
                <a16:creationId xmlns:a16="http://schemas.microsoft.com/office/drawing/2014/main" id="{7D67B0E1-4AA3-44B7-AC49-CCEBB35F61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31737" y="5394469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5C5E0C0-D361-4117-98CE-8F68B2C3DEB9}"/>
                  </a:ext>
                </a:extLst>
              </p:cNvPr>
              <p:cNvSpPr txBox="1"/>
              <p:nvPr/>
            </p:nvSpPr>
            <p:spPr>
              <a:xfrm>
                <a:off x="5303912" y="1189168"/>
                <a:ext cx="6094800" cy="16312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/>
                  <a:t>Distribution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sz="2000" dirty="0"/>
                  <a:t> on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sz="20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dirty="0"/>
              </a:p>
              <a:p>
                <a:pPr algn="ctr"/>
                <a:endParaRPr lang="en-US" sz="2000" dirty="0"/>
              </a:p>
              <a:p>
                <a:pPr algn="ctr"/>
                <a:r>
                  <a:rPr lang="en-US" sz="2000" dirty="0"/>
                  <a:t>Take (roughly)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samples from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endParaRPr lang="en-US" sz="2000" dirty="0"/>
              </a:p>
              <a:p>
                <a:pPr algn="ctr"/>
                <a:endParaRPr lang="en-US" sz="2000" dirty="0"/>
              </a:p>
              <a:p>
                <a:pPr algn="ctr"/>
                <a:r>
                  <a:rPr lang="en-US" sz="2000" dirty="0"/>
                  <a:t>Analyze the histogram of the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samples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5C5E0C0-D361-4117-98CE-8F68B2C3D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912" y="1189168"/>
                <a:ext cx="6094800" cy="1631216"/>
              </a:xfrm>
              <a:prstGeom prst="rect">
                <a:avLst/>
              </a:prstGeom>
              <a:blipFill>
                <a:blip r:embed="rId7"/>
                <a:stretch>
                  <a:fillRect t="-1866" b="-5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623F5D5-1988-4985-B36D-3D8FCB23F56C}"/>
                  </a:ext>
                </a:extLst>
              </p:cNvPr>
              <p:cNvSpPr txBox="1"/>
              <p:nvPr/>
            </p:nvSpPr>
            <p:spPr>
              <a:xfrm>
                <a:off x="6353176" y="3077215"/>
                <a:ext cx="5328592" cy="3231654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00B0F0"/>
                    </a:solidFill>
                  </a:rPr>
                  <a:t>Poisson Sampling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Draw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Poi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first.</a:t>
                </a:r>
                <a:br>
                  <a:rPr lang="en-US" dirty="0"/>
                </a:b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Take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samples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dirty="0"/>
                  <a:t>, and consider the histogram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indicates how many times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occurs in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samples.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Now all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’s are </a:t>
                </a:r>
                <a:r>
                  <a:rPr lang="en-US" b="1" dirty="0">
                    <a:solidFill>
                      <a:srgbClr val="FF0000"/>
                    </a:solidFill>
                  </a:rPr>
                  <a:t>independent</a:t>
                </a:r>
                <a:r>
                  <a:rPr lang="en-US" dirty="0"/>
                  <a:t>!</a:t>
                </a:r>
              </a:p>
              <a:p>
                <a:pPr algn="ctr"/>
                <a:r>
                  <a:rPr lang="en-US" i="1" u="sng" dirty="0"/>
                  <a:t>Moreover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distributes as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Poi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623F5D5-1988-4985-B36D-3D8FCB23F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176" y="3077215"/>
                <a:ext cx="5328592" cy="3231654"/>
              </a:xfrm>
              <a:prstGeom prst="rect">
                <a:avLst/>
              </a:prstGeom>
              <a:blipFill>
                <a:blip r:embed="rId8"/>
                <a:stretch>
                  <a:fillRect l="-686" t="-1509" r="-1602" b="-2075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phic 7" descr="Smiling face outline with solid fill">
            <a:extLst>
              <a:ext uri="{FF2B5EF4-FFF2-40B4-BE49-F238E27FC236}">
                <a16:creationId xmlns:a16="http://schemas.microsoft.com/office/drawing/2014/main" id="{9E52F220-4043-46C7-8AA5-D3377B736E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136560" y="5517232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CC73061-AC47-46A1-B48B-5D2778F4434C}"/>
                  </a:ext>
                </a:extLst>
              </p:cNvPr>
              <p:cNvSpPr txBox="1"/>
              <p:nvPr/>
            </p:nvSpPr>
            <p:spPr>
              <a:xfrm>
                <a:off x="263352" y="3212976"/>
                <a:ext cx="5598809" cy="40011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lang="en-US" sz="2000" b="0" i="1" smtClean="0">
                          <a:latin typeface="Cambria Math" panose="02040503050406030204" pitchFamily="18" charset="0"/>
                        </a:rPr>
                        <m:t>Poi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lang="en-US" sz="2000" b="0" i="1" smtClean="0">
                          <a:latin typeface="Cambria Math" panose="02040503050406030204" pitchFamily="18" charset="0"/>
                        </a:rPr>
                        <m:t>Poi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lang="en-US" sz="2000" b="0" i="1" smtClean="0">
                          <a:latin typeface="Cambria Math" panose="02040503050406030204" pitchFamily="18" charset="0"/>
                        </a:rPr>
                        <m:t>Poi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CC73061-AC47-46A1-B48B-5D2778F44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3212976"/>
                <a:ext cx="5598809" cy="400110"/>
              </a:xfrm>
              <a:prstGeom prst="rect">
                <a:avLst/>
              </a:prstGeom>
              <a:blipFill>
                <a:blip r:embed="rId11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711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7" grpId="0"/>
      <p:bldP spid="22" grpId="0"/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3"/>
            <a:ext cx="10874424" cy="936104"/>
          </a:xfrm>
        </p:spPr>
        <p:txBody>
          <a:bodyPr>
            <a:normAutofit/>
          </a:bodyPr>
          <a:lstStyle/>
          <a:p>
            <a:pPr algn="ctr"/>
            <a:r>
              <a:rPr lang="en-US" altLang="zh-CN" sz="6000" b="1" dirty="0" err="1">
                <a:solidFill>
                  <a:srgbClr val="7030A0"/>
                </a:solidFill>
              </a:rPr>
              <a:t>Poissonization</a:t>
            </a:r>
            <a:r>
              <a:rPr lang="en-US" altLang="zh-CN" sz="6000" dirty="0">
                <a:solidFill>
                  <a:srgbClr val="00B0F0"/>
                </a:solidFill>
              </a:rPr>
              <a:t> </a:t>
            </a:r>
            <a:r>
              <a:rPr lang="en-US" altLang="zh-CN" sz="6000" dirty="0"/>
              <a:t>in</a:t>
            </a:r>
            <a:r>
              <a:rPr lang="en-US" altLang="zh-CN" sz="6000" dirty="0">
                <a:solidFill>
                  <a:srgbClr val="00B0F0"/>
                </a:solidFill>
              </a:rPr>
              <a:t> </a:t>
            </a:r>
            <a:r>
              <a:rPr lang="en-US" altLang="zh-CN" sz="6000" b="1" dirty="0">
                <a:solidFill>
                  <a:srgbClr val="00B050"/>
                </a:solidFill>
              </a:rPr>
              <a:t>Local</a:t>
            </a:r>
            <a:r>
              <a:rPr lang="en-US" altLang="zh-CN" sz="6000" dirty="0">
                <a:solidFill>
                  <a:srgbClr val="00B0F0"/>
                </a:solidFill>
              </a:rPr>
              <a:t> </a:t>
            </a:r>
            <a:r>
              <a:rPr lang="en-US" altLang="zh-CN" sz="6000" dirty="0"/>
              <a:t>Model</a:t>
            </a:r>
            <a:endParaRPr lang="zh-CN" altLang="en-US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5C5E0C0-D361-4117-98CE-8F68B2C3DEB9}"/>
                  </a:ext>
                </a:extLst>
              </p:cNvPr>
              <p:cNvSpPr txBox="1"/>
              <p:nvPr/>
            </p:nvSpPr>
            <p:spPr>
              <a:xfrm>
                <a:off x="4871864" y="1052737"/>
                <a:ext cx="7132408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/>
                  <a:t>A randomizer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→[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000" dirty="0"/>
              </a:p>
              <a:p>
                <a:pPr algn="ctr"/>
                <a:r>
                  <a:rPr lang="en-US" sz="600" dirty="0"/>
                  <a:t> </a:t>
                </a:r>
              </a:p>
              <a:p>
                <a:pPr algn="ctr"/>
                <a:r>
                  <a:rPr lang="en-US" sz="2000" dirty="0"/>
                  <a:t>G</a:t>
                </a:r>
                <a:r>
                  <a:rPr lang="en-US" sz="2000" b="0" dirty="0"/>
                  <a:t>enerate (roughly)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users with the same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sz="2000" b="0" dirty="0"/>
                  <a:t> and</a:t>
                </a:r>
              </a:p>
              <a:p>
                <a:pPr algn="ctr"/>
                <a:r>
                  <a:rPr lang="en-US" sz="600" dirty="0"/>
                  <a:t> </a:t>
                </a:r>
              </a:p>
              <a:p>
                <a:pPr algn="ctr"/>
                <a:r>
                  <a:rPr lang="en-US" sz="2000" dirty="0"/>
                  <a:t>Analyze the output </a:t>
                </a:r>
                <a:r>
                  <a:rPr lang="en-US" sz="2000" b="1" dirty="0"/>
                  <a:t>histogram</a:t>
                </a:r>
                <a:r>
                  <a:rPr lang="en-US" sz="2000" dirty="0"/>
                  <a:t>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000" dirty="0"/>
                  <a:t> on all these users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5C5E0C0-D361-4117-98CE-8F68B2C3D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864" y="1052737"/>
                <a:ext cx="7132408" cy="1200329"/>
              </a:xfrm>
              <a:prstGeom prst="rect">
                <a:avLst/>
              </a:prstGeom>
              <a:blipFill>
                <a:blip r:embed="rId3"/>
                <a:stretch>
                  <a:fillRect t="-3046" b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oi-old">
                <a:extLst>
                  <a:ext uri="{FF2B5EF4-FFF2-40B4-BE49-F238E27FC236}">
                    <a16:creationId xmlns:a16="http://schemas.microsoft.com/office/drawing/2014/main" id="{2EC3FA27-6CA9-4880-AE53-B293B97558A8}"/>
                  </a:ext>
                </a:extLst>
              </p:cNvPr>
              <p:cNvSpPr txBox="1"/>
              <p:nvPr/>
            </p:nvSpPr>
            <p:spPr>
              <a:xfrm>
                <a:off x="6382056" y="3545362"/>
                <a:ext cx="5328592" cy="3231654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00B0F0"/>
                    </a:solidFill>
                  </a:rPr>
                  <a:t>Poisson Sampling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Draw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Poi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first.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Take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samples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; consider the histogram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indicates how many times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occurs in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samples.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Now all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’s are </a:t>
                </a:r>
                <a:r>
                  <a:rPr lang="en-US" b="1" dirty="0"/>
                  <a:t>independent</a:t>
                </a:r>
                <a:r>
                  <a:rPr lang="en-US" dirty="0"/>
                  <a:t>!</a:t>
                </a:r>
              </a:p>
              <a:p>
                <a:pPr algn="ctr"/>
                <a:r>
                  <a:rPr lang="en-US" dirty="0"/>
                  <a:t>Moreover,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distributes as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Poi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Poi-old">
                <a:extLst>
                  <a:ext uri="{FF2B5EF4-FFF2-40B4-BE49-F238E27FC236}">
                    <a16:creationId xmlns:a16="http://schemas.microsoft.com/office/drawing/2014/main" id="{2EC3FA27-6CA9-4880-AE53-B293B9755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056" y="3545362"/>
                <a:ext cx="5328592" cy="3231654"/>
              </a:xfrm>
              <a:prstGeom prst="rect">
                <a:avLst/>
              </a:prstGeom>
              <a:blipFill>
                <a:blip r:embed="rId5"/>
                <a:stretch>
                  <a:fillRect l="-801" t="-1509" r="-1487" b="-2075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multi-poi">
                <a:extLst>
                  <a:ext uri="{FF2B5EF4-FFF2-40B4-BE49-F238E27FC236}">
                    <a16:creationId xmlns:a16="http://schemas.microsoft.com/office/drawing/2014/main" id="{ECFEFE67-C60A-45F8-865A-9447316825D2}"/>
                  </a:ext>
                </a:extLst>
              </p:cNvPr>
              <p:cNvSpPr txBox="1"/>
              <p:nvPr/>
            </p:nvSpPr>
            <p:spPr>
              <a:xfrm>
                <a:off x="335360" y="3847012"/>
                <a:ext cx="5328592" cy="2856744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Multi-dimensional Poisson distribution</a:t>
                </a:r>
              </a:p>
              <a:p>
                <a:r>
                  <a:rPr lang="en-US" b="1" dirty="0">
                    <a:solidFill>
                      <a:srgbClr val="00B050"/>
                    </a:solidFill>
                  </a:rPr>
                  <a:t>Parameter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</m:acc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Support</a:t>
                </a:r>
                <a:r>
                  <a:rPr lang="en-US" dirty="0"/>
                  <a:t>: non-negative integers vectors</a:t>
                </a:r>
              </a:p>
              <a:p>
                <a:r>
                  <a:rPr lang="en-US" b="1" dirty="0">
                    <a:solidFill>
                      <a:srgbClr val="7030A0"/>
                    </a:solidFill>
                  </a:rPr>
                  <a:t>Specification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1" i="1" smtClean="0">
                            <a:latin typeface="Cambria Math" panose="02040503050406030204" pitchFamily="18" charset="0"/>
                          </a:rPr>
                          <m:t>Poi</m:t>
                        </m:r>
                      </m:e>
                    </m:acc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</m:acc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vector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independent Poisson distribution, such that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distributes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Poi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b="1" dirty="0">
                    <a:solidFill>
                      <a:srgbClr val="00B0F0"/>
                    </a:solidFill>
                  </a:rPr>
                  <a:t>Mean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b="1" i="1">
                                <a:latin typeface="Cambria Math" panose="02040503050406030204" pitchFamily="18" charset="0"/>
                              </a:rPr>
                              <m:t>Poi</m:t>
                            </m:r>
                          </m:e>
                        </m:acc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𝝀</m:t>
                            </m:r>
                          </m:e>
                        </m:acc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b="1" dirty="0">
                    <a:solidFill>
                      <a:srgbClr val="3366FF"/>
                    </a:solidFill>
                  </a:rPr>
                  <a:t>Key fact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Po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Poi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Poi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multi-poi">
                <a:extLst>
                  <a:ext uri="{FF2B5EF4-FFF2-40B4-BE49-F238E27FC236}">
                    <a16:creationId xmlns:a16="http://schemas.microsoft.com/office/drawing/2014/main" id="{ECFEFE67-C60A-45F8-865A-944731682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3847012"/>
                <a:ext cx="5328592" cy="2856744"/>
              </a:xfrm>
              <a:prstGeom prst="rect">
                <a:avLst/>
              </a:prstGeom>
              <a:blipFill>
                <a:blip r:embed="rId6"/>
                <a:stretch>
                  <a:fillRect l="-915" t="-1706" b="-1919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Poi-new">
                <a:extLst>
                  <a:ext uri="{FF2B5EF4-FFF2-40B4-BE49-F238E27FC236}">
                    <a16:creationId xmlns:a16="http://schemas.microsoft.com/office/drawing/2014/main" id="{7233F6B1-4C4F-49D6-BCDA-C1AD6B3C0B80}"/>
                  </a:ext>
                </a:extLst>
              </p:cNvPr>
              <p:cNvSpPr txBox="1"/>
              <p:nvPr/>
            </p:nvSpPr>
            <p:spPr>
              <a:xfrm>
                <a:off x="6384032" y="3545362"/>
                <a:ext cx="5328592" cy="2951834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00B0F0"/>
                    </a:solidFill>
                  </a:rPr>
                  <a:t>Poisson Sampling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Draw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Poi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first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Take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samples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; consider the histogram random variables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indicates how many times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occurs in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samples.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distributes as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Poi</m:t>
                        </m:r>
                      </m:e>
                    </m:acc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Poi-new">
                <a:extLst>
                  <a:ext uri="{FF2B5EF4-FFF2-40B4-BE49-F238E27FC236}">
                    <a16:creationId xmlns:a16="http://schemas.microsoft.com/office/drawing/2014/main" id="{7233F6B1-4C4F-49D6-BCDA-C1AD6B3C0B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032" y="3545362"/>
                <a:ext cx="5328592" cy="2951834"/>
              </a:xfrm>
              <a:prstGeom prst="rect">
                <a:avLst/>
              </a:prstGeom>
              <a:blipFill>
                <a:blip r:embed="rId7"/>
                <a:stretch>
                  <a:fillRect l="-686" t="-1653" r="-1602" b="-186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usual-samp">
                <a:extLst>
                  <a:ext uri="{FF2B5EF4-FFF2-40B4-BE49-F238E27FC236}">
                    <a16:creationId xmlns:a16="http://schemas.microsoft.com/office/drawing/2014/main" id="{721E6945-9DA8-46BD-9F9E-962E35995CF8}"/>
                  </a:ext>
                </a:extLst>
              </p:cNvPr>
              <p:cNvSpPr txBox="1"/>
              <p:nvPr/>
            </p:nvSpPr>
            <p:spPr>
              <a:xfrm>
                <a:off x="263352" y="3645024"/>
                <a:ext cx="5328592" cy="2400657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00B0F0"/>
                    </a:solidFill>
                  </a:rPr>
                  <a:t>Usual Sampling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Take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samples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dirty="0"/>
                  <a:t> consider the histogram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indicates how many times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occurs in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samples.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Clearly these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are correlated </a:t>
                </a:r>
              </a:p>
            </p:txBody>
          </p:sp>
        </mc:Choice>
        <mc:Fallback xmlns="">
          <p:sp>
            <p:nvSpPr>
              <p:cNvPr id="18" name="usual-samp">
                <a:extLst>
                  <a:ext uri="{FF2B5EF4-FFF2-40B4-BE49-F238E27FC236}">
                    <a16:creationId xmlns:a16="http://schemas.microsoft.com/office/drawing/2014/main" id="{721E6945-9DA8-46BD-9F9E-962E35995C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3645024"/>
                <a:ext cx="5328592" cy="2400657"/>
              </a:xfrm>
              <a:prstGeom prst="rect">
                <a:avLst/>
              </a:prstGeom>
              <a:blipFill>
                <a:blip r:embed="rId8"/>
                <a:stretch>
                  <a:fillRect l="-686" t="-2030" r="-572" b="-3046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C351136-ED86-4CD5-84B2-B9297DA8322D}"/>
                  </a:ext>
                </a:extLst>
              </p:cNvPr>
              <p:cNvSpPr txBox="1"/>
              <p:nvPr/>
            </p:nvSpPr>
            <p:spPr>
              <a:xfrm>
                <a:off x="695400" y="1170560"/>
                <a:ext cx="4320480" cy="20489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Poisson Distribution</a:t>
                </a:r>
              </a:p>
              <a:p>
                <a:pPr algn="ctr"/>
                <a:r>
                  <a:rPr lang="en-US" sz="800" dirty="0"/>
                  <a:t> </a:t>
                </a:r>
              </a:p>
              <a:p>
                <a:r>
                  <a:rPr lang="en-US" b="1" dirty="0">
                    <a:solidFill>
                      <a:srgbClr val="00B050"/>
                    </a:solidFill>
                  </a:rPr>
                  <a:t>Parameter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/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Support</a:t>
                </a:r>
                <a:r>
                  <a:rPr lang="en-US" dirty="0"/>
                  <a:t>: non-negative integers</a:t>
                </a:r>
              </a:p>
              <a:p>
                <a:r>
                  <a:rPr lang="en-US" b="1" dirty="0">
                    <a:solidFill>
                      <a:srgbClr val="7030A0"/>
                    </a:solidFill>
                  </a:rPr>
                  <a:t>Specification</a:t>
                </a:r>
                <a:r>
                  <a:rPr lang="en-US" b="0" dirty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Poi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b="1" dirty="0">
                    <a:solidFill>
                      <a:srgbClr val="00B0F0"/>
                    </a:solidFill>
                  </a:rPr>
                  <a:t>Mean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Poi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/>
              </a:p>
              <a:p>
                <a:r>
                  <a:rPr lang="en-US" b="1" dirty="0">
                    <a:solidFill>
                      <a:srgbClr val="3366FF"/>
                    </a:solidFill>
                  </a:rPr>
                  <a:t>Key fact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Poi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Poi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Poi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C351136-ED86-4CD5-84B2-B9297DA83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1170560"/>
                <a:ext cx="4320480" cy="2048959"/>
              </a:xfrm>
              <a:prstGeom prst="rect">
                <a:avLst/>
              </a:prstGeom>
              <a:blipFill>
                <a:blip r:embed="rId9"/>
                <a:stretch>
                  <a:fillRect l="-1128" t="-1488" b="-3869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2B11EE6-0F18-467C-8712-E073A64063B6}"/>
                  </a:ext>
                </a:extLst>
              </p:cNvPr>
              <p:cNvSpPr txBox="1"/>
              <p:nvPr/>
            </p:nvSpPr>
            <p:spPr>
              <a:xfrm>
                <a:off x="2495600" y="2562721"/>
                <a:ext cx="8136904" cy="71070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</a:rPr>
                  <a:t>Lemma</a:t>
                </a:r>
                <a:r>
                  <a:rPr lang="en-US" dirty="0"/>
                  <a:t> </a:t>
                </a:r>
              </a:p>
              <a:p>
                <a:pPr algn="ctr"/>
                <a:r>
                  <a:rPr lang="en-US" dirty="0"/>
                  <a:t>The </a:t>
                </a:r>
                <a:r>
                  <a:rPr lang="en-US" b="1" dirty="0"/>
                  <a:t>histogram</a:t>
                </a:r>
                <a:r>
                  <a:rPr lang="en-US" dirty="0"/>
                  <a:t> of </a:t>
                </a:r>
                <a:r>
                  <a:rPr lang="en-US" b="1" dirty="0"/>
                  <a:t>randomizer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Poi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users with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Poi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2B11EE6-0F18-467C-8712-E073A64063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600" y="2562721"/>
                <a:ext cx="8136904" cy="710707"/>
              </a:xfrm>
              <a:prstGeom prst="rect">
                <a:avLst/>
              </a:prstGeom>
              <a:blipFill>
                <a:blip r:embed="rId10"/>
                <a:stretch>
                  <a:fillRect t="-4274" b="-12821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572EAAC-DC04-4933-8F8B-42E0E02B50B5}"/>
                  </a:ext>
                </a:extLst>
              </p:cNvPr>
              <p:cNvSpPr txBox="1"/>
              <p:nvPr/>
            </p:nvSpPr>
            <p:spPr>
              <a:xfrm>
                <a:off x="263352" y="3212976"/>
                <a:ext cx="5598809" cy="40011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lang="en-US" sz="2000" b="0" i="1" smtClean="0">
                          <a:latin typeface="Cambria Math" panose="02040503050406030204" pitchFamily="18" charset="0"/>
                        </a:rPr>
                        <m:t>Poi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lang="en-US" sz="2000" b="0" i="1" smtClean="0">
                          <a:latin typeface="Cambria Math" panose="02040503050406030204" pitchFamily="18" charset="0"/>
                        </a:rPr>
                        <m:t>Poi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lang="en-US" sz="2000" b="0" i="1" smtClean="0">
                          <a:latin typeface="Cambria Math" panose="02040503050406030204" pitchFamily="18" charset="0"/>
                        </a:rPr>
                        <m:t>Poi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572EAAC-DC04-4933-8F8B-42E0E02B5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3212976"/>
                <a:ext cx="5598809" cy="400110"/>
              </a:xfrm>
              <a:prstGeom prst="rect">
                <a:avLst/>
              </a:prstGeom>
              <a:blipFill>
                <a:blip r:embed="rId11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440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" grpId="0"/>
      <p:bldP spid="10" grpId="1"/>
      <p:bldP spid="11" grpId="0"/>
      <p:bldP spid="12" grpId="0"/>
      <p:bldP spid="18" grpId="0"/>
      <p:bldP spid="18" grpId="1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id="{C6D23E28-CAC7-45E1-82A2-7130E6181E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38963" y="1253382"/>
                <a:ext cx="12269925" cy="10097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400" b="1" dirty="0">
                    <a:solidFill>
                      <a:srgbClr val="FF0000"/>
                    </a:solidFill>
                  </a:rPr>
                  <a:t>Setting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users. Each user gets an input from [D], for some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polylog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 algn="ctr">
                  <a:buNone/>
                </a:pPr>
                <a:r>
                  <a:rPr lang="en-US" sz="2400" b="1" dirty="0">
                    <a:solidFill>
                      <a:srgbClr val="FF0000"/>
                    </a:solidFill>
                  </a:rPr>
                  <a:t>Parameters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/>
                  <a:t> a distribution over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</m:d>
                  </m:oMath>
                </a14:m>
                <a:r>
                  <a:rPr lang="en-US" sz="2400" dirty="0"/>
                  <a:t>;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dirty="0"/>
                  <a:t>: a random subset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|/100</m:t>
                    </m:r>
                  </m:oMath>
                </a14:m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id="{C6D23E28-CAC7-45E1-82A2-7130E6181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963" y="1253382"/>
                <a:ext cx="12269925" cy="1009712"/>
              </a:xfrm>
              <a:prstGeom prst="rect">
                <a:avLst/>
              </a:prstGeom>
              <a:blipFill>
                <a:blip r:embed="rId3"/>
                <a:stretch>
                  <a:fillRect t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ig-old">
                <a:extLst>
                  <a:ext uri="{FF2B5EF4-FFF2-40B4-BE49-F238E27FC236}">
                    <a16:creationId xmlns:a16="http://schemas.microsoft.com/office/drawing/2014/main" id="{48ED20C5-80C4-431B-BE72-BB63144290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5585" y="3114034"/>
                <a:ext cx="2940496" cy="2253212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400" b="1" u="sng" dirty="0"/>
                  <a:t>Signal Part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signal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bSup>
                  </m:oMath>
                </a14:m>
                <a:endParaRPr lang="en-US" sz="2000" dirty="0"/>
              </a:p>
              <a:p>
                <a:pPr marL="0" indent="0" algn="ctr">
                  <a:buNone/>
                </a:pPr>
                <a:r>
                  <a:rPr lang="en-US" sz="1800" dirty="0"/>
                  <a:t>For each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800" dirty="0"/>
                  <a:t>, we </a:t>
                </a:r>
              </a:p>
              <a:p>
                <a:pPr marL="0" indent="0" algn="ctr">
                  <a:buNone/>
                </a:pPr>
                <a:r>
                  <a:rPr lang="en-US" sz="1800" dirty="0"/>
                  <a:t>(1) draw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1800" dirty="0"/>
                  <a:t>;</a:t>
                </a:r>
              </a:p>
              <a:p>
                <a:pPr marL="0" indent="0" algn="ctr">
                  <a:buNone/>
                </a:pPr>
                <a:r>
                  <a:rPr lang="en-US" sz="1800" dirty="0"/>
                  <a:t>(2) add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/>
                  <a:t>users with input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.</a:t>
                </a:r>
              </a:p>
            </p:txBody>
          </p:sp>
        </mc:Choice>
        <mc:Fallback xmlns="">
          <p:sp>
            <p:nvSpPr>
              <p:cNvPr id="12" name="sig-old">
                <a:extLst>
                  <a:ext uri="{FF2B5EF4-FFF2-40B4-BE49-F238E27FC236}">
                    <a16:creationId xmlns:a16="http://schemas.microsoft.com/office/drawing/2014/main" id="{48ED20C5-80C4-431B-BE72-BB6314429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85" y="3114034"/>
                <a:ext cx="2940496" cy="2253212"/>
              </a:xfrm>
              <a:prstGeom prst="rect">
                <a:avLst/>
              </a:prstGeom>
              <a:blipFill>
                <a:blip r:embed="rId4"/>
                <a:stretch>
                  <a:fillRect l="-207" t="-24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noise-old">
                <a:extLst>
                  <a:ext uri="{FF2B5EF4-FFF2-40B4-BE49-F238E27FC236}">
                    <a16:creationId xmlns:a16="http://schemas.microsoft.com/office/drawing/2014/main" id="{02706643-8081-40DD-92DB-551C5E18BC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47729" y="3057124"/>
                <a:ext cx="3744415" cy="171146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400" b="1" u="sng" dirty="0"/>
                  <a:t>Noise Part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noise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bSup>
                  </m:oMath>
                </a14:m>
                <a:endParaRPr lang="en-US" sz="2400" dirty="0"/>
              </a:p>
              <a:p>
                <a:pPr marL="0" indent="0" algn="ctr">
                  <a:buNone/>
                </a:pPr>
                <a:r>
                  <a:rPr lang="en-US" sz="2000" dirty="0"/>
                  <a:t>For each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/>
                  <a:t>, we </a:t>
                </a:r>
              </a:p>
              <a:p>
                <a:pPr marL="457200" indent="-457200" algn="ctr">
                  <a:buAutoNum type="arabicParenBoth"/>
                </a:pPr>
                <a:r>
                  <a:rPr lang="en-US" sz="2000" dirty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)/|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sz="2000" dirty="0"/>
                  <a:t>(2) add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/>
                  <a:t>users with input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13" name="noise-old">
                <a:extLst>
                  <a:ext uri="{FF2B5EF4-FFF2-40B4-BE49-F238E27FC236}">
                    <a16:creationId xmlns:a16="http://schemas.microsoft.com/office/drawing/2014/main" id="{02706643-8081-40DD-92DB-551C5E18B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729" y="3057124"/>
                <a:ext cx="3744415" cy="1711467"/>
              </a:xfrm>
              <a:prstGeom prst="rect">
                <a:avLst/>
              </a:prstGeom>
              <a:blipFill>
                <a:blip r:embed="rId5"/>
                <a:stretch>
                  <a:fillRect t="-3915" b="-24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D080BBB3-5742-4355-8C69-18F22DFF3A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43842" y="3114034"/>
                <a:ext cx="4181777" cy="171146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400" b="1" u="sng" dirty="0"/>
                  <a:t>Hard Distribution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 marL="0" indent="0" algn="ctr">
                  <a:buNone/>
                </a:pPr>
                <a:r>
                  <a:rPr lang="en-US" sz="2000" dirty="0"/>
                  <a:t> Draw two datasets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signal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bSup>
                  </m:oMath>
                </a14:m>
                <a:r>
                  <a:rPr lang="en-US" sz="2000" dirty="0"/>
                  <a:t> </a:t>
                </a:r>
              </a:p>
              <a:p>
                <a:pPr marL="0" indent="0" algn="ctr">
                  <a:buNone/>
                </a:pPr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nois</m:t>
                        </m:r>
                        <m:r>
                          <m:rPr>
                            <m:sty m:val="p"/>
                          </m:r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bSup>
                  </m:oMath>
                </a14:m>
                <a:r>
                  <a:rPr lang="en-US" sz="2000" dirty="0"/>
                  <a:t>.</a:t>
                </a:r>
              </a:p>
              <a:p>
                <a:pPr marL="0" indent="0" algn="ctr">
                  <a:buNone/>
                </a:pPr>
                <a:r>
                  <a:rPr lang="en-US" sz="2000" dirty="0"/>
                  <a:t>Output their union (as a multi-set).</a:t>
                </a:r>
              </a:p>
            </p:txBody>
          </p:sp>
        </mc:Choice>
        <mc:Fallback xmlns="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D080BBB3-5742-4355-8C69-18F22DFF3A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3842" y="3114034"/>
                <a:ext cx="4181777" cy="1711467"/>
              </a:xfrm>
              <a:prstGeom prst="rect">
                <a:avLst/>
              </a:prstGeom>
              <a:blipFill>
                <a:blip r:embed="rId6"/>
                <a:stretch>
                  <a:fillRect t="-4982" b="-53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Plus Sign 14">
            <a:extLst>
              <a:ext uri="{FF2B5EF4-FFF2-40B4-BE49-F238E27FC236}">
                <a16:creationId xmlns:a16="http://schemas.microsoft.com/office/drawing/2014/main" id="{087B5692-8403-48E1-8094-47A2B98F9E7B}"/>
              </a:ext>
            </a:extLst>
          </p:cNvPr>
          <p:cNvSpPr/>
          <p:nvPr/>
        </p:nvSpPr>
        <p:spPr>
          <a:xfrm>
            <a:off x="3155906" y="3696833"/>
            <a:ext cx="432048" cy="43204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quals 15">
            <a:extLst>
              <a:ext uri="{FF2B5EF4-FFF2-40B4-BE49-F238E27FC236}">
                <a16:creationId xmlns:a16="http://schemas.microsoft.com/office/drawing/2014/main" id="{ADC23126-0930-4E74-A1D9-1C56B876004B}"/>
              </a:ext>
            </a:extLst>
          </p:cNvPr>
          <p:cNvSpPr/>
          <p:nvPr/>
        </p:nvSpPr>
        <p:spPr>
          <a:xfrm>
            <a:off x="7348887" y="3696833"/>
            <a:ext cx="448722" cy="43204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8C41557-4FB6-496B-8683-CCC651BE2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56728" y="20750"/>
            <a:ext cx="11665296" cy="770615"/>
          </a:xfrm>
        </p:spPr>
        <p:txBody>
          <a:bodyPr>
            <a:normAutofit/>
          </a:bodyPr>
          <a:lstStyle/>
          <a:p>
            <a:pPr algn="ctr"/>
            <a:r>
              <a:rPr lang="en-US" altLang="zh-CN" sz="4400" b="1" dirty="0" err="1">
                <a:solidFill>
                  <a:srgbClr val="7030A0"/>
                </a:solidFill>
              </a:rPr>
              <a:t>Poissonization</a:t>
            </a:r>
            <a:r>
              <a:rPr lang="en-US" altLang="zh-CN" sz="4400" b="1" dirty="0">
                <a:solidFill>
                  <a:srgbClr val="7030A0"/>
                </a:solidFill>
              </a:rPr>
              <a:t> </a:t>
            </a:r>
            <a:r>
              <a:rPr lang="en-US" altLang="zh-CN" sz="4400" b="1" dirty="0"/>
              <a:t>in our Hard Distributions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ig-new">
                <a:extLst>
                  <a:ext uri="{FF2B5EF4-FFF2-40B4-BE49-F238E27FC236}">
                    <a16:creationId xmlns:a16="http://schemas.microsoft.com/office/drawing/2014/main" id="{D215069F-7164-46E8-B056-AAAB9A8622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0318" y="3114034"/>
                <a:ext cx="2940496" cy="22532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400" b="1" u="sng" dirty="0"/>
                  <a:t>Signal Part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signal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bSup>
                  </m:oMath>
                </a14:m>
                <a:endParaRPr lang="en-US" sz="2000" dirty="0"/>
              </a:p>
              <a:p>
                <a:pPr marL="0" indent="0" algn="ctr">
                  <a:buNone/>
                </a:pPr>
                <a:r>
                  <a:rPr lang="en-US" sz="1800" dirty="0"/>
                  <a:t>For each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800" dirty="0"/>
                  <a:t>, we </a:t>
                </a:r>
              </a:p>
              <a:p>
                <a:pPr marL="342900" indent="-342900" algn="ctr">
                  <a:buAutoNum type="arabicParenBoth"/>
                </a:pPr>
                <a:r>
                  <a:rPr lang="en-US" sz="1800" dirty="0"/>
                  <a:t>draw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1800" dirty="0"/>
                  <a:t>;</a:t>
                </a:r>
              </a:p>
              <a:p>
                <a:pPr marL="342900" indent="-342900" algn="ctr">
                  <a:buAutoNum type="arabicParenBoth"/>
                </a:pPr>
                <a:r>
                  <a:rPr lang="en-US" sz="1800" dirty="0"/>
                  <a:t>draw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1800" b="0" i="1" smtClean="0">
                        <a:latin typeface="Cambria Math" panose="02040503050406030204" pitchFamily="18" charset="0"/>
                      </a:rPr>
                      <m:t>Poi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/>
              </a:p>
              <a:p>
                <a:pPr marL="0" indent="0" algn="ctr">
                  <a:buNone/>
                </a:pPr>
                <a:r>
                  <a:rPr lang="en-US" sz="1800" dirty="0"/>
                  <a:t>(3) add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/>
                  <a:t>users with input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.</a:t>
                </a:r>
              </a:p>
            </p:txBody>
          </p:sp>
        </mc:Choice>
        <mc:Fallback xmlns="">
          <p:sp>
            <p:nvSpPr>
              <p:cNvPr id="20" name="sig-new">
                <a:extLst>
                  <a:ext uri="{FF2B5EF4-FFF2-40B4-BE49-F238E27FC236}">
                    <a16:creationId xmlns:a16="http://schemas.microsoft.com/office/drawing/2014/main" id="{D215069F-7164-46E8-B056-AAAB9A862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18" y="3114034"/>
                <a:ext cx="2940496" cy="2253212"/>
              </a:xfrm>
              <a:prstGeom prst="rect">
                <a:avLst/>
              </a:prstGeom>
              <a:blipFill>
                <a:blip r:embed="rId7"/>
                <a:stretch>
                  <a:fillRect t="-24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noise-new">
                <a:extLst>
                  <a:ext uri="{FF2B5EF4-FFF2-40B4-BE49-F238E27FC236}">
                    <a16:creationId xmlns:a16="http://schemas.microsoft.com/office/drawing/2014/main" id="{C43E58E8-FBDA-4026-A682-8A4BE43CAB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47728" y="3068960"/>
                <a:ext cx="3744415" cy="171146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400" b="1" u="sng" dirty="0"/>
                  <a:t>Noise Part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noise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bSup>
                  </m:oMath>
                </a14:m>
                <a:endParaRPr lang="en-US" sz="2400" dirty="0"/>
              </a:p>
              <a:p>
                <a:pPr marL="0" indent="0" algn="ctr">
                  <a:buNone/>
                </a:pPr>
                <a:r>
                  <a:rPr lang="en-US" sz="2000" dirty="0"/>
                  <a:t>For each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/>
                  <a:t>, we </a:t>
                </a:r>
              </a:p>
              <a:p>
                <a:pPr marL="0" indent="0" algn="ctr">
                  <a:buNone/>
                </a:pPr>
                <a:r>
                  <a:rPr lang="en-US" sz="2000" dirty="0"/>
                  <a:t>(1) draw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Poi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den>
                    </m:f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sz="2000" dirty="0"/>
                  <a:t>(2) add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/>
                  <a:t>users with input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21" name="noise-new">
                <a:extLst>
                  <a:ext uri="{FF2B5EF4-FFF2-40B4-BE49-F238E27FC236}">
                    <a16:creationId xmlns:a16="http://schemas.microsoft.com/office/drawing/2014/main" id="{C43E58E8-FBDA-4026-A682-8A4BE43CA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728" y="3068960"/>
                <a:ext cx="3744415" cy="1711467"/>
              </a:xfrm>
              <a:prstGeom prst="rect">
                <a:avLst/>
              </a:prstGeom>
              <a:blipFill>
                <a:blip r:embed="rId8"/>
                <a:stretch>
                  <a:fillRect t="-3915" b="-106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637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3"/>
            <a:ext cx="10874424" cy="1152128"/>
          </a:xfrm>
        </p:spPr>
        <p:txBody>
          <a:bodyPr>
            <a:normAutofit/>
          </a:bodyPr>
          <a:lstStyle/>
          <a:p>
            <a:pPr algn="ctr"/>
            <a:r>
              <a:rPr lang="en-US" altLang="zh-CN" sz="6000" b="1" dirty="0">
                <a:solidFill>
                  <a:srgbClr val="00B0F0"/>
                </a:solidFill>
              </a:rPr>
              <a:t>Expressing the Histogram</a:t>
            </a:r>
            <a:endParaRPr lang="zh-CN" altLang="en-US" sz="6000" b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ld-construction" hidden="1">
                <a:extLst>
                  <a:ext uri="{FF2B5EF4-FFF2-40B4-BE49-F238E27FC236}">
                    <a16:creationId xmlns:a16="http://schemas.microsoft.com/office/drawing/2014/main" id="{E67E888B-5920-4B69-91EC-BB286251C79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2824" y="1573224"/>
                <a:ext cx="4033664" cy="2100150"/>
              </a:xfrm>
              <a:prstGeom prst="rect">
                <a:avLst/>
              </a:prstGeom>
              <a:ln>
                <a:solidFill>
                  <a:srgbClr val="7030A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400" dirty="0"/>
                  <a:t>Construction of the Data 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EU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bSup>
                  </m:oMath>
                </a14:m>
                <a:endParaRPr lang="en-US" sz="2400" dirty="0"/>
              </a:p>
              <a:p>
                <a:pPr marL="0" indent="0" algn="ctr">
                  <a:buNone/>
                </a:pPr>
                <a:r>
                  <a:rPr lang="en-US" sz="2000" dirty="0"/>
                  <a:t>For each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, we </a:t>
                </a:r>
              </a:p>
              <a:p>
                <a:pPr marL="0" indent="0" algn="ctr">
                  <a:buNone/>
                </a:pPr>
                <a:r>
                  <a:rPr lang="en-US" sz="2000" dirty="0"/>
                  <a:t>(1) draw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sz="2000" dirty="0"/>
              </a:p>
              <a:p>
                <a:pPr marL="0" indent="0" algn="ctr">
                  <a:buNone/>
                </a:pPr>
                <a:r>
                  <a:rPr lang="en-US" sz="2000" dirty="0"/>
                  <a:t>(2) add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users with input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11" name="old-construction" hidden="1">
                <a:extLst>
                  <a:ext uri="{FF2B5EF4-FFF2-40B4-BE49-F238E27FC236}">
                    <a16:creationId xmlns:a16="http://schemas.microsoft.com/office/drawing/2014/main" id="{E67E888B-5920-4B69-91EC-BB286251C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824" y="1573224"/>
                <a:ext cx="4033664" cy="2100150"/>
              </a:xfrm>
              <a:prstGeom prst="rect">
                <a:avLst/>
              </a:prstGeom>
              <a:blipFill>
                <a:blip r:embed="rId3"/>
                <a:stretch>
                  <a:fillRect t="-3746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9FE5F4A-7138-4AAC-9B54-E4BFC06D5979}"/>
                  </a:ext>
                </a:extLst>
              </p:cNvPr>
              <p:cNvSpPr txBox="1"/>
              <p:nvPr/>
            </p:nvSpPr>
            <p:spPr>
              <a:xfrm>
                <a:off x="5735960" y="2780928"/>
                <a:ext cx="5328592" cy="98264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</a:rPr>
                  <a:t>Corollary</a:t>
                </a:r>
                <a:r>
                  <a:rPr lang="en-US" dirty="0"/>
                  <a:t> </a:t>
                </a:r>
              </a:p>
              <a:p>
                <a:pPr algn="ctr"/>
                <a:r>
                  <a:rPr lang="en-US" dirty="0"/>
                  <a:t>The </a:t>
                </a:r>
                <a:r>
                  <a:rPr lang="en-US" b="1" dirty="0"/>
                  <a:t>histogram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Poi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users with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is exactly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Poi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9FE5F4A-7138-4AAC-9B54-E4BFC06D59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960" y="2780928"/>
                <a:ext cx="5328592" cy="982641"/>
              </a:xfrm>
              <a:prstGeom prst="rect">
                <a:avLst/>
              </a:prstGeom>
              <a:blipFill>
                <a:blip r:embed="rId4"/>
                <a:stretch>
                  <a:fillRect l="-343" t="-3106" r="-1030" b="-6832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FC7D8D2-5C76-4869-9917-C389A6FDB748}"/>
                  </a:ext>
                </a:extLst>
              </p:cNvPr>
              <p:cNvSpPr txBox="1"/>
              <p:nvPr/>
            </p:nvSpPr>
            <p:spPr>
              <a:xfrm>
                <a:off x="5132048" y="1340768"/>
                <a:ext cx="6480720" cy="98264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</a:rPr>
                  <a:t>Lemma</a:t>
                </a:r>
                <a:r>
                  <a:rPr lang="en-US" dirty="0"/>
                  <a:t> </a:t>
                </a:r>
              </a:p>
              <a:p>
                <a:pPr algn="ctr"/>
                <a:r>
                  <a:rPr lang="en-US" altLang="zh-CN" dirty="0"/>
                  <a:t>The </a:t>
                </a:r>
                <a:r>
                  <a:rPr lang="en-US" altLang="zh-CN" b="1" dirty="0"/>
                  <a:t>h</a:t>
                </a:r>
                <a:r>
                  <a:rPr lang="en-US" b="1" dirty="0"/>
                  <a:t>istogram</a:t>
                </a:r>
                <a:r>
                  <a:rPr lang="en-US" dirty="0"/>
                  <a:t> of randomizer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Poi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users with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is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Poi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FC7D8D2-5C76-4869-9917-C389A6FDB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048" y="1340768"/>
                <a:ext cx="6480720" cy="982641"/>
              </a:xfrm>
              <a:prstGeom prst="rect">
                <a:avLst/>
              </a:prstGeom>
              <a:blipFill>
                <a:blip r:embed="rId5"/>
                <a:stretch>
                  <a:fillRect t="-3727" b="-1863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E7B99BE-8975-41EB-835D-41041C73117E}"/>
                  </a:ext>
                </a:extLst>
              </p:cNvPr>
              <p:cNvSpPr txBox="1"/>
              <p:nvPr/>
            </p:nvSpPr>
            <p:spPr>
              <a:xfrm>
                <a:off x="5276332" y="4662552"/>
                <a:ext cx="6840760" cy="17879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</a:rPr>
                  <a:t>Theorem</a:t>
                </a:r>
                <a:r>
                  <a:rPr lang="en-US" dirty="0"/>
                  <a:t> </a:t>
                </a:r>
              </a:p>
              <a:p>
                <a:pPr algn="ctr"/>
                <a:r>
                  <a:rPr lang="en-US" dirty="0"/>
                  <a:t>The histogram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signal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b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distributes as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Poi</m:t>
                              </m:r>
                            </m:e>
                          </m:acc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are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independent random variables identical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E7B99BE-8975-41EB-835D-41041C7311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332" y="4662552"/>
                <a:ext cx="6840760" cy="1787990"/>
              </a:xfrm>
              <a:prstGeom prst="rect">
                <a:avLst/>
              </a:prstGeom>
              <a:blipFill>
                <a:blip r:embed="rId6"/>
                <a:stretch>
                  <a:fillRect t="-2048" b="-4778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multi-poi">
                <a:extLst>
                  <a:ext uri="{FF2B5EF4-FFF2-40B4-BE49-F238E27FC236}">
                    <a16:creationId xmlns:a16="http://schemas.microsoft.com/office/drawing/2014/main" id="{5C654ACB-EFA7-4643-99B5-51A5E2B2A703}"/>
                  </a:ext>
                </a:extLst>
              </p:cNvPr>
              <p:cNvSpPr txBox="1"/>
              <p:nvPr/>
            </p:nvSpPr>
            <p:spPr>
              <a:xfrm>
                <a:off x="191344" y="4368619"/>
                <a:ext cx="4849216" cy="1928733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/>
                  <a:t>Mixture</a:t>
                </a:r>
                <a:r>
                  <a:rPr lang="en-US" sz="2000" dirty="0"/>
                  <a:t> </a:t>
                </a:r>
                <a:r>
                  <a:rPr lang="en-US" sz="2000" b="1" dirty="0"/>
                  <a:t>of</a:t>
                </a:r>
                <a:r>
                  <a:rPr lang="en-US" sz="2000" dirty="0"/>
                  <a:t> </a:t>
                </a:r>
                <a:r>
                  <a:rPr lang="en-US" sz="2000" b="1" dirty="0"/>
                  <a:t>Multi-dimensional Poisson Distributions</a:t>
                </a:r>
              </a:p>
              <a:p>
                <a:pPr algn="ctr"/>
                <a:endParaRPr lang="en-US" sz="2000" b="1" dirty="0"/>
              </a:p>
              <a:p>
                <a:pPr algn="ctr"/>
                <a:r>
                  <a:rPr lang="en-US" dirty="0"/>
                  <a:t>For a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endParaRPr lang="en-US" dirty="0"/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Poi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draw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and output a sample from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Poi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multi-poi">
                <a:extLst>
                  <a:ext uri="{FF2B5EF4-FFF2-40B4-BE49-F238E27FC236}">
                    <a16:creationId xmlns:a16="http://schemas.microsoft.com/office/drawing/2014/main" id="{5C654ACB-EFA7-4643-99B5-51A5E2B2A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44" y="4368619"/>
                <a:ext cx="4849216" cy="1928733"/>
              </a:xfrm>
              <a:prstGeom prst="rect">
                <a:avLst/>
              </a:prstGeom>
              <a:blipFill>
                <a:blip r:embed="rId7"/>
                <a:stretch>
                  <a:fillRect t="-1899" b="-1899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1CF2C27B-73BC-4D20-9304-561A2F44C6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3432" y="1124744"/>
                <a:ext cx="2940496" cy="2016224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400" b="1" u="sng" dirty="0"/>
                  <a:t>Signal Part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signal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bSup>
                  </m:oMath>
                </a14:m>
                <a:endParaRPr lang="en-US" sz="2000" dirty="0"/>
              </a:p>
              <a:p>
                <a:pPr marL="0" indent="0" algn="ctr">
                  <a:buNone/>
                </a:pPr>
                <a:r>
                  <a:rPr lang="en-US" sz="1800" dirty="0"/>
                  <a:t>For each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800" dirty="0"/>
                  <a:t>, we </a:t>
                </a:r>
              </a:p>
              <a:p>
                <a:pPr marL="342900" indent="-342900" algn="ctr">
                  <a:buAutoNum type="arabicParenBoth"/>
                </a:pPr>
                <a:r>
                  <a:rPr lang="en-US" sz="1800" dirty="0"/>
                  <a:t>draw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1800" dirty="0"/>
                  <a:t>;</a:t>
                </a:r>
              </a:p>
              <a:p>
                <a:pPr marL="342900" indent="-342900" algn="ctr">
                  <a:buAutoNum type="arabicParenBoth"/>
                </a:pPr>
                <a:r>
                  <a:rPr lang="en-US" sz="1800" dirty="0"/>
                  <a:t>Draw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1800" b="0" i="1" smtClean="0">
                        <a:latin typeface="Cambria Math" panose="02040503050406030204" pitchFamily="18" charset="0"/>
                      </a:rPr>
                      <m:t>Poi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/>
              </a:p>
              <a:p>
                <a:pPr marL="0" indent="0" algn="ctr">
                  <a:buNone/>
                </a:pPr>
                <a:r>
                  <a:rPr lang="en-US" sz="1800" dirty="0"/>
                  <a:t>(3) add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/>
                  <a:t>users with input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.</a:t>
                </a:r>
              </a:p>
            </p:txBody>
          </p:sp>
        </mc:Choice>
        <mc:Fallback xmlns="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1CF2C27B-73BC-4D20-9304-561A2F44C6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32" y="1124744"/>
                <a:ext cx="2940496" cy="2016224"/>
              </a:xfrm>
              <a:prstGeom prst="rect">
                <a:avLst/>
              </a:prstGeom>
              <a:blipFill>
                <a:blip r:embed="rId8"/>
                <a:stretch>
                  <a:fillRect t="-2727" b="-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7ECAF71-6403-4F65-8BAC-18D4D7915F2E}"/>
                  </a:ext>
                </a:extLst>
              </p:cNvPr>
              <p:cNvSpPr txBox="1"/>
              <p:nvPr/>
            </p:nvSpPr>
            <p:spPr>
              <a:xfrm>
                <a:off x="167008" y="3272248"/>
                <a:ext cx="468052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</a:rPr>
                  <a:t>In short</a:t>
                </a:r>
              </a:p>
              <a:p>
                <a:pPr algn="ctr"/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add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Poi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users with input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7ECAF71-6403-4F65-8BAC-18D4D7915F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08" y="3272248"/>
                <a:ext cx="4680520" cy="738664"/>
              </a:xfrm>
              <a:prstGeom prst="rect">
                <a:avLst/>
              </a:prstGeom>
              <a:blipFill>
                <a:blip r:embed="rId9"/>
                <a:stretch>
                  <a:fillRect l="-521" t="-6612" b="-12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248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8" grpId="0" animBg="1"/>
      <p:bldP spid="19" grpId="0" animBg="1"/>
      <p:bldP spid="20" grpId="0"/>
      <p:bldP spid="9" grpId="0"/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874424" cy="1068679"/>
          </a:xfrm>
        </p:spPr>
        <p:txBody>
          <a:bodyPr>
            <a:normAutofit/>
          </a:bodyPr>
          <a:lstStyle/>
          <a:p>
            <a:pPr algn="ctr"/>
            <a:r>
              <a:rPr lang="en-US" altLang="zh-CN" sz="6000" b="1" dirty="0">
                <a:solidFill>
                  <a:srgbClr val="00B0F0"/>
                </a:solidFill>
              </a:rPr>
              <a:t>Expressing the Histogram II</a:t>
            </a:r>
            <a:endParaRPr lang="zh-CN" altLang="en-US" sz="6000" b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B5531F3-AE54-47E8-9285-040D14F9420C}"/>
                  </a:ext>
                </a:extLst>
              </p:cNvPr>
              <p:cNvSpPr txBox="1"/>
              <p:nvPr/>
            </p:nvSpPr>
            <p:spPr>
              <a:xfrm>
                <a:off x="5280400" y="3198231"/>
                <a:ext cx="6432224" cy="151105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The histogram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noise</m:t>
                        </m:r>
                      </m:sub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bSup>
                  </m:oMath>
                </a14:m>
                <a:r>
                  <a:rPr lang="en-US" dirty="0"/>
                  <a:t> distributes as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Poi</m:t>
                              </m:r>
                            </m:e>
                          </m:acc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)/|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|)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/>
                  <a:t>, the above is simply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Poi</m:t>
                        </m:r>
                      </m:e>
                    </m:acc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!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B5531F3-AE54-47E8-9285-040D14F942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400" y="3198231"/>
                <a:ext cx="6432224" cy="1511055"/>
              </a:xfrm>
              <a:prstGeom prst="rect">
                <a:avLst/>
              </a:prstGeom>
              <a:blipFill>
                <a:blip r:embed="rId3"/>
                <a:stretch>
                  <a:fillRect t="-1210" b="-38306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C8EDCC4-319D-45DE-9E39-30673D53ECD6}"/>
                  </a:ext>
                </a:extLst>
              </p:cNvPr>
              <p:cNvSpPr txBox="1"/>
              <p:nvPr/>
            </p:nvSpPr>
            <p:spPr>
              <a:xfrm>
                <a:off x="2351584" y="4949744"/>
                <a:ext cx="7632847" cy="156966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</a:rPr>
                  <a:t>Theorem</a:t>
                </a:r>
                <a:r>
                  <a:rPr lang="en-US" dirty="0"/>
                  <a:t> </a:t>
                </a:r>
              </a:p>
              <a:p>
                <a:pPr algn="ctr"/>
                <a:r>
                  <a:rPr lang="en-US" dirty="0"/>
                  <a:t>The histogram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distributes as</a:t>
                </a:r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are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independent random variables identical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C8EDCC4-319D-45DE-9E39-30673D53E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584" y="4949744"/>
                <a:ext cx="7632847" cy="1569660"/>
              </a:xfrm>
              <a:prstGeom prst="rect">
                <a:avLst/>
              </a:prstGeom>
              <a:blipFill>
                <a:blip r:embed="rId4"/>
                <a:stretch>
                  <a:fillRect t="-3113" b="-5447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DC72939-FD44-46AD-A7B9-EEF1B11CD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0161" y="5669546"/>
            <a:ext cx="3611678" cy="5473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4">
                <a:extLst>
                  <a:ext uri="{FF2B5EF4-FFF2-40B4-BE49-F238E27FC236}">
                    <a16:creationId xmlns:a16="http://schemas.microsoft.com/office/drawing/2014/main" id="{7E62FFB9-24F4-49E6-80C8-C78EC9303E9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99456" y="1047121"/>
                <a:ext cx="2940496" cy="2253212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400" b="1" u="sng" dirty="0"/>
                  <a:t>Signal Part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signal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bSup>
                  </m:oMath>
                </a14:m>
                <a:endParaRPr lang="en-US" sz="2000" dirty="0"/>
              </a:p>
              <a:p>
                <a:pPr marL="0" indent="0" algn="ctr">
                  <a:buNone/>
                </a:pPr>
                <a:r>
                  <a:rPr lang="en-US" sz="1800" dirty="0"/>
                  <a:t>For each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800" dirty="0"/>
                  <a:t>, we </a:t>
                </a:r>
              </a:p>
              <a:p>
                <a:pPr marL="342900" indent="-342900" algn="ctr">
                  <a:buAutoNum type="arabicParenBoth"/>
                </a:pPr>
                <a:r>
                  <a:rPr lang="en-US" sz="1800" dirty="0"/>
                  <a:t>draw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1800" dirty="0"/>
                  <a:t>;</a:t>
                </a:r>
              </a:p>
              <a:p>
                <a:pPr marL="342900" indent="-342900" algn="ctr">
                  <a:buAutoNum type="arabicParenBoth"/>
                </a:pPr>
                <a:r>
                  <a:rPr lang="en-US" sz="1800" dirty="0"/>
                  <a:t>Draw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1800" b="0" i="1" smtClean="0">
                        <a:latin typeface="Cambria Math" panose="02040503050406030204" pitchFamily="18" charset="0"/>
                      </a:rPr>
                      <m:t>Poi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/>
              </a:p>
              <a:p>
                <a:pPr marL="0" indent="0" algn="ctr">
                  <a:buNone/>
                </a:pPr>
                <a:r>
                  <a:rPr lang="en-US" sz="1800" dirty="0"/>
                  <a:t>(3) add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/>
                  <a:t>users with input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.</a:t>
                </a:r>
              </a:p>
            </p:txBody>
          </p:sp>
        </mc:Choice>
        <mc:Fallback xmlns="">
          <p:sp>
            <p:nvSpPr>
              <p:cNvPr id="11" name="Content Placeholder 4">
                <a:extLst>
                  <a:ext uri="{FF2B5EF4-FFF2-40B4-BE49-F238E27FC236}">
                    <a16:creationId xmlns:a16="http://schemas.microsoft.com/office/drawing/2014/main" id="{7E62FFB9-24F4-49E6-80C8-C78EC9303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456" y="1047121"/>
                <a:ext cx="2940496" cy="2253212"/>
              </a:xfrm>
              <a:prstGeom prst="rect">
                <a:avLst/>
              </a:prstGeom>
              <a:blipFill>
                <a:blip r:embed="rId6"/>
                <a:stretch>
                  <a:fillRect l="-207" t="-24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3510EE2-39DB-42D1-949C-3BFC45BB8B24}"/>
                  </a:ext>
                </a:extLst>
              </p:cNvPr>
              <p:cNvSpPr txBox="1"/>
              <p:nvPr/>
            </p:nvSpPr>
            <p:spPr>
              <a:xfrm>
                <a:off x="4871864" y="1136350"/>
                <a:ext cx="6840760" cy="148021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The histogram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signal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b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distributes as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Poi</m:t>
                              </m:r>
                            </m:e>
                          </m:acc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independent random variables identical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3510EE2-39DB-42D1-949C-3BFC45BB8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864" y="1136350"/>
                <a:ext cx="6840760" cy="1480213"/>
              </a:xfrm>
              <a:prstGeom prst="rect">
                <a:avLst/>
              </a:prstGeom>
              <a:blipFill>
                <a:blip r:embed="rId7"/>
                <a:stretch>
                  <a:fillRect t="-823" b="-5761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5AC3E53C-CF32-4CD9-AF74-A47C4566594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5400" y="3300333"/>
                <a:ext cx="3744415" cy="171146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400" b="1" u="sng" dirty="0"/>
                  <a:t>Noise Part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noise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bSup>
                  </m:oMath>
                </a14:m>
                <a:endParaRPr lang="en-US" sz="2400" dirty="0"/>
              </a:p>
              <a:p>
                <a:pPr marL="0" indent="0" algn="ctr">
                  <a:buNone/>
                </a:pPr>
                <a:r>
                  <a:rPr lang="en-US" sz="2000" dirty="0"/>
                  <a:t>For each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/>
                  <a:t>, we </a:t>
                </a:r>
              </a:p>
              <a:p>
                <a:pPr marL="0" indent="0" algn="ctr">
                  <a:buNone/>
                </a:pPr>
                <a:r>
                  <a:rPr lang="en-US" sz="2000" dirty="0"/>
                  <a:t>(1) draw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Poi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den>
                    </m:f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sz="2000" dirty="0"/>
                  <a:t>(2) add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/>
                  <a:t>users with input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5AC3E53C-CF32-4CD9-AF74-A47C456659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3300333"/>
                <a:ext cx="3744415" cy="1711467"/>
              </a:xfrm>
              <a:prstGeom prst="rect">
                <a:avLst/>
              </a:prstGeom>
              <a:blipFill>
                <a:blip r:embed="rId8"/>
                <a:stretch>
                  <a:fillRect t="-3915" b="-106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30E39E0-5D20-48ED-93FE-9E676AE11715}"/>
                  </a:ext>
                </a:extLst>
              </p:cNvPr>
              <p:cNvSpPr txBox="1"/>
              <p:nvPr/>
            </p:nvSpPr>
            <p:spPr>
              <a:xfrm>
                <a:off x="5244844" y="2702212"/>
                <a:ext cx="6094800" cy="4103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3366FF"/>
                    </a:solidFill>
                  </a:rPr>
                  <a:t>Key fact</a:t>
                </a:r>
                <a:r>
                  <a:rPr lang="en-US" dirty="0"/>
                  <a:t>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Poi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) +</m:t>
                    </m:r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Poi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Poi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30E39E0-5D20-48ED-93FE-9E676AE117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4844" y="2702212"/>
                <a:ext cx="6094800" cy="410369"/>
              </a:xfrm>
              <a:prstGeom prst="rect">
                <a:avLst/>
              </a:prstGeom>
              <a:blipFill>
                <a:blip r:embed="rId9"/>
                <a:stretch>
                  <a:fillRect t="-22059" b="-2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644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4" grpId="0"/>
      <p:bldP spid="1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91334"/>
            <a:ext cx="10874424" cy="1130087"/>
          </a:xfrm>
        </p:spPr>
        <p:txBody>
          <a:bodyPr>
            <a:normAutofit/>
          </a:bodyPr>
          <a:lstStyle/>
          <a:p>
            <a:pPr algn="ctr"/>
            <a:r>
              <a:rPr lang="en-US" altLang="zh-CN" sz="6000" b="1" dirty="0">
                <a:solidFill>
                  <a:srgbClr val="00B0F0"/>
                </a:solidFill>
              </a:rPr>
              <a:t>Key Insight: Decomposition</a:t>
            </a:r>
            <a:endParaRPr lang="zh-CN" altLang="en-US" sz="6000" b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82A2436-E70E-4F48-B7FA-5BCF52E3F2B0}"/>
                  </a:ext>
                </a:extLst>
              </p:cNvPr>
              <p:cNvSpPr txBox="1"/>
              <p:nvPr/>
            </p:nvSpPr>
            <p:spPr>
              <a:xfrm>
                <a:off x="2315580" y="1204602"/>
                <a:ext cx="7560840" cy="46166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Show that the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histogram</a:t>
                </a:r>
                <a:r>
                  <a:rPr lang="en-US" sz="2400" dirty="0"/>
                  <a:t>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/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p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p>
                  </m:oMath>
                </a14:m>
                <a:r>
                  <a:rPr lang="en-US" sz="2400" dirty="0"/>
                  <a:t> are close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82A2436-E70E-4F48-B7FA-5BCF52E3F2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580" y="1204602"/>
                <a:ext cx="7560840" cy="461665"/>
              </a:xfrm>
              <a:prstGeom prst="rect">
                <a:avLst/>
              </a:prstGeom>
              <a:blipFill>
                <a:blip r:embed="rId3"/>
                <a:stretch>
                  <a:fillRect t="-10667" b="-30667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ld-cons-U">
                <a:extLst>
                  <a:ext uri="{FF2B5EF4-FFF2-40B4-BE49-F238E27FC236}">
                    <a16:creationId xmlns:a16="http://schemas.microsoft.com/office/drawing/2014/main" id="{C1AE32A8-B54A-41A2-8787-0358F54C8C80}"/>
                  </a:ext>
                </a:extLst>
              </p:cNvPr>
              <p:cNvSpPr txBox="1"/>
              <p:nvPr/>
            </p:nvSpPr>
            <p:spPr>
              <a:xfrm>
                <a:off x="935690" y="1769273"/>
                <a:ext cx="4105672" cy="1501886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Poi</m:t>
                          </m:r>
                        </m:e>
                      </m:acc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Poi</m:t>
                              </m:r>
                            </m:e>
                          </m:acc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independent random variables identical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old-cons-U">
                <a:extLst>
                  <a:ext uri="{FF2B5EF4-FFF2-40B4-BE49-F238E27FC236}">
                    <a16:creationId xmlns:a16="http://schemas.microsoft.com/office/drawing/2014/main" id="{C1AE32A8-B54A-41A2-8787-0358F54C8C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690" y="1769273"/>
                <a:ext cx="4105672" cy="1501886"/>
              </a:xfrm>
              <a:prstGeom prst="rect">
                <a:avLst/>
              </a:prstGeom>
              <a:blipFill>
                <a:blip r:embed="rId4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ld-cons-V">
                <a:extLst>
                  <a:ext uri="{FF2B5EF4-FFF2-40B4-BE49-F238E27FC236}">
                    <a16:creationId xmlns:a16="http://schemas.microsoft.com/office/drawing/2014/main" id="{1D78EFFF-ACB9-4899-8F83-E0767A718582}"/>
                  </a:ext>
                </a:extLst>
              </p:cNvPr>
              <p:cNvSpPr txBox="1"/>
              <p:nvPr/>
            </p:nvSpPr>
            <p:spPr>
              <a:xfrm>
                <a:off x="6700122" y="1716443"/>
                <a:ext cx="4105672" cy="1501886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Poi</m:t>
                          </m:r>
                        </m:e>
                      </m:acc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Poi</m:t>
                              </m:r>
                            </m:e>
                          </m:acc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independent random variables identical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old-cons-V">
                <a:extLst>
                  <a:ext uri="{FF2B5EF4-FFF2-40B4-BE49-F238E27FC236}">
                    <a16:creationId xmlns:a16="http://schemas.microsoft.com/office/drawing/2014/main" id="{1D78EFFF-ACB9-4899-8F83-E0767A7185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122" y="1716443"/>
                <a:ext cx="4105672" cy="1501886"/>
              </a:xfrm>
              <a:prstGeom prst="rect">
                <a:avLst/>
              </a:prstGeom>
              <a:blipFill>
                <a:blip r:embed="rId5"/>
                <a:stretch>
                  <a:fillRect b="-5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FBDEC5F-F8E6-4E39-80F7-EB4DC4C5E26F}"/>
                  </a:ext>
                </a:extLst>
              </p:cNvPr>
              <p:cNvSpPr txBox="1"/>
              <p:nvPr/>
            </p:nvSpPr>
            <p:spPr>
              <a:xfrm>
                <a:off x="1487488" y="3241577"/>
                <a:ext cx="8928992" cy="10886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</a:rPr>
                  <a:t>Key Insight</a:t>
                </a:r>
              </a:p>
              <a:p>
                <a:pPr algn="ctr"/>
                <a:r>
                  <a:rPr lang="en-US" dirty="0"/>
                  <a:t>Decompose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dirty="0"/>
                  <a:t>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non-negative vectors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acc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acc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acc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such that</a:t>
                </a: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FBDEC5F-F8E6-4E39-80F7-EB4DC4C5E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488" y="3241577"/>
                <a:ext cx="8928992" cy="1088696"/>
              </a:xfrm>
              <a:prstGeom prst="rect">
                <a:avLst/>
              </a:prstGeom>
              <a:blipFill>
                <a:blip r:embed="rId6"/>
                <a:stretch>
                  <a:fillRect t="-5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new-cons-U">
                <a:extLst>
                  <a:ext uri="{FF2B5EF4-FFF2-40B4-BE49-F238E27FC236}">
                    <a16:creationId xmlns:a16="http://schemas.microsoft.com/office/drawing/2014/main" id="{715419F0-BBDA-4A77-9510-EF5300289272}"/>
                  </a:ext>
                </a:extLst>
              </p:cNvPr>
              <p:cNvSpPr txBox="1"/>
              <p:nvPr/>
            </p:nvSpPr>
            <p:spPr>
              <a:xfrm>
                <a:off x="935690" y="1746987"/>
                <a:ext cx="4105672" cy="1477328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>
                <a:spAutoFit/>
              </a:bodyPr>
              <a:lstStyle/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independent random variables identical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new-cons-U">
                <a:extLst>
                  <a:ext uri="{FF2B5EF4-FFF2-40B4-BE49-F238E27FC236}">
                    <a16:creationId xmlns:a16="http://schemas.microsoft.com/office/drawing/2014/main" id="{715419F0-BBDA-4A77-9510-EF53002892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690" y="1746987"/>
                <a:ext cx="4105672" cy="1477328"/>
              </a:xfrm>
              <a:prstGeom prst="rect">
                <a:avLst/>
              </a:prstGeom>
              <a:blipFill>
                <a:blip r:embed="rId7"/>
                <a:stretch>
                  <a:fillRect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new-cons-V">
                <a:extLst>
                  <a:ext uri="{FF2B5EF4-FFF2-40B4-BE49-F238E27FC236}">
                    <a16:creationId xmlns:a16="http://schemas.microsoft.com/office/drawing/2014/main" id="{D1190280-0483-46FB-B335-7D421AA323F6}"/>
                  </a:ext>
                </a:extLst>
              </p:cNvPr>
              <p:cNvSpPr txBox="1"/>
              <p:nvPr/>
            </p:nvSpPr>
            <p:spPr>
              <a:xfrm>
                <a:off x="6700122" y="1716443"/>
                <a:ext cx="4105672" cy="1477328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>
                <a:spAutoFit/>
              </a:bodyPr>
              <a:lstStyle/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independent random variables identical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new-cons-V">
                <a:extLst>
                  <a:ext uri="{FF2B5EF4-FFF2-40B4-BE49-F238E27FC236}">
                    <a16:creationId xmlns:a16="http://schemas.microsoft.com/office/drawing/2014/main" id="{D1190280-0483-46FB-B335-7D421AA32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122" y="1716443"/>
                <a:ext cx="4105672" cy="1477328"/>
              </a:xfrm>
              <a:prstGeom prst="rect">
                <a:avLst/>
              </a:prstGeom>
              <a:blipFill>
                <a:blip r:embed="rId8"/>
                <a:stretch>
                  <a:fillRect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59597C8-3459-41E1-8367-02D96F3655BE}"/>
                  </a:ext>
                </a:extLst>
              </p:cNvPr>
              <p:cNvSpPr txBox="1"/>
              <p:nvPr/>
            </p:nvSpPr>
            <p:spPr>
              <a:xfrm>
                <a:off x="6456040" y="4060961"/>
                <a:ext cx="2952328" cy="8714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Poi</m:t>
                          </m:r>
                        </m:e>
                      </m:acc>
                      <m:d>
                        <m:d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e>
                      </m:d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dirty="0" smtClean="0">
                                      <a:latin typeface="Cambria Math" panose="02040503050406030204" pitchFamily="18" charset="0"/>
                                    </a:rPr>
                                    <m:t>Poi</m:t>
                                  </m:r>
                                </m:e>
                              </m:acc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59597C8-3459-41E1-8367-02D96F365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040" y="4060961"/>
                <a:ext cx="2952328" cy="8714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743A5C3-A27A-4793-BB71-849BD6E00559}"/>
                  </a:ext>
                </a:extLst>
              </p:cNvPr>
              <p:cNvSpPr txBox="1"/>
              <p:nvPr/>
            </p:nvSpPr>
            <p:spPr>
              <a:xfrm>
                <a:off x="3287688" y="4109422"/>
                <a:ext cx="1702710" cy="8714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  <m:sub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sz="18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800" b="0" i="1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743A5C3-A27A-4793-BB71-849BD6E00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688" y="4109422"/>
                <a:ext cx="1702710" cy="87145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2354A31B-77CD-4D1E-998E-92731552A7BE}"/>
              </a:ext>
            </a:extLst>
          </p:cNvPr>
          <p:cNvSpPr txBox="1"/>
          <p:nvPr/>
        </p:nvSpPr>
        <p:spPr>
          <a:xfrm>
            <a:off x="4897346" y="4235080"/>
            <a:ext cx="1702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and hence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FB630E3-05B8-4CEE-B56D-7E9968DCFC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3330" y="1908646"/>
            <a:ext cx="5118220" cy="6886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38024C6-A622-45B4-BC43-8CFC8CEAB80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47507" y="1743079"/>
            <a:ext cx="5210902" cy="77163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9B3C159-4202-4F5E-949B-6F028DC8755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00013" y="5269434"/>
            <a:ext cx="8545118" cy="7049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llout: Bent Line with Accent Bar 1">
                <a:extLst>
                  <a:ext uri="{FF2B5EF4-FFF2-40B4-BE49-F238E27FC236}">
                    <a16:creationId xmlns:a16="http://schemas.microsoft.com/office/drawing/2014/main" id="{CCCF7E23-E677-4C72-BDB1-E0AD1C52D194}"/>
                  </a:ext>
                </a:extLst>
              </p:cNvPr>
              <p:cNvSpPr/>
              <p:nvPr/>
            </p:nvSpPr>
            <p:spPr>
              <a:xfrm>
                <a:off x="6889303" y="6061717"/>
                <a:ext cx="4469105" cy="704948"/>
              </a:xfrm>
              <a:prstGeom prst="accent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-27217"/>
                  <a:gd name="adj6" fmla="val -29580"/>
                </a:avLst>
              </a:prstGeom>
              <a:solidFill>
                <a:schemeClr val="bg1">
                  <a:lumMod val="95000"/>
                </a:schemeClr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Pick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acc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acc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acc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carefully so that each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terms can be bounded!</a:t>
                </a:r>
              </a:p>
            </p:txBody>
          </p:sp>
        </mc:Choice>
        <mc:Fallback xmlns="">
          <p:sp>
            <p:nvSpPr>
              <p:cNvPr id="2" name="Callout: Bent Line with Accent Bar 1">
                <a:extLst>
                  <a:ext uri="{FF2B5EF4-FFF2-40B4-BE49-F238E27FC236}">
                    <a16:creationId xmlns:a16="http://schemas.microsoft.com/office/drawing/2014/main" id="{CCCF7E23-E677-4C72-BDB1-E0AD1C52D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303" y="6061717"/>
                <a:ext cx="4469105" cy="704948"/>
              </a:xfrm>
              <a:prstGeom prst="accent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-27217"/>
                  <a:gd name="adj6" fmla="val -29580"/>
                </a:avLst>
              </a:prstGeom>
              <a:blipFill>
                <a:blip r:embed="rId14"/>
                <a:stretch>
                  <a:fillRect b="-4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027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9" grpId="0"/>
      <p:bldP spid="10" grpId="0" animBg="1"/>
      <p:bldP spid="11" grpId="0" animBg="1"/>
      <p:bldP spid="12" grpId="0"/>
      <p:bldP spid="14" grpId="0"/>
      <p:bldP spid="15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903635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Differential Privacy: Definition</a:t>
            </a:r>
            <a:endParaRPr lang="zh-CN" alt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DD0703B-A39A-4389-9137-B850B87FD1AA}"/>
                  </a:ext>
                </a:extLst>
              </p:cNvPr>
              <p:cNvSpPr txBox="1"/>
              <p:nvPr/>
            </p:nvSpPr>
            <p:spPr>
              <a:xfrm>
                <a:off x="623392" y="1020267"/>
                <a:ext cx="11233248" cy="497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An algorithm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2400" dirty="0"/>
                  <a:t> runs on a data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</m:sSub>
                  </m:oMath>
                </a14:m>
                <a:r>
                  <a:rPr lang="en-US" sz="2400" dirty="0"/>
                  <a:t>,  produces a </a:t>
                </a:r>
                <a:r>
                  <a:rPr lang="en-US" sz="2400" b="1" dirty="0"/>
                  <a:t>probabilistic</a:t>
                </a:r>
                <a:r>
                  <a:rPr lang="en-US" sz="2400" dirty="0"/>
                  <a:t> output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𝓓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DD0703B-A39A-4389-9137-B850B87FD1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1020267"/>
                <a:ext cx="11233248" cy="497893"/>
              </a:xfrm>
              <a:prstGeom prst="rect">
                <a:avLst/>
              </a:prstGeom>
              <a:blipFill>
                <a:blip r:embed="rId3"/>
                <a:stretch>
                  <a:fillRect l="-163" t="-8537" b="-20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8386A9E8-C208-4815-9C35-9E6D20FF3589}"/>
              </a:ext>
            </a:extLst>
          </p:cNvPr>
          <p:cNvSpPr txBox="1"/>
          <p:nvPr/>
        </p:nvSpPr>
        <p:spPr>
          <a:xfrm>
            <a:off x="479376" y="2704602"/>
            <a:ext cx="11233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We say two datasets are </a:t>
            </a:r>
            <a:r>
              <a:rPr lang="en-US" sz="2400" b="1" dirty="0">
                <a:solidFill>
                  <a:srgbClr val="FF0000"/>
                </a:solidFill>
              </a:rPr>
              <a:t>neighboring</a:t>
            </a:r>
            <a:r>
              <a:rPr lang="en-US" sz="2400" dirty="0"/>
              <a:t>, if they differ by at </a:t>
            </a:r>
            <a:r>
              <a:rPr lang="en-US" sz="2400" b="1" dirty="0">
                <a:solidFill>
                  <a:srgbClr val="00B050"/>
                </a:solidFill>
              </a:rPr>
              <a:t>most one element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2B1CB6-310B-4752-A671-D9C0B94B1432}"/>
              </a:ext>
            </a:extLst>
          </p:cNvPr>
          <p:cNvSpPr txBox="1"/>
          <p:nvPr/>
        </p:nvSpPr>
        <p:spPr>
          <a:xfrm>
            <a:off x="2849903" y="1995965"/>
            <a:ext cx="1617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{3,5,7,</a:t>
            </a:r>
            <a:r>
              <a:rPr lang="en-US" sz="2400" b="1" dirty="0">
                <a:solidFill>
                  <a:srgbClr val="FF0000"/>
                </a:solidFill>
              </a:rPr>
              <a:t>9</a:t>
            </a:r>
            <a:r>
              <a:rPr lang="en-US" sz="2400" dirty="0"/>
              <a:t>,11}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A56F71-44F5-45A0-A256-D39E7C69C5EA}"/>
              </a:ext>
            </a:extLst>
          </p:cNvPr>
          <p:cNvSpPr txBox="1"/>
          <p:nvPr/>
        </p:nvSpPr>
        <p:spPr>
          <a:xfrm>
            <a:off x="7104112" y="1995965"/>
            <a:ext cx="1773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{3,5,7,</a:t>
            </a:r>
            <a:r>
              <a:rPr lang="en-US" sz="2400" b="1" dirty="0">
                <a:solidFill>
                  <a:srgbClr val="0070C0"/>
                </a:solidFill>
              </a:rPr>
              <a:t>13</a:t>
            </a:r>
            <a:r>
              <a:rPr lang="en-US" sz="2400" dirty="0"/>
              <a:t>,11}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368F1B8-F1C1-4271-82B9-D326F0383221}"/>
                  </a:ext>
                </a:extLst>
              </p:cNvPr>
              <p:cNvSpPr txBox="1"/>
              <p:nvPr/>
            </p:nvSpPr>
            <p:spPr>
              <a:xfrm>
                <a:off x="2279576" y="3392874"/>
                <a:ext cx="7484038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An algorithm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</m:d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-differentially private</a:t>
                </a:r>
                <a:endParaRPr lang="en-US" sz="2400" b="1" dirty="0"/>
              </a:p>
              <a:p>
                <a:pPr algn="ctr"/>
                <a:r>
                  <a:rPr lang="en-US" sz="2400" dirty="0"/>
                  <a:t>if for all pairs of neighboring datasets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,  and possible events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ℰ</m:t>
                    </m:r>
                  </m:oMath>
                </a14:m>
                <a:endParaRPr lang="en-US" sz="2400" dirty="0"/>
              </a:p>
              <a:p>
                <a:pPr algn="ctr"/>
                <a:r>
                  <a:rPr lang="en-US" sz="1200" dirty="0"/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𝒟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𝒟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𝒟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𝜖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𝒟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368F1B8-F1C1-4271-82B9-D326F0383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576" y="3392874"/>
                <a:ext cx="7484038" cy="2123658"/>
              </a:xfrm>
              <a:prstGeom prst="rect">
                <a:avLst/>
              </a:prstGeom>
              <a:blipFill>
                <a:blip r:embed="rId4"/>
                <a:stretch>
                  <a:fillRect t="-2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698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874424" cy="1516421"/>
          </a:xfrm>
        </p:spPr>
        <p:txBody>
          <a:bodyPr>
            <a:normAutofit/>
          </a:bodyPr>
          <a:lstStyle/>
          <a:p>
            <a:pPr algn="ctr"/>
            <a:r>
              <a:rPr lang="en-US" altLang="zh-CN" sz="6000" dirty="0"/>
              <a:t>Overview of Proof</a:t>
            </a:r>
            <a:endParaRPr lang="zh-CN" altLang="en-US" sz="6000" b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4034D235-F88F-489C-9D15-B96895EFC7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6780" y="1700808"/>
                <a:ext cx="11018440" cy="403244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000" dirty="0"/>
                  <a:t>Two Ideas Behind The </a:t>
                </a:r>
                <a:r>
                  <a:rPr lang="en-US" sz="2000" b="1" dirty="0"/>
                  <a:t>Estimate the Unseen </a:t>
                </a:r>
                <a:r>
                  <a:rPr lang="en-US" sz="2000" dirty="0"/>
                  <a:t>Problem:</a:t>
                </a:r>
              </a:p>
              <a:p>
                <a:pPr lvl="1"/>
                <a:r>
                  <a:rPr lang="en-US" sz="2000" b="1" dirty="0" err="1">
                    <a:solidFill>
                      <a:srgbClr val="7030A0"/>
                    </a:solidFill>
                  </a:rPr>
                  <a:t>Poissonization</a:t>
                </a:r>
                <a:r>
                  <a:rPr lang="en-US" sz="2000" b="1" dirty="0"/>
                  <a:t> and </a:t>
                </a:r>
                <a:r>
                  <a:rPr lang="en-US" sz="2000" b="1" dirty="0">
                    <a:solidFill>
                      <a:srgbClr val="00B0F0"/>
                    </a:solidFill>
                  </a:rPr>
                  <a:t>Moment-Matching</a:t>
                </a:r>
              </a:p>
              <a:p>
                <a:r>
                  <a:rPr lang="en-US" sz="2000" dirty="0"/>
                  <a:t>Construction of Hard Distribution:</a:t>
                </a:r>
              </a:p>
              <a:p>
                <a:pPr lvl="1"/>
                <a:r>
                  <a:rPr lang="en-US" sz="2000" dirty="0"/>
                  <a:t>We construct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p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p>
                  </m:oMath>
                </a14:m>
                <a:r>
                  <a:rPr lang="en-US" sz="2000" dirty="0"/>
                  <a:t> from two 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Moment-Matching</a:t>
                </a:r>
                <a:r>
                  <a:rPr lang="en-US" sz="2000" dirty="0"/>
                  <a:t> random variables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Analyzing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𝐻𝑖𝑠𝑡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𝑖𝑠𝑡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𝑖𝑠𝑡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𝑖𝑠𝑡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p>
                        </m:sSup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 are the histogram </a:t>
                </a:r>
                <a:r>
                  <a:rPr lang="en-US" sz="2000" dirty="0" err="1"/>
                  <a:t>r.v.</a:t>
                </a:r>
                <a:r>
                  <a:rPr lang="en-US" sz="2000" dirty="0"/>
                  <a:t> obtained by applying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000" dirty="0"/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p>
                  </m:oMath>
                </a14:m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Express them elegantly with sums of </a:t>
                </a:r>
                <a:r>
                  <a:rPr lang="en-US" sz="2000" b="1" dirty="0"/>
                  <a:t>Mixtures of Multi-Dimensional Poisson distributions </a:t>
                </a:r>
                <a:r>
                  <a:rPr lang="en-US" sz="2000" dirty="0"/>
                  <a:t>(</a:t>
                </a:r>
                <a:r>
                  <a:rPr lang="en-US" sz="2000" b="1" dirty="0" err="1">
                    <a:solidFill>
                      <a:srgbClr val="7030A0"/>
                    </a:solidFill>
                  </a:rPr>
                  <a:t>Poissonization</a:t>
                </a:r>
                <a:r>
                  <a:rPr lang="en-US" sz="2000" dirty="0"/>
                  <a:t>)</a:t>
                </a:r>
              </a:p>
              <a:p>
                <a:pPr lvl="1"/>
                <a:r>
                  <a:rPr lang="en-US" sz="2000" dirty="0"/>
                  <a:t>Now need to bound statistical distance between two </a:t>
                </a:r>
                <a:r>
                  <a:rPr lang="en-US" sz="2000" b="1" dirty="0"/>
                  <a:t>Mixtures of Multi-Dimensional Poisson distributions</a:t>
                </a:r>
              </a:p>
              <a:p>
                <a:r>
                  <a:rPr lang="en-US" sz="2000" b="1" dirty="0"/>
                  <a:t>Moment-Matching</a:t>
                </a:r>
                <a:r>
                  <a:rPr lang="en-US" sz="2000" dirty="0"/>
                  <a:t> Techniques:</a:t>
                </a:r>
              </a:p>
              <a:p>
                <a:pPr lvl="1"/>
                <a:r>
                  <a:rPr lang="en-US" sz="2000" dirty="0"/>
                  <a:t>Bounding the statistical distance with (a multi-dimensional generalization of) </a:t>
                </a:r>
                <a:r>
                  <a:rPr lang="en-US" sz="2000" b="1" dirty="0">
                    <a:solidFill>
                      <a:srgbClr val="00B0F0"/>
                    </a:solidFill>
                  </a:rPr>
                  <a:t>Moment-Matching</a:t>
                </a:r>
                <a:r>
                  <a:rPr lang="en-US" sz="2000" dirty="0"/>
                  <a:t> Lemma for Poisson distributions and the </a:t>
                </a:r>
                <a:r>
                  <a:rPr lang="en-US" sz="2000" b="1" dirty="0" err="1">
                    <a:solidFill>
                      <a:srgbClr val="7030A0"/>
                    </a:solidFill>
                  </a:rPr>
                  <a:t>Charlier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 Polynomials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4034D235-F88F-489C-9D15-B96895EFC7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6780" y="1700808"/>
                <a:ext cx="11018440" cy="4032448"/>
              </a:xfrm>
              <a:blipFill>
                <a:blip r:embed="rId3"/>
                <a:stretch>
                  <a:fillRect l="-498" t="-2118" b="-2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row: Left 10">
            <a:extLst>
              <a:ext uri="{FF2B5EF4-FFF2-40B4-BE49-F238E27FC236}">
                <a16:creationId xmlns:a16="http://schemas.microsoft.com/office/drawing/2014/main" id="{4CE205F0-7D6C-43C0-BCE1-D4BB8F1CE971}"/>
              </a:ext>
            </a:extLst>
          </p:cNvPr>
          <p:cNvSpPr/>
          <p:nvPr/>
        </p:nvSpPr>
        <p:spPr>
          <a:xfrm rot="10800000">
            <a:off x="154732" y="4797152"/>
            <a:ext cx="432048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BC3E90-6BB7-474D-8A42-A0600C791B8B}"/>
                  </a:ext>
                </a:extLst>
              </p:cNvPr>
              <p:cNvSpPr txBox="1"/>
              <p:nvPr/>
            </p:nvSpPr>
            <p:spPr>
              <a:xfrm>
                <a:off x="7536160" y="2204864"/>
                <a:ext cx="60948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polylog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)))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-randomizer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BC3E90-6BB7-474D-8A42-A0600C791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160" y="2204864"/>
                <a:ext cx="6094800" cy="369332"/>
              </a:xfrm>
              <a:prstGeom prst="rect">
                <a:avLst/>
              </a:prstGeom>
              <a:blipFill>
                <a:blip r:embed="rId4"/>
                <a:stretch>
                  <a:fillRect l="-30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91293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91335"/>
            <a:ext cx="10874424" cy="1177426"/>
          </a:xfrm>
        </p:spPr>
        <p:txBody>
          <a:bodyPr>
            <a:noAutofit/>
          </a:bodyPr>
          <a:lstStyle/>
          <a:p>
            <a:pPr algn="ctr"/>
            <a:r>
              <a:rPr lang="en-US" altLang="zh-CN" sz="4000" dirty="0"/>
              <a:t>Bounding Statistical Distance Between</a:t>
            </a:r>
            <a:br>
              <a:rPr lang="en-US" altLang="zh-CN" sz="4000" dirty="0"/>
            </a:br>
            <a:r>
              <a:rPr lang="en-US" altLang="zh-CN" sz="4000" b="1" dirty="0"/>
              <a:t>Mixtures</a:t>
            </a:r>
            <a:r>
              <a:rPr lang="en-US" altLang="zh-CN" sz="4000" dirty="0"/>
              <a:t> of </a:t>
            </a:r>
            <a:r>
              <a:rPr lang="en-US" altLang="zh-CN" sz="4000" b="1" dirty="0"/>
              <a:t>Multi-Dimensional Poisson Distributions</a:t>
            </a:r>
            <a:endParaRPr lang="zh-CN" altLang="en-US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new-cons-U">
                <a:extLst>
                  <a:ext uri="{FF2B5EF4-FFF2-40B4-BE49-F238E27FC236}">
                    <a16:creationId xmlns:a16="http://schemas.microsoft.com/office/drawing/2014/main" id="{715419F0-BBDA-4A77-9510-EF5300289272}"/>
                  </a:ext>
                </a:extLst>
              </p:cNvPr>
              <p:cNvSpPr txBox="1"/>
              <p:nvPr/>
            </p:nvSpPr>
            <p:spPr>
              <a:xfrm>
                <a:off x="1241112" y="1939419"/>
                <a:ext cx="410567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are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independent random variables identical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new-cons-U">
                <a:extLst>
                  <a:ext uri="{FF2B5EF4-FFF2-40B4-BE49-F238E27FC236}">
                    <a16:creationId xmlns:a16="http://schemas.microsoft.com/office/drawing/2014/main" id="{715419F0-BBDA-4A77-9510-EF53002892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112" y="1939419"/>
                <a:ext cx="4105672" cy="646331"/>
              </a:xfrm>
              <a:prstGeom prst="rect">
                <a:avLst/>
              </a:prstGeom>
              <a:blipFill>
                <a:blip r:embed="rId3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new-cons-V">
                <a:extLst>
                  <a:ext uri="{FF2B5EF4-FFF2-40B4-BE49-F238E27FC236}">
                    <a16:creationId xmlns:a16="http://schemas.microsoft.com/office/drawing/2014/main" id="{D1190280-0483-46FB-B335-7D421AA323F6}"/>
                  </a:ext>
                </a:extLst>
              </p:cNvPr>
              <p:cNvSpPr txBox="1"/>
              <p:nvPr/>
            </p:nvSpPr>
            <p:spPr>
              <a:xfrm>
                <a:off x="6713720" y="2017672"/>
                <a:ext cx="4105672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independent random variables identical to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new-cons-V">
                <a:extLst>
                  <a:ext uri="{FF2B5EF4-FFF2-40B4-BE49-F238E27FC236}">
                    <a16:creationId xmlns:a16="http://schemas.microsoft.com/office/drawing/2014/main" id="{D1190280-0483-46FB-B335-7D421AA32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720" y="2017672"/>
                <a:ext cx="4105672" cy="646331"/>
              </a:xfrm>
              <a:prstGeom prst="rect">
                <a:avLst/>
              </a:prstGeom>
              <a:blipFill>
                <a:blip r:embed="rId4"/>
                <a:stretch>
                  <a:fillRect t="-5660" b="-141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6A0934A1-8CF1-4843-AEF0-4E4C2D444A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384" y="1268761"/>
            <a:ext cx="5118220" cy="6886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FFC9EE-0FC3-48E2-8E02-FD9CE5B5DB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1105" y="1212910"/>
            <a:ext cx="5210902" cy="7716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53607F-A558-4F76-B0B6-D2B2CCEC6B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1504" y="2853695"/>
            <a:ext cx="8545118" cy="7049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72B03D3-80B1-4068-AFE5-E2996DCAAB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5651" y="5589239"/>
            <a:ext cx="9840698" cy="12384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E8BB1F88-B2A9-4C3C-B0F8-8A8D0337634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328" y="3706943"/>
                <a:ext cx="11928648" cy="173399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600" b="1" dirty="0">
                    <a:solidFill>
                      <a:srgbClr val="00B0F0"/>
                    </a:solidFill>
                  </a:rPr>
                  <a:t>Moment-Matching</a:t>
                </a:r>
                <a:r>
                  <a:rPr lang="en-US" sz="1600" dirty="0"/>
                  <a:t> Random Variables</a:t>
                </a:r>
                <a:endParaRPr lang="en-US" sz="400" dirty="0"/>
              </a:p>
              <a:p>
                <a:pPr marL="0" indent="0" algn="ctr">
                  <a:buNone/>
                </a:pPr>
                <a:r>
                  <a:rPr lang="en-US" sz="1050" i="1" dirty="0"/>
                  <a:t>  </a:t>
                </a:r>
                <a:r>
                  <a:rPr lang="en-US" sz="1400" dirty="0"/>
                  <a:t>Let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14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.</a:t>
                </a:r>
                <a:r>
                  <a:rPr lang="en-US" sz="1400" dirty="0">
                    <a:solidFill>
                      <a:srgbClr val="FF0000"/>
                    </a:solidFill>
                  </a:rPr>
                  <a:t> </a:t>
                </a:r>
                <a:r>
                  <a:rPr lang="en-US" sz="1400" dirty="0"/>
                  <a:t>There are two random variables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400" dirty="0"/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400" dirty="0"/>
                  <a:t> such that:</a:t>
                </a:r>
              </a:p>
              <a:p>
                <a:pPr marL="971550" lvl="1" indent="-514350">
                  <a:buAutoNum type="arabicPeriod"/>
                </a:pPr>
                <a:r>
                  <a:rPr lang="en-US" sz="1400" dirty="0">
                    <a:solidFill>
                      <a:schemeClr val="bg1">
                        <a:lumMod val="75000"/>
                      </a:schemeClr>
                    </a:solidFill>
                  </a:rPr>
                  <a:t>(</a:t>
                </a:r>
                <a:r>
                  <a:rPr lang="en-US" sz="1400" b="1" dirty="0">
                    <a:solidFill>
                      <a:schemeClr val="bg1">
                        <a:lumMod val="75000"/>
                      </a:schemeClr>
                    </a:solidFill>
                  </a:rPr>
                  <a:t>Unit Mean</a:t>
                </a:r>
                <a:r>
                  <a:rPr lang="en-US" sz="1400" dirty="0">
                    <a:solidFill>
                      <a:schemeClr val="bg1">
                        <a:lumMod val="75000"/>
                      </a:schemeClr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14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sz="14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14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14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1400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marL="971550" lvl="1" indent="-514350">
                  <a:buAutoNum type="arabicPeriod"/>
                </a:pPr>
                <a:r>
                  <a:rPr lang="en-US" sz="1400" dirty="0"/>
                  <a:t>(</a:t>
                </a:r>
                <a:r>
                  <a:rPr lang="en-US" sz="1400" b="1" dirty="0">
                    <a:solidFill>
                      <a:srgbClr val="C00000"/>
                    </a:solidFill>
                  </a:rPr>
                  <a:t>Matching Moments</a:t>
                </a:r>
                <a:r>
                  <a:rPr lang="en-US" sz="1400" dirty="0"/>
                  <a:t>)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400" dirty="0"/>
                  <a:t> For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sz="1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sz="1400" dirty="0"/>
              </a:p>
              <a:p>
                <a:pPr marL="971550" lvl="1" indent="-514350">
                  <a:buAutoNum type="arabicPeriod"/>
                </a:pPr>
                <a:r>
                  <a:rPr lang="en-US" sz="1400" dirty="0"/>
                  <a:t>(</a:t>
                </a:r>
                <a:r>
                  <a:rPr lang="en-US" sz="1400" b="1" dirty="0">
                    <a:solidFill>
                      <a:srgbClr val="C00000"/>
                    </a:solidFill>
                  </a:rPr>
                  <a:t>Bounded Domain</a:t>
                </a:r>
                <a:r>
                  <a:rPr lang="en-US" sz="1400" dirty="0"/>
                  <a:t>) Both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400" dirty="0"/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400" dirty="0"/>
                  <a:t> are supported on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∪[1,</m:t>
                    </m:r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1400" dirty="0"/>
              </a:p>
              <a:p>
                <a:pPr marL="971550" lvl="1" indent="-514350">
                  <a:buAutoNum type="arabicPeriod"/>
                </a:pPr>
                <a:r>
                  <a:rPr lang="en-US" sz="1400" dirty="0">
                    <a:solidFill>
                      <a:schemeClr val="bg1">
                        <a:lumMod val="75000"/>
                      </a:schemeClr>
                    </a:solidFill>
                  </a:rPr>
                  <a:t>(</a:t>
                </a:r>
                <a:r>
                  <a:rPr lang="en-US" sz="1400" b="1" dirty="0">
                    <a:solidFill>
                      <a:schemeClr val="bg1">
                        <a:lumMod val="75000"/>
                      </a:schemeClr>
                    </a:solidFill>
                  </a:rPr>
                  <a:t>Mostly zero vs. Mostly non-zero</a:t>
                </a:r>
                <a:r>
                  <a:rPr lang="en-US" sz="1400" dirty="0">
                    <a:solidFill>
                      <a:schemeClr val="bg1">
                        <a:lumMod val="75000"/>
                      </a:schemeClr>
                    </a:solidFill>
                  </a:rPr>
                  <a:t>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4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en-US" sz="14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</m:e>
                    </m:func>
                    <m:r>
                      <a:rPr lang="en-US" sz="14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≥0.9</m:t>
                    </m:r>
                  </m:oMath>
                </a14:m>
                <a:r>
                  <a:rPr lang="en-US" sz="1400" dirty="0">
                    <a:solidFill>
                      <a:schemeClr val="bg1">
                        <a:lumMod val="7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4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14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</m:e>
                    </m:func>
                    <m:r>
                      <a:rPr lang="en-US" sz="14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≤0.1</m:t>
                    </m:r>
                  </m:oMath>
                </a14:m>
                <a:r>
                  <a:rPr lang="en-US" sz="1400" dirty="0">
                    <a:solidFill>
                      <a:schemeClr val="bg1">
                        <a:lumMod val="75000"/>
                      </a:schemeClr>
                    </a:solidFill>
                  </a:rPr>
                  <a:t>.</a:t>
                </a:r>
                <a:r>
                  <a:rPr lang="en-US" sz="500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E8BB1F88-B2A9-4C3C-B0F8-8A8D03376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8" y="3706943"/>
                <a:ext cx="11928648" cy="1733995"/>
              </a:xfrm>
              <a:prstGeom prst="rect">
                <a:avLst/>
              </a:prstGeom>
              <a:blipFill>
                <a:blip r:embed="rId9"/>
                <a:stretch>
                  <a:fillRect t="-2456" b="-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933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F53607F-A558-4F76-B0B6-D2B2CCEC6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5052" y="1977665"/>
            <a:ext cx="8545118" cy="7049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72B03D3-80B1-4068-AFE5-E2996DCAAB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651" y="3475044"/>
            <a:ext cx="9840698" cy="12384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CF1D441-D1F9-4FC1-BEF4-B087D9E9AF0C}"/>
                  </a:ext>
                </a:extLst>
              </p:cNvPr>
              <p:cNvSpPr txBox="1"/>
              <p:nvPr/>
            </p:nvSpPr>
            <p:spPr>
              <a:xfrm>
                <a:off x="-1956979" y="1337671"/>
                <a:ext cx="7560840" cy="11599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0" dirty="0"/>
                  <a:t>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acc>
                      </m:e>
                      <m:sup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acc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acc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such that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  <m:sub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sz="18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800" b="0" i="1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CF1D441-D1F9-4FC1-BEF4-B087D9E9AF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56979" y="1337671"/>
                <a:ext cx="7560840" cy="1159933"/>
              </a:xfrm>
              <a:prstGeom prst="rect">
                <a:avLst/>
              </a:prstGeom>
              <a:blipFill>
                <a:blip r:embed="rId5"/>
                <a:stretch>
                  <a:fillRect t="-6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611639D-8A61-404B-BDB8-15C3600B61D1}"/>
                  </a:ext>
                </a:extLst>
              </p:cNvPr>
              <p:cNvSpPr txBox="1"/>
              <p:nvPr/>
            </p:nvSpPr>
            <p:spPr>
              <a:xfrm>
                <a:off x="551384" y="4789685"/>
                <a:ext cx="4360874" cy="9630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Such a decomposition exists </a:t>
                </a: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611639D-8A61-404B-BDB8-15C3600B61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84" y="4789685"/>
                <a:ext cx="4360874" cy="963084"/>
              </a:xfrm>
              <a:prstGeom prst="rect">
                <a:avLst/>
              </a:prstGeom>
              <a:blipFill>
                <a:blip r:embed="rId6"/>
                <a:stretch>
                  <a:fillRect l="-2374" t="-6329" r="-2235" b="-17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EFD13E3-4ED0-4C90-A207-3912607D1366}"/>
                  </a:ext>
                </a:extLst>
              </p:cNvPr>
              <p:cNvSpPr txBox="1"/>
              <p:nvPr/>
            </p:nvSpPr>
            <p:spPr>
              <a:xfrm>
                <a:off x="5519936" y="4861155"/>
                <a:ext cx="6528675" cy="10836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Calibri "/>
                  </a:rPr>
                  <a:t>Key Lemma</a:t>
                </a:r>
              </a:p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Calibri "/>
                  </a:rPr>
                  <a:t>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ln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libri "/>
                  </a:rPr>
                  <a:t>-randomizer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libri "/>
                  </a:rPr>
                  <a:t>, a random subset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libri "/>
                  </a:rPr>
                  <a:t> satisfies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b="1" dirty="0"/>
                  <a:t>whp</a:t>
                </a:r>
                <a:r>
                  <a:rPr lang="en-US" sz="2000" dirty="0"/>
                  <a:t>!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EFD13E3-4ED0-4C90-A207-3912607D13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936" y="4861155"/>
                <a:ext cx="6528675" cy="1083630"/>
              </a:xfrm>
              <a:prstGeom prst="rect">
                <a:avLst/>
              </a:prstGeom>
              <a:blipFill>
                <a:blip r:embed="rId7"/>
                <a:stretch>
                  <a:fillRect t="-4494" b="-66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5CFCFC6-D89B-468A-9130-B06BC8D2259F}"/>
                  </a:ext>
                </a:extLst>
              </p:cNvPr>
              <p:cNvSpPr txBox="1"/>
              <p:nvPr/>
            </p:nvSpPr>
            <p:spPr>
              <a:xfrm>
                <a:off x="5807968" y="2622800"/>
                <a:ext cx="7560840" cy="7591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/>
                  <a:t>Setting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acc>
                      </m:e>
                      <m:sup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requires</a:t>
                </a: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dirty="0"/>
                  <a:t> for all possible 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5CFCFC6-D89B-468A-9130-B06BC8D22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968" y="2622800"/>
                <a:ext cx="7560840" cy="759119"/>
              </a:xfrm>
              <a:prstGeom prst="rect">
                <a:avLst/>
              </a:prstGeom>
              <a:blipFill>
                <a:blip r:embed="rId8"/>
                <a:stretch>
                  <a:fillRect t="-12000" b="-9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C5C4AB39-3C3D-4134-9F8E-AF95ADD52C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67608" y="6078721"/>
            <a:ext cx="6653023" cy="71648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DE3DB17-4192-417F-98F8-ADB1B3455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91335"/>
            <a:ext cx="10874424" cy="1177426"/>
          </a:xfrm>
        </p:spPr>
        <p:txBody>
          <a:bodyPr>
            <a:noAutofit/>
          </a:bodyPr>
          <a:lstStyle/>
          <a:p>
            <a:pPr algn="ctr"/>
            <a:r>
              <a:rPr lang="en-US" altLang="zh-CN" sz="4000" dirty="0"/>
              <a:t>Bounding Statistical Distance Between</a:t>
            </a:r>
            <a:br>
              <a:rPr lang="en-US" altLang="zh-CN" sz="4000" dirty="0"/>
            </a:br>
            <a:r>
              <a:rPr lang="en-US" altLang="zh-CN" sz="4000" b="1" dirty="0"/>
              <a:t>Mixtures</a:t>
            </a:r>
            <a:r>
              <a:rPr lang="en-US" altLang="zh-CN" sz="4000" dirty="0"/>
              <a:t> of </a:t>
            </a:r>
            <a:r>
              <a:rPr lang="en-US" altLang="zh-CN" sz="4000" b="1" dirty="0"/>
              <a:t>Multi-Dimensional Poisson Distributions</a:t>
            </a:r>
            <a:endParaRPr lang="zh-CN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35530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15" grpId="0" animBg="1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3"/>
            <a:ext cx="10874424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6000" dirty="0"/>
              <a:t>Wrapping up</a:t>
            </a:r>
            <a:endParaRPr lang="zh-CN" altLang="en-US" sz="6000" b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5E2EA1-C0E0-462A-A37A-99440706075E}"/>
                  </a:ext>
                </a:extLst>
              </p:cNvPr>
              <p:cNvSpPr txBox="1"/>
              <p:nvPr/>
            </p:nvSpPr>
            <p:spPr>
              <a:xfrm>
                <a:off x="785714" y="2457185"/>
                <a:ext cx="10620572" cy="46166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solidFill>
                      <a:schemeClr val="tx1"/>
                    </a:solidFill>
                  </a:rPr>
                  <a:t>We have two distributions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p>
                  </m:oMath>
                </a14:m>
                <a:r>
                  <a:rPr lang="en-US" sz="2400" b="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on (roughly)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-input datasets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5E2EA1-C0E0-462A-A37A-994407060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714" y="2457185"/>
                <a:ext cx="10620572" cy="461665"/>
              </a:xfrm>
              <a:prstGeom prst="rect">
                <a:avLst/>
              </a:prstGeom>
              <a:blipFill>
                <a:blip r:embed="rId3"/>
                <a:stretch>
                  <a:fillRect t="-10526" b="-289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7A40124-9B85-47B9-8FAD-C415D8408A57}"/>
                  </a:ext>
                </a:extLst>
              </p:cNvPr>
              <p:cNvSpPr txBox="1"/>
              <p:nvPr/>
            </p:nvSpPr>
            <p:spPr>
              <a:xfrm>
                <a:off x="704576" y="3107378"/>
                <a:ext cx="609480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</a:rPr>
                  <a:t>Indistinguishability</a:t>
                </a:r>
              </a:p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</a:rPr>
                  <a:t>NO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𝐥𝐧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)-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Local</a:t>
                </a:r>
                <a:r>
                  <a:rPr lang="en-US" sz="2400" dirty="0">
                    <a:solidFill>
                      <a:schemeClr val="tx1"/>
                    </a:solidFill>
                  </a:rPr>
                  <a:t> DP protocol </a:t>
                </a: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can distinguish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7A40124-9B85-47B9-8FAD-C415D8408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76" y="3107378"/>
                <a:ext cx="6094800" cy="1200329"/>
              </a:xfrm>
              <a:prstGeom prst="rect">
                <a:avLst/>
              </a:prstGeom>
              <a:blipFill>
                <a:blip r:embed="rId4"/>
                <a:stretch>
                  <a:fillRect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A966AAA-C371-43CC-949B-88C9D855CCE0}"/>
                  </a:ext>
                </a:extLst>
              </p:cNvPr>
              <p:cNvSpPr txBox="1"/>
              <p:nvPr/>
            </p:nvSpPr>
            <p:spPr>
              <a:xfrm>
                <a:off x="6096000" y="3678623"/>
                <a:ext cx="609480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</a:rPr>
                  <a:t>Gap in Distinct Elements</a:t>
                </a:r>
              </a:p>
              <a:p>
                <a:pPr algn="ctr"/>
                <a:r>
                  <a:rPr lang="en-US" sz="2400" dirty="0"/>
                  <a:t>Number of </a:t>
                </a:r>
                <a:r>
                  <a:rPr lang="en-US" sz="2400" dirty="0">
                    <a:solidFill>
                      <a:schemeClr val="tx1"/>
                    </a:solidFill>
                  </a:rPr>
                  <a:t>distinct elements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differ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/10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whp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A966AAA-C371-43CC-949B-88C9D855C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678623"/>
                <a:ext cx="6094800" cy="1200329"/>
              </a:xfrm>
              <a:prstGeom prst="rect">
                <a:avLst/>
              </a:prstGeom>
              <a:blipFill>
                <a:blip r:embed="rId5"/>
                <a:stretch>
                  <a:fillRect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72EC35E-1430-45EE-87A8-5630502C366B}"/>
                  </a:ext>
                </a:extLst>
              </p:cNvPr>
              <p:cNvSpPr txBox="1"/>
              <p:nvPr/>
            </p:nvSpPr>
            <p:spPr>
              <a:xfrm>
                <a:off x="1127448" y="943425"/>
                <a:ext cx="10081120" cy="1215654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Lower Bound in Low-Privacy 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Local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dirty="0"/>
                  <a:t>Model</a:t>
                </a:r>
              </a:p>
              <a:p>
                <a:pPr algn="ctr"/>
                <a:r>
                  <a:rPr lang="en-US" sz="2400" dirty="0"/>
                  <a:t>For some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𝐩𝐨𝐥𝐲𝐥𝐨𝐠</m:t>
                    </m:r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,</a:t>
                </a:r>
                <a:endParaRPr lang="en-US" sz="2400" b="1" dirty="0"/>
              </a:p>
              <a:p>
                <a:pPr algn="ctr"/>
                <a:r>
                  <a:rPr lang="en-US" sz="2400" dirty="0"/>
                  <a:t>No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𝐥𝐧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-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Local</a:t>
                </a:r>
                <a:r>
                  <a:rPr lang="en-US" sz="2400" dirty="0"/>
                  <a:t> DP protocol can solve </a:t>
                </a:r>
                <a:r>
                  <a:rPr lang="en-US" sz="2400" b="1" dirty="0"/>
                  <a:t>Count Distinct </a:t>
                </a:r>
                <a:r>
                  <a:rPr lang="en-US" sz="2400" dirty="0"/>
                  <a:t>with error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𝒐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72EC35E-1430-45EE-87A8-5630502C3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448" y="943425"/>
                <a:ext cx="10081120" cy="1215654"/>
              </a:xfrm>
              <a:prstGeom prst="rect">
                <a:avLst/>
              </a:prstGeom>
              <a:blipFill>
                <a:blip r:embed="rId6"/>
                <a:stretch>
                  <a:fillRect t="-3465" b="-8416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13F6F94-E16C-40C4-9AC6-9E620E958900}"/>
                  </a:ext>
                </a:extLst>
              </p:cNvPr>
              <p:cNvSpPr txBox="1"/>
              <p:nvPr/>
            </p:nvSpPr>
            <p:spPr>
              <a:xfrm>
                <a:off x="352876" y="5273253"/>
                <a:ext cx="67982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/>
                  <a:t>For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ALL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-randomizer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13F6F94-E16C-40C4-9AC6-9E620E9589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76" y="5273253"/>
                <a:ext cx="6798200" cy="461665"/>
              </a:xfrm>
              <a:prstGeom prst="rect">
                <a:avLst/>
              </a:prstGeom>
              <a:blipFill>
                <a:blip r:embed="rId7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row: Up-Down 1">
            <a:extLst>
              <a:ext uri="{FF2B5EF4-FFF2-40B4-BE49-F238E27FC236}">
                <a16:creationId xmlns:a16="http://schemas.microsoft.com/office/drawing/2014/main" id="{79660C90-D4D7-4AE0-86C8-860293C53198}"/>
              </a:ext>
            </a:extLst>
          </p:cNvPr>
          <p:cNvSpPr/>
          <p:nvPr/>
        </p:nvSpPr>
        <p:spPr>
          <a:xfrm>
            <a:off x="3624080" y="4507325"/>
            <a:ext cx="255792" cy="52456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3CB1C9B-4A22-4625-8179-A0776571B3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5464" y="5734918"/>
            <a:ext cx="6653023" cy="71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0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3" grpId="0" animBg="1"/>
      <p:bldP spid="14" grpId="0"/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1440160"/>
          </a:xfrm>
        </p:spPr>
        <p:txBody>
          <a:bodyPr>
            <a:normAutofit/>
          </a:bodyPr>
          <a:lstStyle/>
          <a:p>
            <a:pPr algn="ctr"/>
            <a:r>
              <a:rPr lang="en-US" altLang="zh-CN" sz="4800" b="1" dirty="0">
                <a:solidFill>
                  <a:srgbClr val="FF0000"/>
                </a:solidFill>
              </a:rPr>
              <a:t>Conclusion</a:t>
            </a:r>
            <a:r>
              <a:rPr lang="en-US" altLang="zh-CN" sz="4800" dirty="0"/>
              <a:t> and </a:t>
            </a:r>
            <a:r>
              <a:rPr lang="en-US" altLang="zh-CN" sz="4800" b="1" dirty="0">
                <a:solidFill>
                  <a:srgbClr val="FF0000"/>
                </a:solidFill>
              </a:rPr>
              <a:t>Open Problems</a:t>
            </a:r>
            <a:endParaRPr lang="zh-CN" altLang="en-US" sz="4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415911F-B136-48A3-8799-4D65647879BE}"/>
                  </a:ext>
                </a:extLst>
              </p:cNvPr>
              <p:cNvSpPr txBox="1"/>
              <p:nvPr/>
            </p:nvSpPr>
            <p:spPr>
              <a:xfrm>
                <a:off x="983432" y="1844824"/>
                <a:ext cx="10441160" cy="2696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Lower Bounds for </a:t>
                </a:r>
                <a:r>
                  <a:rPr lang="en-US" sz="2800" b="1" dirty="0"/>
                  <a:t>unbounded</a:t>
                </a:r>
                <a:r>
                  <a:rPr lang="en-US" sz="2800" dirty="0"/>
                  <a:t> </a:t>
                </a:r>
                <a:r>
                  <a:rPr lang="en-US" sz="2800" b="1" dirty="0"/>
                  <a:t>messages </a:t>
                </a:r>
                <a:r>
                  <a:rPr lang="en-US" sz="2800" dirty="0"/>
                  <a:t>in the 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Shuffle Model </a:t>
                </a:r>
                <a:r>
                  <a:rPr lang="en-US" sz="2800" dirty="0"/>
                  <a:t>without </a:t>
                </a:r>
                <a:r>
                  <a:rPr lang="en-US" sz="2800" u="sng" dirty="0"/>
                  <a:t>robustness constraints</a:t>
                </a:r>
                <a:r>
                  <a:rPr lang="en-US" sz="2800" dirty="0"/>
                  <a:t>?</a:t>
                </a:r>
              </a:p>
              <a:p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Extend the </a:t>
                </a:r>
                <a:r>
                  <a:rPr lang="en-US" altLang="zh-CN" sz="2800" b="1" dirty="0"/>
                  <a:t>Single-Message</a:t>
                </a:r>
                <a:r>
                  <a:rPr lang="en-US" altLang="zh-CN" sz="2800" dirty="0"/>
                  <a:t> </a:t>
                </a:r>
                <a:r>
                  <a:rPr lang="en-US" altLang="zh-CN" sz="2800" b="1" dirty="0">
                    <a:solidFill>
                      <a:srgbClr val="7030A0"/>
                    </a:solidFill>
                  </a:rPr>
                  <a:t>Shuffle Model</a:t>
                </a:r>
                <a:r>
                  <a:rPr lang="en-US" altLang="zh-CN" sz="2800" dirty="0"/>
                  <a:t> Lower Bound for </a:t>
                </a:r>
                <a:r>
                  <a:rPr lang="en-US" altLang="zh-CN" sz="2800" b="1" dirty="0">
                    <a:solidFill>
                      <a:srgbClr val="C00000"/>
                    </a:solidFill>
                  </a:rPr>
                  <a:t>Count Distinct</a:t>
                </a:r>
                <a:r>
                  <a:rPr lang="en-US" altLang="zh-CN" sz="2800" dirty="0"/>
                  <a:t> to the regime that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=1/</m:t>
                    </m:r>
                    <m:r>
                      <m:rPr>
                        <m:sty m:val="p"/>
                      </m:rPr>
                      <a:rPr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?</a:t>
                </a:r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/>
                  <a:t>(Currently it requires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polylog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/>
                  <a:t>).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415911F-B136-48A3-8799-4D65647879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32" y="1844824"/>
                <a:ext cx="10441160" cy="2696829"/>
              </a:xfrm>
              <a:prstGeom prst="rect">
                <a:avLst/>
              </a:prstGeom>
              <a:blipFill>
                <a:blip r:embed="rId3"/>
                <a:stretch>
                  <a:fillRect l="-1051" t="-2262" b="-5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597DC93D-615C-406E-80BD-9450F834B48E}"/>
              </a:ext>
            </a:extLst>
          </p:cNvPr>
          <p:cNvSpPr/>
          <p:nvPr/>
        </p:nvSpPr>
        <p:spPr>
          <a:xfrm>
            <a:off x="4014054" y="5229200"/>
            <a:ext cx="37494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b="1" dirty="0"/>
              <a:t>Thank you!</a:t>
            </a:r>
            <a:endParaRPr lang="zh-CN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65595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116632"/>
            <a:ext cx="1094358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Maximal Separation Between Global Sensitivity and </a:t>
            </a:r>
            <a:r>
              <a:rPr lang="en-US" sz="4800" b="1" dirty="0">
                <a:solidFill>
                  <a:schemeClr val="accent2"/>
                </a:solidFill>
              </a:rPr>
              <a:t>Two-Party DP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ADFF12-0A78-4E7F-8023-86A8AB657B16}"/>
                  </a:ext>
                </a:extLst>
              </p:cNvPr>
              <p:cNvSpPr txBox="1"/>
              <p:nvPr/>
            </p:nvSpPr>
            <p:spPr>
              <a:xfrm>
                <a:off x="1487488" y="4797152"/>
                <a:ext cx="9433048" cy="1252266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Improved the previous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vs.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separation, </a:t>
                </a: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and answered an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Open Question </a:t>
                </a:r>
                <a:r>
                  <a:rPr lang="en-US" sz="2400" dirty="0">
                    <a:solidFill>
                      <a:schemeClr val="tx1"/>
                    </a:solidFill>
                  </a:rPr>
                  <a:t>by 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[</a:t>
                </a:r>
                <a:r>
                  <a:rPr lang="en-US" sz="2400" dirty="0">
                    <a:solidFill>
                      <a:schemeClr val="tx1"/>
                    </a:solidFill>
                  </a:rPr>
                  <a:t>McGregor-Mironov-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Pitassi</a:t>
                </a:r>
                <a:r>
                  <a:rPr lang="en-US" sz="2400" dirty="0">
                    <a:solidFill>
                      <a:schemeClr val="tx1"/>
                    </a:solidFill>
                  </a:rPr>
                  <a:t>-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Reingold</a:t>
                </a:r>
                <a:r>
                  <a:rPr lang="en-US" sz="2400" dirty="0">
                    <a:solidFill>
                      <a:schemeClr val="tx1"/>
                    </a:solidFill>
                  </a:rPr>
                  <a:t>-Talwar-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Vadhan</a:t>
                </a:r>
                <a:r>
                  <a:rPr lang="en-US" sz="2400" dirty="0">
                    <a:solidFill>
                      <a:schemeClr val="tx1"/>
                    </a:solidFill>
                  </a:rPr>
                  <a:t> FOCS 2010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]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ADFF12-0A78-4E7F-8023-86A8AB657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488" y="4797152"/>
                <a:ext cx="9433048" cy="1252266"/>
              </a:xfrm>
              <a:prstGeom prst="rect">
                <a:avLst/>
              </a:prstGeom>
              <a:blipFill>
                <a:blip r:embed="rId3"/>
                <a:stretch>
                  <a:fillRect t="-2899" b="-5797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51B443F-770C-4743-9513-07686DD1B3D7}"/>
                  </a:ext>
                </a:extLst>
              </p:cNvPr>
              <p:cNvSpPr txBox="1"/>
              <p:nvPr/>
            </p:nvSpPr>
            <p:spPr>
              <a:xfrm>
                <a:off x="1487488" y="2420888"/>
                <a:ext cx="9433048" cy="1200329"/>
              </a:xfrm>
              <a:prstGeom prst="rect">
                <a:avLst/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There is a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whose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global sensitivity </a:t>
                </a:r>
                <a:r>
                  <a:rPr lang="en-US" sz="2400" dirty="0">
                    <a:solidFill>
                      <a:schemeClr val="tx1"/>
                    </a:solidFill>
                  </a:rPr>
                  <a:t>is one, yet no (O(1),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(1/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)-DP protocol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in the </a:t>
                </a:r>
                <a:r>
                  <a:rPr lang="en-US" sz="2400" b="1" dirty="0">
                    <a:solidFill>
                      <a:schemeClr val="accent2"/>
                    </a:solidFill>
                  </a:rPr>
                  <a:t>two-party model </a:t>
                </a:r>
                <a:r>
                  <a:rPr lang="en-US" sz="2400" dirty="0">
                    <a:solidFill>
                      <a:schemeClr val="tx1"/>
                    </a:solidFill>
                  </a:rPr>
                  <a:t>can achieve error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51B443F-770C-4743-9513-07686DD1B3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488" y="2420888"/>
                <a:ext cx="9433048" cy="1200329"/>
              </a:xfrm>
              <a:prstGeom prst="rect">
                <a:avLst/>
              </a:prstGeom>
              <a:blipFill>
                <a:blip r:embed="rId4"/>
                <a:stretch>
                  <a:fillRect t="-3518" b="-10050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6F956708-B980-42B0-8DB4-A4F0705F73D6}"/>
              </a:ext>
            </a:extLst>
          </p:cNvPr>
          <p:cNvSpPr/>
          <p:nvPr/>
        </p:nvSpPr>
        <p:spPr>
          <a:xfrm>
            <a:off x="8472264" y="3472879"/>
            <a:ext cx="3240360" cy="1252265"/>
          </a:xfrm>
          <a:prstGeom prst="wedgeEllipseCallout">
            <a:avLst>
              <a:gd name="adj1" fmla="val -33548"/>
              <a:gd name="adj2" fmla="val -730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Check our paper for more details!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peech Bubble: Oval 2">
                <a:extLst>
                  <a:ext uri="{FF2B5EF4-FFF2-40B4-BE49-F238E27FC236}">
                    <a16:creationId xmlns:a16="http://schemas.microsoft.com/office/drawing/2014/main" id="{CED73AF7-2208-484D-B8EA-44F873F17648}"/>
                  </a:ext>
                </a:extLst>
              </p:cNvPr>
              <p:cNvSpPr/>
              <p:nvPr/>
            </p:nvSpPr>
            <p:spPr>
              <a:xfrm>
                <a:off x="7642536" y="1232756"/>
                <a:ext cx="4536504" cy="1200329"/>
              </a:xfrm>
              <a:prstGeom prst="wedgeEllipse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That is, changing one input bit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can make the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changes by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Speech Bubble: Oval 2">
                <a:extLst>
                  <a:ext uri="{FF2B5EF4-FFF2-40B4-BE49-F238E27FC236}">
                    <a16:creationId xmlns:a16="http://schemas.microsoft.com/office/drawing/2014/main" id="{CED73AF7-2208-484D-B8EA-44F873F176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2536" y="1232756"/>
                <a:ext cx="4536504" cy="1200329"/>
              </a:xfrm>
              <a:prstGeom prst="wedgeEllipseCallou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712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 animBg="1"/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174660"/>
            <a:ext cx="10874424" cy="1516421"/>
          </a:xfrm>
        </p:spPr>
        <p:txBody>
          <a:bodyPr>
            <a:normAutofit/>
          </a:bodyPr>
          <a:lstStyle/>
          <a:p>
            <a:pPr algn="ctr"/>
            <a:r>
              <a:rPr lang="en-US" altLang="zh-CN" sz="4800" dirty="0"/>
              <a:t>Lower Bounds in </a:t>
            </a:r>
            <a:r>
              <a:rPr lang="en-US" altLang="zh-CN" sz="4800" b="1" dirty="0">
                <a:solidFill>
                  <a:srgbClr val="7030A0"/>
                </a:solidFill>
              </a:rPr>
              <a:t>Shuffle Model </a:t>
            </a:r>
            <a:r>
              <a:rPr lang="en-US" altLang="zh-CN" sz="4800" dirty="0"/>
              <a:t>via</a:t>
            </a:r>
            <a:br>
              <a:rPr lang="en-US" altLang="zh-CN" sz="4800" dirty="0"/>
            </a:br>
            <a:r>
              <a:rPr lang="en-US" altLang="zh-CN" sz="4800" b="1" dirty="0">
                <a:solidFill>
                  <a:srgbClr val="00B0F0"/>
                </a:solidFill>
              </a:rPr>
              <a:t>Dominated Protocols</a:t>
            </a:r>
            <a:endParaRPr lang="zh-CN" altLang="en-US" sz="4800" b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79D388D-26F4-4C3C-A528-D3D288CEECF9}"/>
                  </a:ext>
                </a:extLst>
              </p:cNvPr>
              <p:cNvSpPr txBox="1"/>
              <p:nvPr/>
            </p:nvSpPr>
            <p:spPr>
              <a:xfrm>
                <a:off x="335360" y="2792764"/>
                <a:ext cx="4380149" cy="209320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rgbClr val="00B0F0"/>
                    </a:solidFill>
                  </a:rPr>
                  <a:t>Dominated Protocols</a:t>
                </a:r>
                <a:endParaRPr lang="en-US" sz="2000" b="1" dirty="0">
                  <a:solidFill>
                    <a:srgbClr val="00B0F0"/>
                  </a:solidFill>
                </a:endParaRPr>
              </a:p>
              <a:p>
                <a:pPr algn="ctr"/>
                <a:r>
                  <a:rPr lang="en-US" sz="2000" dirty="0"/>
                  <a:t>We say a randomizer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sz="2000" b="1" i="1" dirty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-</a:t>
                </a:r>
                <a:r>
                  <a:rPr lang="en-US" sz="2000" b="1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dominated</a:t>
                </a:r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, if there is a distribution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, such that 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and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ℰ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,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b="1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𝐏𝐫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  <m:d>
                                <m:dPr>
                                  <m:ctrlPr>
                                    <a:rPr lang="en-US" sz="20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</m:d>
                        </m:e>
                      </m:func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𝜺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000" b="1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𝐏𝐫</m:t>
                              </m:r>
                            </m:e>
                            <m:lim>
                              <m: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𝓓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</m:d>
                        </m:e>
                      </m:func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𝜹</m:t>
                      </m:r>
                    </m:oMath>
                  </m:oMathPara>
                </a14:m>
                <a:endParaRPr lang="en-US" sz="2000" b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79D388D-26F4-4C3C-A528-D3D288CEEC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2792764"/>
                <a:ext cx="4380149" cy="2093202"/>
              </a:xfrm>
              <a:prstGeom prst="rect">
                <a:avLst/>
              </a:prstGeom>
              <a:blipFill>
                <a:blip r:embed="rId3"/>
                <a:stretch>
                  <a:fillRect t="-2326" r="-4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hought Bubble: Cloud 2" hidden="1">
            <a:extLst>
              <a:ext uri="{FF2B5EF4-FFF2-40B4-BE49-F238E27FC236}">
                <a16:creationId xmlns:a16="http://schemas.microsoft.com/office/drawing/2014/main" id="{4B43EA4B-EB91-4762-8D6B-DE4775A8A8F9}"/>
              </a:ext>
            </a:extLst>
          </p:cNvPr>
          <p:cNvSpPr/>
          <p:nvPr/>
        </p:nvSpPr>
        <p:spPr>
          <a:xfrm>
            <a:off x="6456040" y="3059374"/>
            <a:ext cx="4464496" cy="216982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 is proved that some Multi-Message Shuffle Protocols are </a:t>
            </a:r>
            <a:r>
              <a:rPr lang="en-US" u="sng" dirty="0"/>
              <a:t>not Local DP for any non-trivial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0D751C6-BBD0-4D07-9146-397FDC23498E}"/>
                  </a:ext>
                </a:extLst>
              </p:cNvPr>
              <p:cNvSpPr txBox="1"/>
              <p:nvPr/>
            </p:nvSpPr>
            <p:spPr>
              <a:xfrm>
                <a:off x="5735960" y="1830308"/>
                <a:ext cx="6336704" cy="101566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</a:rPr>
                  <a:t>Multi-Message 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Shuffle Protocols 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are </a:t>
                </a:r>
                <a:r>
                  <a:rPr lang="en-US" sz="2000" b="1" dirty="0">
                    <a:solidFill>
                      <a:srgbClr val="00B0F0"/>
                    </a:solidFill>
                  </a:rPr>
                  <a:t>Dominated</a:t>
                </a:r>
              </a:p>
              <a:p>
                <a:pPr algn="ctr"/>
                <a:r>
                  <a:rPr lang="en-US" altLang="zh-CN" sz="20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-DP in the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-message shuffle model 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users, then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-dominated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0D751C6-BBD0-4D07-9146-397FDC234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960" y="1830308"/>
                <a:ext cx="6336704" cy="1015663"/>
              </a:xfrm>
              <a:prstGeom prst="rect">
                <a:avLst/>
              </a:prstGeom>
              <a:blipFill>
                <a:blip r:embed="rId4"/>
                <a:stretch>
                  <a:fillRect l="-577" t="-2994" r="-1347" b="-95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51C97B1-55A0-4D36-901C-7482497CABE0}"/>
                  </a:ext>
                </a:extLst>
              </p:cNvPr>
              <p:cNvSpPr txBox="1"/>
              <p:nvPr/>
            </p:nvSpPr>
            <p:spPr>
              <a:xfrm>
                <a:off x="5735960" y="3529754"/>
                <a:ext cx="6120680" cy="1015663"/>
              </a:xfrm>
              <a:prstGeom prst="rect">
                <a:avLst/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</a:rPr>
                  <a:t>Selection 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is Hard for </a:t>
                </a:r>
                <a:r>
                  <a:rPr lang="en-US" sz="2000" b="1" dirty="0">
                    <a:solidFill>
                      <a:srgbClr val="00B0F0"/>
                    </a:solidFill>
                  </a:rPr>
                  <a:t>Dominated Protocols</a:t>
                </a:r>
              </a:p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No</a:t>
                </a:r>
                <a:r>
                  <a:rPr lang="en-US" sz="2000" dirty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(1/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)-dominated protocol can solve 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Selection</a:t>
                </a:r>
                <a:r>
                  <a:rPr lang="en-US" sz="2000" dirty="0">
                    <a:solidFill>
                      <a:schemeClr val="tx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𝐥𝐧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𝜺</m:t>
                    </m:r>
                  </m:oMath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51C97B1-55A0-4D36-901C-7482497CAB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960" y="3529754"/>
                <a:ext cx="6120680" cy="1015663"/>
              </a:xfrm>
              <a:prstGeom prst="rect">
                <a:avLst/>
              </a:prstGeom>
              <a:blipFill>
                <a:blip r:embed="rId5"/>
                <a:stretch>
                  <a:fillRect l="-398" t="-2994" r="-1195" b="-47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8BAA6D7-D2EE-4960-AA36-4CCCB520A984}"/>
                  </a:ext>
                </a:extLst>
              </p:cNvPr>
              <p:cNvSpPr txBox="1"/>
              <p:nvPr/>
            </p:nvSpPr>
            <p:spPr>
              <a:xfrm>
                <a:off x="5735960" y="5229200"/>
                <a:ext cx="6120680" cy="101566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</a:rPr>
                  <a:t>Lower Bound for Selection</a:t>
                </a:r>
              </a:p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No</a:t>
                </a:r>
                <a:r>
                  <a:rPr lang="en-US" sz="20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(1/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-DP 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shuffle protocol </a:t>
                </a:r>
                <a:r>
                  <a:rPr lang="en-US" sz="2000" dirty="0">
                    <a:solidFill>
                      <a:schemeClr val="tx1"/>
                    </a:solidFill>
                  </a:rPr>
                  <a:t>with at most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messages from each user can solve 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Selection</a:t>
                </a:r>
                <a:r>
                  <a:rPr lang="en-US" sz="2000" dirty="0">
                    <a:solidFill>
                      <a:schemeClr val="tx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en-US" sz="2000" b="1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8BAA6D7-D2EE-4960-AA36-4CCCB520A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960" y="5229200"/>
                <a:ext cx="6120680" cy="1015663"/>
              </a:xfrm>
              <a:prstGeom prst="rect">
                <a:avLst/>
              </a:prstGeom>
              <a:blipFill>
                <a:blip r:embed="rId6"/>
                <a:stretch>
                  <a:fillRect l="-498" t="-3614" b="-102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Plus Sign 12">
            <a:extLst>
              <a:ext uri="{FF2B5EF4-FFF2-40B4-BE49-F238E27FC236}">
                <a16:creationId xmlns:a16="http://schemas.microsoft.com/office/drawing/2014/main" id="{84361DAE-5145-4A67-BF32-B99AFEEC472B}"/>
              </a:ext>
            </a:extLst>
          </p:cNvPr>
          <p:cNvSpPr/>
          <p:nvPr/>
        </p:nvSpPr>
        <p:spPr>
          <a:xfrm>
            <a:off x="8622450" y="2961976"/>
            <a:ext cx="563724" cy="445392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quals 13">
            <a:extLst>
              <a:ext uri="{FF2B5EF4-FFF2-40B4-BE49-F238E27FC236}">
                <a16:creationId xmlns:a16="http://schemas.microsoft.com/office/drawing/2014/main" id="{FA123ADF-E27A-457B-9119-6F19537BE7F2}"/>
              </a:ext>
            </a:extLst>
          </p:cNvPr>
          <p:cNvSpPr/>
          <p:nvPr/>
        </p:nvSpPr>
        <p:spPr>
          <a:xfrm>
            <a:off x="8688288" y="4715598"/>
            <a:ext cx="576064" cy="374556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28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3"/>
            <a:ext cx="10874424" cy="1080120"/>
          </a:xfrm>
        </p:spPr>
        <p:txBody>
          <a:bodyPr>
            <a:normAutofit/>
          </a:bodyPr>
          <a:lstStyle/>
          <a:p>
            <a:pPr algn="ctr"/>
            <a:r>
              <a:rPr lang="en-US" altLang="zh-CN" sz="4800" b="1" dirty="0">
                <a:solidFill>
                  <a:srgbClr val="00B0F0"/>
                </a:solidFill>
              </a:rPr>
              <a:t>A few Words About Proof Techniques</a:t>
            </a:r>
            <a:endParaRPr lang="zh-CN" altLang="en-US" sz="4800" b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21D8AC4-A8F6-4793-B134-EB0A7E5C472A}"/>
                  </a:ext>
                </a:extLst>
              </p:cNvPr>
              <p:cNvSpPr txBox="1"/>
              <p:nvPr/>
            </p:nvSpPr>
            <p:spPr>
              <a:xfrm>
                <a:off x="838200" y="1178272"/>
                <a:ext cx="10441768" cy="1200329"/>
              </a:xfrm>
              <a:prstGeom prst="rect">
                <a:avLst/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Multi-Message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Shuffle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Protocols are </a:t>
                </a:r>
                <a:r>
                  <a:rPr lang="en-US" sz="2400" b="1" dirty="0">
                    <a:solidFill>
                      <a:srgbClr val="00B0F0"/>
                    </a:solidFill>
                  </a:rPr>
                  <a:t>Dominated</a:t>
                </a:r>
              </a:p>
              <a:p>
                <a:pPr algn="ctr"/>
                <a:r>
                  <a:rPr lang="en-US" altLang="zh-CN" sz="24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-DP in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-message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shuffle model </a:t>
                </a:r>
                <a:r>
                  <a:rPr lang="en-US" sz="2400" dirty="0">
                    <a:solidFill>
                      <a:schemeClr val="tx1"/>
                    </a:solidFill>
                  </a:rPr>
                  <a:t>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users,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-</a:t>
                </a:r>
                <a:r>
                  <a:rPr lang="en-US" sz="2400" b="1" dirty="0">
                    <a:solidFill>
                      <a:srgbClr val="00B0F0"/>
                    </a:solidFill>
                  </a:rPr>
                  <a:t>dominated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21D8AC4-A8F6-4793-B134-EB0A7E5C4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78272"/>
                <a:ext cx="10441768" cy="1200329"/>
              </a:xfrm>
              <a:prstGeom prst="rect">
                <a:avLst/>
              </a:prstGeom>
              <a:blipFill>
                <a:blip r:embed="rId3"/>
                <a:stretch>
                  <a:fillRect t="-4061" b="-106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7893F1-C7A3-4B27-99B7-868621275607}"/>
                  </a:ext>
                </a:extLst>
              </p:cNvPr>
              <p:cNvSpPr txBox="1"/>
              <p:nvPr/>
            </p:nvSpPr>
            <p:spPr>
              <a:xfrm>
                <a:off x="695400" y="3212976"/>
                <a:ext cx="4320480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/>
                  <a:t>[Cheu</a:t>
                </a:r>
                <a:r>
                  <a:rPr lang="en-US" altLang="zh-CN" sz="2000" dirty="0"/>
                  <a:t>-</a:t>
                </a:r>
                <a:r>
                  <a:rPr lang="en-US" sz="2000" dirty="0"/>
                  <a:t>Smith</a:t>
                </a:r>
                <a:r>
                  <a:rPr lang="en-US" altLang="zh-CN" sz="2000" dirty="0"/>
                  <a:t>-</a:t>
                </a:r>
                <a:r>
                  <a:rPr lang="en-US" sz="2000" dirty="0"/>
                  <a:t>Ullman</a:t>
                </a:r>
                <a:r>
                  <a:rPr lang="en-US" altLang="zh-CN" sz="2000" dirty="0"/>
                  <a:t>-</a:t>
                </a:r>
                <a:r>
                  <a:rPr lang="en-US" sz="2000" dirty="0"/>
                  <a:t>Zeber</a:t>
                </a:r>
                <a:r>
                  <a:rPr lang="en-US" altLang="zh-CN" sz="2000" dirty="0"/>
                  <a:t>-</a:t>
                </a:r>
                <a:r>
                  <a:rPr lang="en-US" sz="2000" dirty="0"/>
                  <a:t>Zhilyaev’18]</a:t>
                </a:r>
              </a:p>
              <a:p>
                <a:pPr algn="ctr"/>
                <a:r>
                  <a:rPr lang="en-US" dirty="0"/>
                  <a:t>If R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-DP in single-message </a:t>
                </a:r>
                <a:r>
                  <a:rPr lang="en-US" b="1" dirty="0">
                    <a:solidFill>
                      <a:srgbClr val="7030A0"/>
                    </a:solidFill>
                  </a:rPr>
                  <a:t>shuffle</a:t>
                </a:r>
                <a:r>
                  <a:rPr lang="en-US" dirty="0"/>
                  <a:t>, 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)-</a:t>
                </a:r>
                <a:r>
                  <a:rPr lang="en-US" b="1" dirty="0">
                    <a:solidFill>
                      <a:srgbClr val="00B050"/>
                    </a:solidFill>
                  </a:rPr>
                  <a:t>local</a:t>
                </a:r>
                <a:r>
                  <a:rPr lang="en-US" dirty="0"/>
                  <a:t> DP.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7893F1-C7A3-4B27-99B7-868621275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3212976"/>
                <a:ext cx="4320480" cy="954107"/>
              </a:xfrm>
              <a:prstGeom prst="rect">
                <a:avLst/>
              </a:prstGeom>
              <a:blipFill>
                <a:blip r:embed="rId4"/>
                <a:stretch>
                  <a:fillRect l="-1128" t="-3185" r="-1269" b="-8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5052EE8-D188-43B4-9893-B9EE9AE27275}"/>
              </a:ext>
            </a:extLst>
          </p:cNvPr>
          <p:cNvSpPr txBox="1"/>
          <p:nvPr/>
        </p:nvSpPr>
        <p:spPr>
          <a:xfrm>
            <a:off x="334296" y="5199583"/>
            <a:ext cx="115234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Our Key Observation</a:t>
            </a:r>
          </a:p>
          <a:p>
            <a:pPr algn="ctr"/>
            <a:r>
              <a:rPr lang="en-US" sz="2000" dirty="0"/>
              <a:t>One can still establish connection between </a:t>
            </a:r>
            <a:r>
              <a:rPr lang="en-US" sz="2000" b="1" dirty="0"/>
              <a:t>multi-message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7030A0"/>
                </a:solidFill>
              </a:rPr>
              <a:t>shuffle</a:t>
            </a:r>
            <a:r>
              <a:rPr lang="en-US" sz="2000" dirty="0"/>
              <a:t> DP and </a:t>
            </a:r>
            <a:r>
              <a:rPr lang="en-US" sz="2000" b="1" dirty="0">
                <a:solidFill>
                  <a:srgbClr val="00B0F0"/>
                </a:solidFill>
              </a:rPr>
              <a:t>dominated</a:t>
            </a:r>
            <a:r>
              <a:rPr lang="en-US" sz="2000" dirty="0"/>
              <a:t> DP!</a:t>
            </a:r>
          </a:p>
        </p:txBody>
      </p:sp>
      <p:sp>
        <p:nvSpPr>
          <p:cNvPr id="18" name="Callout: Bent Line with Accent Bar 17">
            <a:extLst>
              <a:ext uri="{FF2B5EF4-FFF2-40B4-BE49-F238E27FC236}">
                <a16:creationId xmlns:a16="http://schemas.microsoft.com/office/drawing/2014/main" id="{9F948BEE-0B6A-4E84-9797-5092F526EFB1}"/>
              </a:ext>
            </a:extLst>
          </p:cNvPr>
          <p:cNvSpPr/>
          <p:nvPr/>
        </p:nvSpPr>
        <p:spPr>
          <a:xfrm>
            <a:off x="6115288" y="2776723"/>
            <a:ext cx="5184576" cy="663517"/>
          </a:xfrm>
          <a:prstGeom prst="accent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argument fails to connect two-message shuffle DP and local DP.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458F28-2E27-4DC5-94A8-EFDC39037013}"/>
                  </a:ext>
                </a:extLst>
              </p:cNvPr>
              <p:cNvSpPr txBox="1"/>
              <p:nvPr/>
            </p:nvSpPr>
            <p:spPr>
              <a:xfrm>
                <a:off x="5341126" y="4017735"/>
                <a:ext cx="673290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/>
                  <a:t>[Balcer-Cheu’20]</a:t>
                </a:r>
              </a:p>
              <a:p>
                <a:r>
                  <a:rPr lang="en-US" dirty="0"/>
                  <a:t>There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dirty="0"/>
                  <a:t>-DP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-message protocol in </a:t>
                </a:r>
                <a:r>
                  <a:rPr lang="en-US" b="1" dirty="0">
                    <a:solidFill>
                      <a:srgbClr val="7030A0"/>
                    </a:solidFill>
                  </a:rPr>
                  <a:t>shuffle model </a:t>
                </a:r>
                <a:r>
                  <a:rPr lang="en-US" dirty="0"/>
                  <a:t>which is not </a:t>
                </a:r>
                <a:r>
                  <a:rPr lang="en-US" b="1" dirty="0">
                    <a:solidFill>
                      <a:srgbClr val="00B050"/>
                    </a:solidFill>
                  </a:rPr>
                  <a:t>Local</a:t>
                </a:r>
                <a:r>
                  <a:rPr lang="en-US" dirty="0">
                    <a:solidFill>
                      <a:srgbClr val="00B050"/>
                    </a:solidFill>
                  </a:rPr>
                  <a:t>-</a:t>
                </a:r>
                <a:r>
                  <a:rPr lang="en-US" dirty="0"/>
                  <a:t>DP for meaningful parameters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458F28-2E27-4DC5-94A8-EFDC39037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1126" y="4017735"/>
                <a:ext cx="6732900" cy="923330"/>
              </a:xfrm>
              <a:prstGeom prst="rect">
                <a:avLst/>
              </a:prstGeom>
              <a:blipFill>
                <a:blip r:embed="rId5"/>
                <a:stretch>
                  <a:fillRect l="-724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18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7" grpId="0"/>
      <p:bldP spid="18" grpId="0" animBg="1"/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DE38D7-D8B1-40CC-A38F-262163F006E3}"/>
                  </a:ext>
                </a:extLst>
              </p:cNvPr>
              <p:cNvSpPr txBox="1"/>
              <p:nvPr/>
            </p:nvSpPr>
            <p:spPr>
              <a:xfrm>
                <a:off x="2783632" y="1318979"/>
                <a:ext cx="7344816" cy="1200329"/>
              </a:xfrm>
              <a:prstGeom prst="rect">
                <a:avLst/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</a:rPr>
                  <a:t>Selection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is Hard for </a:t>
                </a:r>
                <a:r>
                  <a:rPr lang="en-US" sz="2400" b="1" dirty="0">
                    <a:solidFill>
                      <a:srgbClr val="00B0F0"/>
                    </a:solidFill>
                  </a:rPr>
                  <a:t>Dominated Protocols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No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(1/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)</a:t>
                </a:r>
                <a:r>
                  <a:rPr lang="en-US" sz="2400" dirty="0">
                    <a:solidFill>
                      <a:schemeClr val="tx1"/>
                    </a:solidFill>
                  </a:rPr>
                  <a:t>-dominated protocol can solve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Selection</a:t>
                </a:r>
                <a:r>
                  <a:rPr lang="en-US" sz="2400" dirty="0">
                    <a:solidFill>
                      <a:schemeClr val="tx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𝐥𝐧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altLang="zh-C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𝜺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DE38D7-D8B1-40CC-A38F-262163F006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632" y="1318979"/>
                <a:ext cx="7344816" cy="1200329"/>
              </a:xfrm>
              <a:prstGeom prst="rect">
                <a:avLst/>
              </a:prstGeom>
              <a:blipFill>
                <a:blip r:embed="rId3"/>
                <a:stretch>
                  <a:fillRect l="-332" t="-4061" r="-1246" b="-6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8C63EB8-5CDC-46C6-A60D-D4CCA4257E6C}"/>
              </a:ext>
            </a:extLst>
          </p:cNvPr>
          <p:cNvSpPr txBox="1"/>
          <p:nvPr/>
        </p:nvSpPr>
        <p:spPr>
          <a:xfrm>
            <a:off x="390387" y="5813432"/>
            <a:ext cx="115212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Our Lower Bound</a:t>
            </a:r>
          </a:p>
          <a:p>
            <a:pPr algn="ctr"/>
            <a:r>
              <a:rPr lang="en-US" sz="2000" dirty="0"/>
              <a:t>We (very non-trivially) generalize their proof techniques to show </a:t>
            </a:r>
            <a:r>
              <a:rPr lang="en-US" sz="2000" b="1" dirty="0">
                <a:solidFill>
                  <a:srgbClr val="FF0000"/>
                </a:solidFill>
              </a:rPr>
              <a:t>Selection</a:t>
            </a:r>
            <a:r>
              <a:rPr lang="en-US" sz="2000" dirty="0"/>
              <a:t> is indeed hard for </a:t>
            </a:r>
            <a:r>
              <a:rPr lang="en-US" sz="2000" b="1" dirty="0">
                <a:solidFill>
                  <a:srgbClr val="00B0F0"/>
                </a:solidFill>
              </a:rPr>
              <a:t>Dominated</a:t>
            </a:r>
            <a:r>
              <a:rPr lang="en-US" sz="2000" dirty="0"/>
              <a:t> DP.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ACE6E16-234B-4BDC-B708-0F0CA18660CA}"/>
                  </a:ext>
                </a:extLst>
              </p:cNvPr>
              <p:cNvSpPr txBox="1"/>
              <p:nvPr/>
            </p:nvSpPr>
            <p:spPr>
              <a:xfrm>
                <a:off x="404647" y="2750876"/>
                <a:ext cx="475796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/>
                  <a:t>[Ullman’18] </a:t>
                </a:r>
              </a:p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</a:rPr>
                  <a:t>Selection</a:t>
                </a:r>
                <a:r>
                  <a:rPr lang="en-US" sz="2000" dirty="0"/>
                  <a:t> is hard for </a:t>
                </a:r>
                <a:r>
                  <a:rPr lang="en-US" sz="2000" dirty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,1/</m:t>
                    </m:r>
                    <m:r>
                      <m:rPr>
                        <m:sty m:val="p"/>
                      </m:rP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)</a:t>
                </a:r>
                <a:r>
                  <a:rPr lang="en-US" sz="2000" dirty="0"/>
                  <a:t>-</a:t>
                </a:r>
                <a:r>
                  <a:rPr lang="en-US" sz="2000" b="1" dirty="0">
                    <a:solidFill>
                      <a:srgbClr val="00B050"/>
                    </a:solidFill>
                  </a:rPr>
                  <a:t>Local</a:t>
                </a:r>
                <a:r>
                  <a:rPr lang="en-US" sz="2000" dirty="0"/>
                  <a:t> DP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ACE6E16-234B-4BDC-B708-0F0CA1866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647" y="2750876"/>
                <a:ext cx="4757969" cy="769441"/>
              </a:xfrm>
              <a:prstGeom prst="rect">
                <a:avLst/>
              </a:prstGeom>
              <a:blipFill>
                <a:blip r:embed="rId4"/>
                <a:stretch>
                  <a:fillRect l="-1152" t="-6349" r="-1152" b="-13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172D26C-DCBD-4776-8140-1CE2ADF6C7FF}"/>
                  </a:ext>
                </a:extLst>
              </p:cNvPr>
              <p:cNvSpPr txBox="1"/>
              <p:nvPr/>
            </p:nvSpPr>
            <p:spPr>
              <a:xfrm>
                <a:off x="5956611" y="2693851"/>
                <a:ext cx="5985920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/>
                  <a:t>[Ghazi-Golowich-Kumar-Pagh-Velingker’19] </a:t>
                </a:r>
              </a:p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</a:rPr>
                  <a:t>Selection</a:t>
                </a:r>
                <a:r>
                  <a:rPr lang="en-US" sz="2000" dirty="0"/>
                  <a:t> is hard for </a:t>
                </a:r>
                <a:r>
                  <a:rPr lang="en-US" sz="2000" b="1" dirty="0"/>
                  <a:t>single-message</a:t>
                </a:r>
                <a:r>
                  <a:rPr lang="en-US" sz="2000" dirty="0"/>
                  <a:t> 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Shuffle</a:t>
                </a:r>
                <a:r>
                  <a:rPr lang="en-US" sz="2000" dirty="0"/>
                  <a:t> DP</a:t>
                </a:r>
              </a:p>
              <a:p>
                <a:pPr algn="ctr"/>
                <a:r>
                  <a:rPr lang="en-US" sz="2000" dirty="0"/>
                  <a:t>(indeed, Selection is hard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b="1" dirty="0">
                    <a:solidFill>
                      <a:srgbClr val="00B050"/>
                    </a:solidFill>
                  </a:rPr>
                  <a:t>Local</a:t>
                </a:r>
                <a:r>
                  <a:rPr lang="en-US" sz="2000" dirty="0"/>
                  <a:t> DP)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172D26C-DCBD-4776-8140-1CE2ADF6C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611" y="2693851"/>
                <a:ext cx="5985920" cy="1015663"/>
              </a:xfrm>
              <a:prstGeom prst="rect">
                <a:avLst/>
              </a:prstGeom>
              <a:blipFill>
                <a:blip r:embed="rId5"/>
                <a:stretch>
                  <a:fillRect t="-3593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F3E1F574-919B-4F19-B685-E92066A8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144" y="215627"/>
            <a:ext cx="10874424" cy="1080120"/>
          </a:xfrm>
        </p:spPr>
        <p:txBody>
          <a:bodyPr>
            <a:normAutofit/>
          </a:bodyPr>
          <a:lstStyle/>
          <a:p>
            <a:pPr algn="ctr"/>
            <a:r>
              <a:rPr lang="en-US" altLang="zh-CN" sz="4800" b="1" dirty="0">
                <a:solidFill>
                  <a:srgbClr val="00B0F0"/>
                </a:solidFill>
              </a:rPr>
              <a:t>A few Words About Proof Techniques</a:t>
            </a:r>
            <a:endParaRPr lang="zh-CN" altLang="en-US" sz="4800" b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D5722F-670D-497A-872C-FDDC861232BD}"/>
                  </a:ext>
                </a:extLst>
              </p:cNvPr>
              <p:cNvSpPr txBox="1"/>
              <p:nvPr/>
            </p:nvSpPr>
            <p:spPr>
              <a:xfrm>
                <a:off x="962171" y="3758874"/>
                <a:ext cx="325210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FF0000"/>
                    </a:solidFill>
                  </a:rPr>
                  <a:t>Boolean Fourier Analysis</a:t>
                </a:r>
              </a:p>
              <a:p>
                <a:pPr algn="ctr"/>
                <a:r>
                  <a:rPr lang="en-US" sz="2400" dirty="0"/>
                  <a:t>and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Χ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-Divergence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D5722F-670D-497A-872C-FDDC861232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171" y="3758874"/>
                <a:ext cx="3252108" cy="830997"/>
              </a:xfrm>
              <a:prstGeom prst="rect">
                <a:avLst/>
              </a:prstGeom>
              <a:blipFill>
                <a:blip r:embed="rId6"/>
                <a:stretch>
                  <a:fillRect l="-2627" t="-5882" r="-2439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C9D89B4-7C06-468E-9D89-9845590ADD06}"/>
              </a:ext>
            </a:extLst>
          </p:cNvPr>
          <p:cNvSpPr txBox="1"/>
          <p:nvPr/>
        </p:nvSpPr>
        <p:spPr>
          <a:xfrm>
            <a:off x="7752609" y="3841246"/>
            <a:ext cx="2393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Level-1 Inequality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68DF973-A74B-4D50-8967-AADAF3DBA3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617" y="4677593"/>
            <a:ext cx="4239217" cy="9812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60E66C7-73E7-48C5-B0D0-31CAFFD981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3912" y="4532326"/>
            <a:ext cx="6831504" cy="63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49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9" grpId="0"/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9335"/>
            <a:ext cx="11665296" cy="770615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/>
              <a:t>Hard Distribution: Signal/Noise Decomposition</a:t>
            </a:r>
            <a:endParaRPr lang="zh-CN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id="{C6D23E28-CAC7-45E1-82A2-7130E6181E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79020" y="1096014"/>
                <a:ext cx="12269925" cy="9126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400" b="1" dirty="0">
                    <a:solidFill>
                      <a:srgbClr val="FF0000"/>
                    </a:solidFill>
                  </a:rPr>
                  <a:t>Setting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users. Each user gets an input from [D], for some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polylog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 algn="ctr">
                  <a:buNone/>
                </a:pPr>
                <a:r>
                  <a:rPr lang="en-US" sz="2400" b="1" dirty="0">
                    <a:solidFill>
                      <a:srgbClr val="FF0000"/>
                    </a:solidFill>
                  </a:rPr>
                  <a:t>Parameters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/>
                  <a:t> a distribution over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</m:d>
                  </m:oMath>
                </a14:m>
                <a:r>
                  <a:rPr lang="en-US" sz="2400" dirty="0"/>
                  <a:t>;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dirty="0"/>
                  <a:t>: a random subset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|/100</m:t>
                    </m:r>
                  </m:oMath>
                </a14:m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id="{C6D23E28-CAC7-45E1-82A2-7130E6181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9020" y="1096014"/>
                <a:ext cx="12269925" cy="912646"/>
              </a:xfrm>
              <a:prstGeom prst="rect">
                <a:avLst/>
              </a:prstGeom>
              <a:blipFill>
                <a:blip r:embed="rId3"/>
                <a:stretch>
                  <a:fillRect t="-8000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4">
                <a:extLst>
                  <a:ext uri="{FF2B5EF4-FFF2-40B4-BE49-F238E27FC236}">
                    <a16:creationId xmlns:a16="http://schemas.microsoft.com/office/drawing/2014/main" id="{DD8BB19B-40B9-4065-A03A-1CF78B9AD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9775" y="2350507"/>
                <a:ext cx="2940496" cy="2253212"/>
              </a:xfrm>
              <a:prstGeom prst="rect">
                <a:avLst/>
              </a:prstGeom>
              <a:ln>
                <a:solidFill>
                  <a:srgbClr val="7030A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000" dirty="0"/>
                  <a:t>Construction of the </a:t>
                </a:r>
                <a:r>
                  <a:rPr lang="en-US" sz="2000" b="1" u="sng" dirty="0"/>
                  <a:t>Signal Part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signal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bSup>
                  </m:oMath>
                </a14:m>
                <a:endParaRPr lang="en-US" sz="2000" dirty="0"/>
              </a:p>
              <a:p>
                <a:pPr marL="0" indent="0" algn="ctr">
                  <a:buNone/>
                </a:pPr>
                <a:r>
                  <a:rPr lang="en-US" sz="1800" dirty="0"/>
                  <a:t>For each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800" dirty="0"/>
                  <a:t>, we </a:t>
                </a:r>
              </a:p>
              <a:p>
                <a:pPr marL="0" indent="0" algn="ctr">
                  <a:buNone/>
                </a:pPr>
                <a:r>
                  <a:rPr lang="en-US" sz="1800" dirty="0"/>
                  <a:t>(1) draw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1800" dirty="0"/>
                  <a:t>;</a:t>
                </a:r>
              </a:p>
              <a:p>
                <a:pPr marL="0" indent="0" algn="ctr">
                  <a:buNone/>
                </a:pPr>
                <a:r>
                  <a:rPr lang="en-US" sz="1800" dirty="0"/>
                  <a:t>(2)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1800" dirty="0"/>
              </a:p>
              <a:p>
                <a:pPr marL="0" indent="0" algn="ctr">
                  <a:buNone/>
                </a:pPr>
                <a:r>
                  <a:rPr lang="en-US" sz="1800" dirty="0"/>
                  <a:t>(3) add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/>
                  <a:t> users with input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.</a:t>
                </a:r>
              </a:p>
            </p:txBody>
          </p:sp>
        </mc:Choice>
        <mc:Fallback xmlns="">
          <p:sp>
            <p:nvSpPr>
              <p:cNvPr id="8" name="Content Placeholder 4">
                <a:extLst>
                  <a:ext uri="{FF2B5EF4-FFF2-40B4-BE49-F238E27FC236}">
                    <a16:creationId xmlns:a16="http://schemas.microsoft.com/office/drawing/2014/main" id="{DD8BB19B-40B9-4065-A03A-1CF78B9AD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75" y="2350507"/>
                <a:ext cx="2940496" cy="2253212"/>
              </a:xfrm>
              <a:prstGeom prst="rect">
                <a:avLst/>
              </a:prstGeom>
              <a:blipFill>
                <a:blip r:embed="rId4"/>
                <a:stretch>
                  <a:fillRect l="-825" t="-2695" r="-2268" b="-1617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CA3C7394-1DFF-4126-9D62-9645F96B92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95564" y="2506927"/>
                <a:ext cx="3744415" cy="2018588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400" dirty="0"/>
                  <a:t>Construction of the </a:t>
                </a:r>
                <a:r>
                  <a:rPr lang="en-US" sz="2400" b="1" u="sng" dirty="0"/>
                  <a:t>Noise Part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noise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bSup>
                  </m:oMath>
                </a14:m>
                <a:endParaRPr lang="en-US" sz="2400" dirty="0"/>
              </a:p>
              <a:p>
                <a:pPr marL="0" indent="0" algn="ctr">
                  <a:buNone/>
                </a:pPr>
                <a:r>
                  <a:rPr lang="en-US" sz="2000" dirty="0"/>
                  <a:t>For each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/>
                  <a:t>, we </a:t>
                </a:r>
              </a:p>
              <a:p>
                <a:pPr marL="457200" indent="-457200" algn="ctr">
                  <a:buAutoNum type="arabicParenBoth"/>
                </a:pPr>
                <a:r>
                  <a:rPr lang="en-US" sz="2000" dirty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)/|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000" dirty="0"/>
              </a:p>
              <a:p>
                <a:pPr marL="0" indent="0" algn="ctr">
                  <a:buNone/>
                </a:pPr>
                <a:r>
                  <a:rPr lang="en-US" sz="2000" dirty="0"/>
                  <a:t>(2) add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users with input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CA3C7394-1DFF-4126-9D62-9645F96B9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564" y="2506927"/>
                <a:ext cx="3744415" cy="2018588"/>
              </a:xfrm>
              <a:prstGeom prst="rect">
                <a:avLst/>
              </a:prstGeom>
              <a:blipFill>
                <a:blip r:embed="rId5"/>
                <a:stretch>
                  <a:fillRect t="-3904" b="-300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id="{3666D71C-B141-4165-9B38-36B529EA07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08032" y="2350507"/>
                <a:ext cx="4181777" cy="225321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400" dirty="0"/>
                  <a:t>Construction of the </a:t>
                </a:r>
              </a:p>
              <a:p>
                <a:pPr marL="0" indent="0" algn="ctr">
                  <a:buNone/>
                </a:pPr>
                <a:r>
                  <a:rPr lang="en-US" sz="2400" u="sng" dirty="0"/>
                  <a:t>Hard Distribution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 marL="0" indent="0" algn="ctr">
                  <a:buNone/>
                </a:pPr>
                <a:r>
                  <a:rPr lang="en-US" sz="2000" dirty="0"/>
                  <a:t> Draw two datasets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signal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bSup>
                  </m:oMath>
                </a14:m>
                <a:r>
                  <a:rPr lang="en-US" sz="2000" dirty="0"/>
                  <a:t> </a:t>
                </a:r>
              </a:p>
              <a:p>
                <a:pPr marL="0" indent="0" algn="ctr">
                  <a:buNone/>
                </a:pPr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nois</m:t>
                        </m:r>
                        <m:r>
                          <m:rPr>
                            <m:sty m:val="p"/>
                          </m:r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bSup>
                  </m:oMath>
                </a14:m>
                <a:r>
                  <a:rPr lang="en-US" sz="2000" dirty="0"/>
                  <a:t>.</a:t>
                </a:r>
              </a:p>
              <a:p>
                <a:pPr marL="0" indent="0" algn="ctr">
                  <a:buNone/>
                </a:pPr>
                <a:r>
                  <a:rPr lang="en-US" sz="2000" dirty="0"/>
                  <a:t>Output their union (as a multi-set).</a:t>
                </a:r>
              </a:p>
            </p:txBody>
          </p:sp>
        </mc:Choice>
        <mc:Fallback xmlns=""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id="{3666D71C-B141-4165-9B38-36B529EA0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032" y="2350507"/>
                <a:ext cx="4181777" cy="2253212"/>
              </a:xfrm>
              <a:prstGeom prst="rect">
                <a:avLst/>
              </a:prstGeom>
              <a:blipFill>
                <a:blip r:embed="rId6"/>
                <a:stretch>
                  <a:fillRect t="-3504" b="-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Plus Sign 2">
            <a:extLst>
              <a:ext uri="{FF2B5EF4-FFF2-40B4-BE49-F238E27FC236}">
                <a16:creationId xmlns:a16="http://schemas.microsoft.com/office/drawing/2014/main" id="{AF330194-DC4C-434D-B1E3-F2AB886D6C7E}"/>
              </a:ext>
            </a:extLst>
          </p:cNvPr>
          <p:cNvSpPr/>
          <p:nvPr/>
        </p:nvSpPr>
        <p:spPr>
          <a:xfrm>
            <a:off x="3260540" y="3261089"/>
            <a:ext cx="432048" cy="43204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quals 4">
            <a:extLst>
              <a:ext uri="{FF2B5EF4-FFF2-40B4-BE49-F238E27FC236}">
                <a16:creationId xmlns:a16="http://schemas.microsoft.com/office/drawing/2014/main" id="{EA49C35B-0A66-47DA-8FF8-49201D6111F2}"/>
              </a:ext>
            </a:extLst>
          </p:cNvPr>
          <p:cNvSpPr/>
          <p:nvPr/>
        </p:nvSpPr>
        <p:spPr>
          <a:xfrm>
            <a:off x="7439979" y="3261089"/>
            <a:ext cx="448722" cy="43204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2A60FD3-81DF-490E-9FC2-58C12D30069F}"/>
                  </a:ext>
                </a:extLst>
              </p:cNvPr>
              <p:cNvSpPr txBox="1"/>
              <p:nvPr/>
            </p:nvSpPr>
            <p:spPr>
              <a:xfrm>
                <a:off x="191344" y="5153476"/>
                <a:ext cx="7829540" cy="1277209"/>
              </a:xfrm>
              <a:prstGeom prst="rect">
                <a:avLst/>
              </a:prstGeom>
              <a:noFill/>
              <a:ln w="19050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Goal</a:t>
                </a:r>
                <a:r>
                  <a:rPr lang="en-US" sz="2400" dirty="0"/>
                  <a:t>: </a:t>
                </a:r>
              </a:p>
              <a:p>
                <a:pPr algn="ctr"/>
                <a:r>
                  <a:rPr lang="en-US" sz="2400" dirty="0"/>
                  <a:t>No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𝐥𝐧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-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Local DP </a:t>
                </a:r>
                <a:r>
                  <a:rPr lang="en-US" sz="2400" dirty="0"/>
                  <a:t>protocol can distinguish between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p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p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2A60FD3-81DF-490E-9FC2-58C12D300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44" y="5153476"/>
                <a:ext cx="7829540" cy="1277209"/>
              </a:xfrm>
              <a:prstGeom prst="rect">
                <a:avLst/>
              </a:prstGeom>
              <a:blipFill>
                <a:blip r:embed="rId7"/>
                <a:stretch>
                  <a:fillRect t="-3756" b="-7512"/>
                </a:stretch>
              </a:blip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D09B517-0A30-4F28-BE22-D39FC83DC4EE}"/>
                  </a:ext>
                </a:extLst>
              </p:cNvPr>
              <p:cNvSpPr txBox="1"/>
              <p:nvPr/>
            </p:nvSpPr>
            <p:spPr>
              <a:xfrm>
                <a:off x="8256240" y="4945566"/>
                <a:ext cx="3833569" cy="169302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Since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dirty="0"/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signal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bSup>
                  </m:oMath>
                </a14:m>
                <a:r>
                  <a:rPr lang="en-US" sz="2000" dirty="0"/>
                  <a:t> has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000" dirty="0"/>
                  <a:t> inputs in expectation.</a:t>
                </a:r>
              </a:p>
              <a:p>
                <a:pPr algn="ctr"/>
                <a:r>
                  <a:rPr lang="en-US" sz="2000" b="0" dirty="0"/>
                  <a:t>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p>
                  </m:oMath>
                </a14:m>
                <a:r>
                  <a:rPr lang="en-US" sz="2000" dirty="0"/>
                  <a:t> (and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p>
                  </m:oMath>
                </a14:m>
                <a:r>
                  <a:rPr lang="en-US" sz="2000" dirty="0"/>
                  <a:t>) has roughly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inputs.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D09B517-0A30-4F28-BE22-D39FC83DC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240" y="4945566"/>
                <a:ext cx="3833569" cy="1693028"/>
              </a:xfrm>
              <a:prstGeom prst="rect">
                <a:avLst/>
              </a:prstGeom>
              <a:blipFill>
                <a:blip r:embed="rId8"/>
                <a:stretch>
                  <a:fillRect t="-1423" r="-1424" b="-4626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112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3" grpId="0" animBg="1"/>
      <p:bldP spid="5" grpId="0" animBg="1"/>
      <p:bldP spid="15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864096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Differential</a:t>
            </a:r>
            <a:r>
              <a:rPr lang="en-US" dirty="0"/>
              <a:t> Privacy in the Distributed Setting</a:t>
            </a:r>
            <a:endParaRPr lang="zh-CN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1605DF-0BDC-457A-8359-9706C32106B8}"/>
              </a:ext>
            </a:extLst>
          </p:cNvPr>
          <p:cNvSpPr txBox="1"/>
          <p:nvPr/>
        </p:nvSpPr>
        <p:spPr>
          <a:xfrm>
            <a:off x="2718848" y="3995151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Trust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3C8744-5A72-47E4-91A8-41F2B194FDD3}"/>
              </a:ext>
            </a:extLst>
          </p:cNvPr>
          <p:cNvSpPr txBox="1"/>
          <p:nvPr/>
        </p:nvSpPr>
        <p:spPr>
          <a:xfrm>
            <a:off x="2718848" y="4944322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5"/>
                </a:solidFill>
              </a:rPr>
              <a:t>Utility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569470-6F76-4DF1-A235-D572FD1521FD}"/>
              </a:ext>
            </a:extLst>
          </p:cNvPr>
          <p:cNvSpPr txBox="1"/>
          <p:nvPr/>
        </p:nvSpPr>
        <p:spPr>
          <a:xfrm>
            <a:off x="2718848" y="5814499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</a:rPr>
              <a:t>Privacy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25E27B-7E0C-4D9C-A161-D2524B111C42}"/>
              </a:ext>
            </a:extLst>
          </p:cNvPr>
          <p:cNvSpPr txBox="1"/>
          <p:nvPr/>
        </p:nvSpPr>
        <p:spPr>
          <a:xfrm>
            <a:off x="6973789" y="4072676"/>
            <a:ext cx="4891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How much should the user </a:t>
            </a:r>
            <a:r>
              <a:rPr lang="en-US" sz="2400" b="1" dirty="0">
                <a:solidFill>
                  <a:srgbClr val="FF0000"/>
                </a:solidFill>
              </a:rPr>
              <a:t>trust</a:t>
            </a:r>
            <a:r>
              <a:rPr lang="en-US" sz="2400" dirty="0"/>
              <a:t> the curator?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624CBD-75BB-45FB-AC05-BB3B100F791D}"/>
              </a:ext>
            </a:extLst>
          </p:cNvPr>
          <p:cNvSpPr txBox="1"/>
          <p:nvPr/>
        </p:nvSpPr>
        <p:spPr>
          <a:xfrm>
            <a:off x="6830787" y="5128988"/>
            <a:ext cx="4891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How </a:t>
            </a:r>
            <a:r>
              <a:rPr lang="en-US" sz="2400" b="1" dirty="0">
                <a:solidFill>
                  <a:schemeClr val="accent5"/>
                </a:solidFill>
              </a:rPr>
              <a:t>useful</a:t>
            </a:r>
            <a:r>
              <a:rPr lang="en-US" sz="2400" dirty="0"/>
              <a:t> is the algorithm?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ED3628-887A-4CEB-BCCC-2261038F3630}"/>
              </a:ext>
            </a:extLst>
          </p:cNvPr>
          <p:cNvSpPr txBox="1"/>
          <p:nvPr/>
        </p:nvSpPr>
        <p:spPr>
          <a:xfrm>
            <a:off x="6882057" y="6020071"/>
            <a:ext cx="4891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How </a:t>
            </a:r>
            <a:r>
              <a:rPr lang="en-US" sz="2400" b="1" dirty="0">
                <a:solidFill>
                  <a:srgbClr val="7030A0"/>
                </a:solidFill>
              </a:rPr>
              <a:t>private</a:t>
            </a:r>
            <a:r>
              <a:rPr lang="en-US" sz="2400" dirty="0"/>
              <a:t> is the algorithm?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262F25A-D763-4FB2-AF78-59741566D1C6}"/>
                  </a:ext>
                </a:extLst>
              </p:cNvPr>
              <p:cNvSpPr txBox="1"/>
              <p:nvPr/>
            </p:nvSpPr>
            <p:spPr>
              <a:xfrm>
                <a:off x="2175867" y="1050993"/>
                <a:ext cx="75446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Imagine each user holds their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own</a:t>
                </a:r>
                <a:r>
                  <a:rPr lang="en-US" sz="2800" dirty="0"/>
                  <a:t>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/>
                  <a:t>initially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262F25A-D763-4FB2-AF78-59741566D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5867" y="1050993"/>
                <a:ext cx="7544693" cy="523220"/>
              </a:xfrm>
              <a:prstGeom prst="rect">
                <a:avLst/>
              </a:prstGeom>
              <a:blipFill>
                <a:blip r:embed="rId3"/>
                <a:stretch>
                  <a:fillRect l="-1212" t="-10465" r="-1131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2E8F4DEF-D2B8-4703-9845-48E19A53D716}"/>
              </a:ext>
            </a:extLst>
          </p:cNvPr>
          <p:cNvSpPr txBox="1"/>
          <p:nvPr/>
        </p:nvSpPr>
        <p:spPr>
          <a:xfrm>
            <a:off x="2606656" y="3206301"/>
            <a:ext cx="6683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How do we ensure the </a:t>
            </a:r>
            <a:r>
              <a:rPr lang="en-US" sz="2800" b="1" dirty="0">
                <a:solidFill>
                  <a:srgbClr val="0070C0"/>
                </a:solidFill>
              </a:rPr>
              <a:t>privacy</a:t>
            </a:r>
            <a:r>
              <a:rPr lang="en-US" sz="2800" dirty="0"/>
              <a:t> of </a:t>
            </a:r>
            <a:r>
              <a:rPr lang="en-US" sz="2800" b="1" dirty="0">
                <a:solidFill>
                  <a:srgbClr val="FF0000"/>
                </a:solidFill>
              </a:rPr>
              <a:t>each user</a:t>
            </a:r>
            <a:r>
              <a:rPr lang="en-US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F97C57B-4E85-47CA-B53D-CDD072D2A0C0}"/>
                  </a:ext>
                </a:extLst>
              </p:cNvPr>
              <p:cNvSpPr txBox="1"/>
              <p:nvPr/>
            </p:nvSpPr>
            <p:spPr>
              <a:xfrm>
                <a:off x="200243" y="1961009"/>
                <a:ext cx="11665296" cy="996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An algorithm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2800" dirty="0"/>
                  <a:t> runs on a dataset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</m:sSub>
                  </m:oMath>
                </a14:m>
                <a:r>
                  <a:rPr lang="en-US" sz="2800" dirty="0"/>
                  <a:t>,  produces a </a:t>
                </a:r>
                <a:r>
                  <a:rPr lang="en-US" sz="2800" b="1" dirty="0"/>
                  <a:t>probabilistic</a:t>
                </a:r>
                <a:r>
                  <a:rPr lang="en-US" sz="2800" dirty="0"/>
                  <a:t> output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𝓓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F97C57B-4E85-47CA-B53D-CDD072D2A0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43" y="1961009"/>
                <a:ext cx="11665296" cy="996363"/>
              </a:xfrm>
              <a:prstGeom prst="rect">
                <a:avLst/>
              </a:prstGeom>
              <a:blipFill>
                <a:blip r:embed="rId4"/>
                <a:stretch>
                  <a:fillRect t="-6135" b="-17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ABF792DD-DEB2-4DE4-8B32-9BC1C0668071}"/>
              </a:ext>
            </a:extLst>
          </p:cNvPr>
          <p:cNvSpPr txBox="1"/>
          <p:nvPr/>
        </p:nvSpPr>
        <p:spPr>
          <a:xfrm>
            <a:off x="119336" y="4390324"/>
            <a:ext cx="28872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A54C0F"/>
                </a:solidFill>
              </a:rPr>
              <a:t>Three</a:t>
            </a:r>
          </a:p>
          <a:p>
            <a:pPr algn="ctr"/>
            <a:r>
              <a:rPr lang="en-US" sz="4000" dirty="0">
                <a:solidFill>
                  <a:srgbClr val="A54C0F"/>
                </a:solidFill>
              </a:rPr>
              <a:t>Important</a:t>
            </a:r>
          </a:p>
          <a:p>
            <a:pPr algn="ctr"/>
            <a:r>
              <a:rPr lang="en-US" sz="4000" dirty="0">
                <a:solidFill>
                  <a:srgbClr val="A54C0F"/>
                </a:solidFill>
              </a:rPr>
              <a:t>Dimensions</a:t>
            </a:r>
          </a:p>
        </p:txBody>
      </p:sp>
    </p:spTree>
    <p:extLst>
      <p:ext uri="{BB962C8B-B14F-4D97-AF65-F5344CB8AC3E}">
        <p14:creationId xmlns:p14="http://schemas.microsoft.com/office/powerpoint/2010/main" val="102435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3" grpId="0"/>
      <p:bldP spid="14" grpId="0"/>
      <p:bldP spid="15" grpId="0"/>
      <p:bldP spid="1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9335"/>
            <a:ext cx="11665296" cy="770615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/>
              <a:t>Hard Distribution: Signal/Noise Decomposition</a:t>
            </a:r>
            <a:endParaRPr lang="zh-CN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id="{C6D23E28-CAC7-45E1-82A2-7130E6181E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79020" y="1096014"/>
                <a:ext cx="12269925" cy="10097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400" b="1" dirty="0">
                    <a:solidFill>
                      <a:srgbClr val="FF0000"/>
                    </a:solidFill>
                  </a:rPr>
                  <a:t>Setting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users. Each user gets an input from [D], for some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polylog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 algn="ctr">
                  <a:buNone/>
                </a:pPr>
                <a:r>
                  <a:rPr lang="en-US" sz="2400" b="1" dirty="0">
                    <a:solidFill>
                      <a:srgbClr val="FF0000"/>
                    </a:solidFill>
                  </a:rPr>
                  <a:t>Parameters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/>
                  <a:t> a distribution over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</m:d>
                  </m:oMath>
                </a14:m>
                <a:r>
                  <a:rPr lang="en-US" sz="2400" dirty="0"/>
                  <a:t>;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dirty="0"/>
                  <a:t>: a random subset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|/100</m:t>
                    </m:r>
                  </m:oMath>
                </a14:m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id="{C6D23E28-CAC7-45E1-82A2-7130E6181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9020" y="1096014"/>
                <a:ext cx="12269925" cy="1009712"/>
              </a:xfrm>
              <a:prstGeom prst="rect">
                <a:avLst/>
              </a:prstGeom>
              <a:blipFill>
                <a:blip r:embed="rId3"/>
                <a:stretch>
                  <a:fillRect t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4">
                <a:extLst>
                  <a:ext uri="{FF2B5EF4-FFF2-40B4-BE49-F238E27FC236}">
                    <a16:creationId xmlns:a16="http://schemas.microsoft.com/office/drawing/2014/main" id="{DD8BB19B-40B9-4065-A03A-1CF78B9AD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3392" y="2170507"/>
                <a:ext cx="4480662" cy="2516985"/>
              </a:xfrm>
              <a:prstGeom prst="rect">
                <a:avLst/>
              </a:prstGeom>
              <a:ln>
                <a:solidFill>
                  <a:srgbClr val="7030A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400" dirty="0"/>
                  <a:t>Construction of the </a:t>
                </a:r>
                <a:r>
                  <a:rPr lang="en-US" sz="2400" b="1" u="sng" dirty="0"/>
                  <a:t>Signal Part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signal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bSup>
                  </m:oMath>
                </a14:m>
                <a:endParaRPr lang="en-US" sz="2400" dirty="0"/>
              </a:p>
              <a:p>
                <a:pPr marL="0" indent="0" algn="ctr">
                  <a:buNone/>
                </a:pPr>
                <a:r>
                  <a:rPr lang="en-US" sz="2000" dirty="0"/>
                  <a:t>For each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, we </a:t>
                </a:r>
              </a:p>
              <a:p>
                <a:pPr marL="0" indent="0" algn="ctr">
                  <a:buNone/>
                </a:pPr>
                <a:r>
                  <a:rPr lang="en-US" sz="2000" dirty="0"/>
                  <a:t>(1) draw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000" dirty="0"/>
                  <a:t>;</a:t>
                </a:r>
              </a:p>
              <a:p>
                <a:pPr marL="0" indent="0" algn="ctr">
                  <a:buNone/>
                </a:pPr>
                <a:r>
                  <a:rPr lang="en-US" sz="2000" dirty="0"/>
                  <a:t>(2) draw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; </a:t>
                </a:r>
              </a:p>
              <a:p>
                <a:pPr marL="0" indent="0" algn="ctr">
                  <a:buNone/>
                </a:pPr>
                <a:r>
                  <a:rPr lang="en-US" sz="2000" dirty="0"/>
                  <a:t>(3) add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users with input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8" name="Content Placeholder 4">
                <a:extLst>
                  <a:ext uri="{FF2B5EF4-FFF2-40B4-BE49-F238E27FC236}">
                    <a16:creationId xmlns:a16="http://schemas.microsoft.com/office/drawing/2014/main" id="{DD8BB19B-40B9-4065-A03A-1CF78B9AD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2170507"/>
                <a:ext cx="4480662" cy="2516985"/>
              </a:xfrm>
              <a:prstGeom prst="rect">
                <a:avLst/>
              </a:prstGeom>
              <a:blipFill>
                <a:blip r:embed="rId4"/>
                <a:stretch>
                  <a:fillRect t="-3133" b="-241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CA3C7394-1DFF-4126-9D62-9645F96B92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32648" y="2387353"/>
                <a:ext cx="2760476" cy="1600571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600" dirty="0"/>
                  <a:t>Construction of the </a:t>
                </a:r>
                <a:r>
                  <a:rPr lang="en-US" sz="1600" b="1" u="sng" dirty="0"/>
                  <a:t>Noise Part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noise</m:t>
                        </m:r>
                      </m:sub>
                      <m:sup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bSup>
                  </m:oMath>
                </a14:m>
                <a:endParaRPr lang="en-US" sz="1600" dirty="0"/>
              </a:p>
              <a:p>
                <a:pPr marL="0" indent="0" algn="ctr">
                  <a:buNone/>
                </a:pPr>
                <a:r>
                  <a:rPr lang="en-US" sz="1400" dirty="0"/>
                  <a:t>For each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1400" dirty="0"/>
                  <a:t>, we </a:t>
                </a:r>
              </a:p>
              <a:p>
                <a:pPr marL="0" indent="0" algn="ctr">
                  <a:buNone/>
                </a:pPr>
                <a:r>
                  <a:rPr lang="en-US" sz="1400" dirty="0"/>
                  <a:t>(1) draw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←(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)/|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1400" dirty="0"/>
              </a:p>
              <a:p>
                <a:pPr marL="0" indent="0" algn="ctr">
                  <a:buNone/>
                </a:pPr>
                <a:r>
                  <a:rPr lang="en-US" sz="1400" dirty="0"/>
                  <a:t>(2) add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400" dirty="0"/>
                  <a:t> users with input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400" dirty="0"/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CA3C7394-1DFF-4126-9D62-9645F96B9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648" y="2387353"/>
                <a:ext cx="2760476" cy="1600571"/>
              </a:xfrm>
              <a:prstGeom prst="rect">
                <a:avLst/>
              </a:prstGeom>
              <a:blipFill>
                <a:blip r:embed="rId5"/>
                <a:stretch>
                  <a:fillRect t="-2273" r="-153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id="{3666D71C-B141-4165-9B38-36B529EA07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41604" y="2309148"/>
                <a:ext cx="3012504" cy="1678776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600" dirty="0"/>
                  <a:t>Construction of the </a:t>
                </a:r>
              </a:p>
              <a:p>
                <a:pPr marL="0" indent="0" algn="ctr">
                  <a:buNone/>
                </a:pPr>
                <a:r>
                  <a:rPr lang="en-US" sz="1600" u="sng" dirty="0"/>
                  <a:t>Hard Distribution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p>
                  </m:oMath>
                </a14:m>
                <a:endParaRPr lang="en-US" sz="1400" dirty="0"/>
              </a:p>
              <a:p>
                <a:pPr marL="0" indent="0" algn="ctr">
                  <a:buNone/>
                </a:pPr>
                <a:r>
                  <a:rPr lang="en-US" sz="1400" dirty="0"/>
                  <a:t> Draw two datasets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signal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bSup>
                  </m:oMath>
                </a14:m>
                <a:r>
                  <a:rPr lang="en-US" sz="1400" dirty="0"/>
                  <a:t> </a:t>
                </a:r>
              </a:p>
              <a:p>
                <a:pPr marL="0" indent="0" algn="ctr">
                  <a:buNone/>
                </a:pPr>
                <a:r>
                  <a:rPr lang="en-US" sz="14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sz="1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nois</m:t>
                        </m:r>
                        <m:r>
                          <m:rPr>
                            <m:sty m:val="p"/>
                          </m:rPr>
                          <a:rPr lang="en-US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  <m:sup>
                        <m:r>
                          <a:rPr lang="en-US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bSup>
                  </m:oMath>
                </a14:m>
                <a:r>
                  <a:rPr lang="en-US" sz="1400" dirty="0"/>
                  <a:t>.</a:t>
                </a:r>
              </a:p>
              <a:p>
                <a:pPr marL="0" indent="0" algn="ctr">
                  <a:buNone/>
                </a:pPr>
                <a:r>
                  <a:rPr lang="en-US" sz="1400" dirty="0"/>
                  <a:t>Output their union (as a multi-set).</a:t>
                </a:r>
              </a:p>
            </p:txBody>
          </p:sp>
        </mc:Choice>
        <mc:Fallback xmlns=""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id="{3666D71C-B141-4165-9B38-36B529EA0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1604" y="2309148"/>
                <a:ext cx="3012504" cy="1678776"/>
              </a:xfrm>
              <a:prstGeom prst="rect">
                <a:avLst/>
              </a:prstGeom>
              <a:blipFill>
                <a:blip r:embed="rId6"/>
                <a:stretch>
                  <a:fillRect t="-2166" b="-2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Plus Sign 2">
            <a:extLst>
              <a:ext uri="{FF2B5EF4-FFF2-40B4-BE49-F238E27FC236}">
                <a16:creationId xmlns:a16="http://schemas.microsoft.com/office/drawing/2014/main" id="{AF330194-DC4C-434D-B1E3-F2AB886D6C7E}"/>
              </a:ext>
            </a:extLst>
          </p:cNvPr>
          <p:cNvSpPr/>
          <p:nvPr/>
        </p:nvSpPr>
        <p:spPr>
          <a:xfrm>
            <a:off x="5252327" y="3011896"/>
            <a:ext cx="432048" cy="43204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quals 4">
            <a:extLst>
              <a:ext uri="{FF2B5EF4-FFF2-40B4-BE49-F238E27FC236}">
                <a16:creationId xmlns:a16="http://schemas.microsoft.com/office/drawing/2014/main" id="{EA49C35B-0A66-47DA-8FF8-49201D6111F2}"/>
              </a:ext>
            </a:extLst>
          </p:cNvPr>
          <p:cNvSpPr/>
          <p:nvPr/>
        </p:nvSpPr>
        <p:spPr>
          <a:xfrm>
            <a:off x="8643003" y="2996951"/>
            <a:ext cx="448722" cy="43204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7A02EC1-56F0-4D13-9268-0F3E475B4EA3}"/>
                  </a:ext>
                </a:extLst>
              </p:cNvPr>
              <p:cNvSpPr txBox="1"/>
              <p:nvPr/>
            </p:nvSpPr>
            <p:spPr>
              <a:xfrm>
                <a:off x="189894" y="4885776"/>
                <a:ext cx="5480042" cy="70788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/>
                  <a:t>(</a:t>
                </a:r>
                <a:r>
                  <a:rPr lang="en-US" sz="2000" b="1" dirty="0"/>
                  <a:t>Mostly zero vs. Mostly non-zero</a:t>
                </a:r>
                <a:r>
                  <a:rPr lang="en-US" sz="2000" dirty="0"/>
                  <a:t>) </a:t>
                </a: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≥0.9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≤0.1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7A02EC1-56F0-4D13-9268-0F3E475B4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94" y="4885776"/>
                <a:ext cx="5480042" cy="707886"/>
              </a:xfrm>
              <a:prstGeom prst="rect">
                <a:avLst/>
              </a:prstGeom>
              <a:blipFill>
                <a:blip r:embed="rId7"/>
                <a:stretch>
                  <a:fillRect t="-3361" b="-12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B3FD2B-C7F5-4A3F-BC8C-BF80EDFD1069}"/>
                  </a:ext>
                </a:extLst>
              </p:cNvPr>
              <p:cNvSpPr txBox="1"/>
              <p:nvPr/>
            </p:nvSpPr>
            <p:spPr>
              <a:xfrm>
                <a:off x="6857777" y="4090401"/>
                <a:ext cx="4996689" cy="142141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signal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bSup>
                  </m:oMath>
                </a14:m>
                <a:r>
                  <a:rPr lang="en-US" sz="2400" dirty="0"/>
                  <a:t> provides </a:t>
                </a:r>
                <a:r>
                  <a:rPr lang="en-US" sz="2400" u="sng" dirty="0"/>
                  <a:t>signal</a:t>
                </a:r>
              </a:p>
              <a:p>
                <a:pPr algn="ctr"/>
                <a:r>
                  <a:rPr lang="en-US" sz="2400" dirty="0" err="1"/>
                  <a:t>W.h.p</a:t>
                </a:r>
                <a:r>
                  <a:rPr lang="en-US" sz="2400" dirty="0"/>
                  <a:t>.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signal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bSup>
                  </m:oMath>
                </a14:m>
                <a:r>
                  <a:rPr lang="en-US" sz="2400" dirty="0"/>
                  <a:t>, #DE(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≤0.1|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400" dirty="0"/>
              </a:p>
              <a:p>
                <a:pPr algn="ctr"/>
                <a:r>
                  <a:rPr lang="en-US" sz="2400" dirty="0" err="1"/>
                  <a:t>W.h.p</a:t>
                </a:r>
                <a:r>
                  <a:rPr lang="en-US" sz="2400" dirty="0"/>
                  <a:t>.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signal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bSup>
                  </m:oMath>
                </a14:m>
                <a:r>
                  <a:rPr lang="en-US" sz="2400" dirty="0"/>
                  <a:t>, #DE(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0.5|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B3FD2B-C7F5-4A3F-BC8C-BF80EDFD1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777" y="4090401"/>
                <a:ext cx="4996689" cy="1421415"/>
              </a:xfrm>
              <a:prstGeom prst="rect">
                <a:avLst/>
              </a:prstGeom>
              <a:blipFill>
                <a:blip r:embed="rId8"/>
                <a:stretch>
                  <a:fillRect l="-1217" t="-1277" b="-5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Right 11">
            <a:extLst>
              <a:ext uri="{FF2B5EF4-FFF2-40B4-BE49-F238E27FC236}">
                <a16:creationId xmlns:a16="http://schemas.microsoft.com/office/drawing/2014/main" id="{FE211035-BDE4-474C-82F6-4E893FD4F65B}"/>
              </a:ext>
            </a:extLst>
          </p:cNvPr>
          <p:cNvSpPr/>
          <p:nvPr/>
        </p:nvSpPr>
        <p:spPr>
          <a:xfrm>
            <a:off x="5951524" y="5023695"/>
            <a:ext cx="51096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9A86167-0507-4BF8-8D1F-6115C80D0B66}"/>
                  </a:ext>
                </a:extLst>
              </p:cNvPr>
              <p:cNvSpPr txBox="1"/>
              <p:nvPr/>
            </p:nvSpPr>
            <p:spPr>
              <a:xfrm>
                <a:off x="6744072" y="5886885"/>
                <a:ext cx="5244705" cy="874727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noise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does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not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make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difference</m:t>
                      </m:r>
                    </m:oMath>
                  </m:oMathPara>
                </a14:m>
                <a:endParaRPr lang="en-US" sz="2400" u="sng" dirty="0"/>
              </a:p>
              <a:p>
                <a:pPr algn="ctr"/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noise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bSup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#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DE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)≤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≤0.01|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9A86167-0507-4BF8-8D1F-6115C80D0B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072" y="5886885"/>
                <a:ext cx="5244705" cy="874727"/>
              </a:xfrm>
              <a:prstGeom prst="rect">
                <a:avLst/>
              </a:prstGeom>
              <a:blipFill>
                <a:blip r:embed="rId9"/>
                <a:stretch>
                  <a:fillRect l="-1159" b="-1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Right 15">
            <a:extLst>
              <a:ext uri="{FF2B5EF4-FFF2-40B4-BE49-F238E27FC236}">
                <a16:creationId xmlns:a16="http://schemas.microsoft.com/office/drawing/2014/main" id="{52771569-718A-42DB-8F52-3DE85ED7A5D7}"/>
              </a:ext>
            </a:extLst>
          </p:cNvPr>
          <p:cNvSpPr/>
          <p:nvPr/>
        </p:nvSpPr>
        <p:spPr>
          <a:xfrm rot="10800000">
            <a:off x="5951524" y="6108224"/>
            <a:ext cx="51096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DB7B7E5-1525-4E22-AA8A-A0659B743347}"/>
                  </a:ext>
                </a:extLst>
              </p:cNvPr>
              <p:cNvSpPr txBox="1"/>
              <p:nvPr/>
            </p:nvSpPr>
            <p:spPr>
              <a:xfrm>
                <a:off x="0" y="5995345"/>
                <a:ext cx="5838658" cy="65780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chemeClr val="tx1"/>
                    </a:solidFill>
                  </a:rPr>
                  <a:t>(1) no 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𝐥𝐧</m:t>
                    </m:r>
                    <m:r>
                      <a:rPr lang="en-US" sz="1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1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1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  <m:r>
                          <a:rPr lang="en-US" sz="1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1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1800" b="1" dirty="0">
                    <a:solidFill>
                      <a:srgbClr val="7030A0"/>
                    </a:solidFill>
                  </a:rPr>
                  <a:t>)-</a:t>
                </a:r>
                <a:r>
                  <a:rPr lang="en-US" sz="1800" b="1" dirty="0">
                    <a:solidFill>
                      <a:srgbClr val="00B050"/>
                    </a:solidFill>
                  </a:rPr>
                  <a:t>Local</a:t>
                </a:r>
                <a:r>
                  <a:rPr lang="en-US" sz="1800" dirty="0">
                    <a:solidFill>
                      <a:schemeClr val="tx1"/>
                    </a:solidFill>
                  </a:rPr>
                  <a:t> DP protocol can distinguish them </a:t>
                </a:r>
              </a:p>
              <a:p>
                <a:pPr algn="ctr"/>
                <a:r>
                  <a:rPr lang="en-US" sz="1800" dirty="0">
                    <a:solidFill>
                      <a:schemeClr val="tx1"/>
                    </a:solidFill>
                  </a:rPr>
                  <a:t>(2) #distinct elements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differ by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/10</m:t>
                    </m:r>
                  </m:oMath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DB7B7E5-1525-4E22-AA8A-A0659B743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995345"/>
                <a:ext cx="5838658" cy="657809"/>
              </a:xfrm>
              <a:prstGeom prst="rect">
                <a:avLst/>
              </a:prstGeom>
              <a:blipFill>
                <a:blip r:embed="rId10"/>
                <a:stretch>
                  <a:fillRect l="-208" t="-1818" r="-1042"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Graphic 20" descr="Checkmark with solid fill">
            <a:extLst>
              <a:ext uri="{FF2B5EF4-FFF2-40B4-BE49-F238E27FC236}">
                <a16:creationId xmlns:a16="http://schemas.microsoft.com/office/drawing/2014/main" id="{AAE7A2C8-2421-46E8-AB60-823F3C43C84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360128" y="6339312"/>
            <a:ext cx="338642" cy="338642"/>
          </a:xfrm>
          <a:prstGeom prst="rect">
            <a:avLst/>
          </a:prstGeom>
        </p:spPr>
      </p:pic>
      <p:sp>
        <p:nvSpPr>
          <p:cNvPr id="22" name="Plus Sign 21">
            <a:extLst>
              <a:ext uri="{FF2B5EF4-FFF2-40B4-BE49-F238E27FC236}">
                <a16:creationId xmlns:a16="http://schemas.microsoft.com/office/drawing/2014/main" id="{DDA24465-3BA0-4574-9AE5-124FD22AB8EB}"/>
              </a:ext>
            </a:extLst>
          </p:cNvPr>
          <p:cNvSpPr/>
          <p:nvPr/>
        </p:nvSpPr>
        <p:spPr>
          <a:xfrm>
            <a:off x="9140097" y="5483327"/>
            <a:ext cx="432048" cy="43204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0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3" grpId="0" animBg="1"/>
      <p:bldP spid="5" grpId="0" animBg="1"/>
      <p:bldP spid="11" grpId="0" animBg="1"/>
      <p:bldP spid="6" grpId="0" animBg="1"/>
      <p:bldP spid="12" grpId="0" animBg="1"/>
      <p:bldP spid="14" grpId="0" animBg="1"/>
      <p:bldP spid="16" grpId="0" animBg="1"/>
      <p:bldP spid="19" grpId="0" animBg="1"/>
      <p:bldP spid="2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16633"/>
            <a:ext cx="11881320" cy="792088"/>
          </a:xfrm>
        </p:spPr>
        <p:txBody>
          <a:bodyPr>
            <a:norm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dirty="0"/>
              <a:t>Why revisit </a:t>
            </a:r>
            <a:r>
              <a:rPr lang="en-US" sz="4000" b="1" dirty="0">
                <a:solidFill>
                  <a:srgbClr val="0070C0"/>
                </a:solidFill>
              </a:rPr>
              <a:t>Estimate the Unseen?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8485D6-E0D2-4660-A542-BB89F0665E62}"/>
              </a:ext>
            </a:extLst>
          </p:cNvPr>
          <p:cNvSpPr txBox="1"/>
          <p:nvPr/>
        </p:nvSpPr>
        <p:spPr>
          <a:xfrm>
            <a:off x="911424" y="3013501"/>
            <a:ext cx="6094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(1) </a:t>
            </a:r>
            <a:r>
              <a:rPr lang="en-US" sz="2400" b="1" dirty="0">
                <a:solidFill>
                  <a:srgbClr val="00B0F0"/>
                </a:solidFill>
              </a:rPr>
              <a:t>Estimate the Unseen </a:t>
            </a:r>
            <a:r>
              <a:rPr lang="en-US" sz="2400" dirty="0"/>
              <a:t>is the </a:t>
            </a:r>
            <a:r>
              <a:rPr lang="en-US" sz="2400" b="1" dirty="0"/>
              <a:t>same</a:t>
            </a:r>
            <a:r>
              <a:rPr lang="en-US" sz="2400" dirty="0"/>
              <a:t> problem as </a:t>
            </a:r>
            <a:r>
              <a:rPr lang="en-US" sz="2400" b="1" dirty="0"/>
              <a:t>Count Distinct</a:t>
            </a:r>
            <a:r>
              <a:rPr lang="en-US" sz="2400" dirty="0"/>
              <a:t>, just in a different model!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12CBBE-925B-41B0-AD56-D03D2F1DB326}"/>
              </a:ext>
            </a:extLst>
          </p:cNvPr>
          <p:cNvSpPr txBox="1"/>
          <p:nvPr/>
        </p:nvSpPr>
        <p:spPr>
          <a:xfrm>
            <a:off x="839416" y="4783407"/>
            <a:ext cx="6094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(2) </a:t>
            </a:r>
            <a:r>
              <a:rPr lang="en-US" sz="2400" b="1" dirty="0">
                <a:solidFill>
                  <a:srgbClr val="00B0F0"/>
                </a:solidFill>
              </a:rPr>
              <a:t>Estimate the Unseen </a:t>
            </a:r>
            <a:r>
              <a:rPr lang="en-US" sz="2400" dirty="0"/>
              <a:t>is very well-studied, and tight lower bounds are known.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Rich ideas behind the proofs too!</a:t>
            </a:r>
          </a:p>
        </p:txBody>
      </p:sp>
      <p:pic>
        <p:nvPicPr>
          <p:cNvPr id="11" name="Graphic 10" descr="Lightbulb with solid fill">
            <a:extLst>
              <a:ext uri="{FF2B5EF4-FFF2-40B4-BE49-F238E27FC236}">
                <a16:creationId xmlns:a16="http://schemas.microsoft.com/office/drawing/2014/main" id="{7C4B8A24-DC28-45B5-B12E-6F5752108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42362" y="2904371"/>
            <a:ext cx="914400" cy="914400"/>
          </a:xfrm>
          <a:prstGeom prst="rect">
            <a:avLst/>
          </a:prstGeom>
        </p:spPr>
      </p:pic>
      <p:pic>
        <p:nvPicPr>
          <p:cNvPr id="13" name="Graphic 12" descr="Lightbulb and gear with solid fill">
            <a:extLst>
              <a:ext uri="{FF2B5EF4-FFF2-40B4-BE49-F238E27FC236}">
                <a16:creationId xmlns:a16="http://schemas.microsoft.com/office/drawing/2014/main" id="{380292B1-7378-4AD9-BA8A-71B5E1236E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24192" y="4926371"/>
            <a:ext cx="914400" cy="91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865553B-4725-4B70-B3AA-465F95111A9A}"/>
              </a:ext>
            </a:extLst>
          </p:cNvPr>
          <p:cNvSpPr txBox="1"/>
          <p:nvPr/>
        </p:nvSpPr>
        <p:spPr>
          <a:xfrm>
            <a:off x="8787924" y="3044975"/>
            <a:ext cx="2483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Could be relevant!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8477ED-8041-4042-8354-F4ECFC224180}"/>
              </a:ext>
            </a:extLst>
          </p:cNvPr>
          <p:cNvSpPr txBox="1"/>
          <p:nvPr/>
        </p:nvSpPr>
        <p:spPr>
          <a:xfrm>
            <a:off x="8717974" y="5042656"/>
            <a:ext cx="28286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Can we use ideas</a:t>
            </a:r>
          </a:p>
          <a:p>
            <a:pPr algn="ctr"/>
            <a:r>
              <a:rPr lang="en-US" sz="2400" dirty="0"/>
              <a:t>behind these proofs?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86705A3-95AD-4A2E-AEEF-95B6EDD5A77A}"/>
                  </a:ext>
                </a:extLst>
              </p:cNvPr>
              <p:cNvSpPr txBox="1"/>
              <p:nvPr/>
            </p:nvSpPr>
            <p:spPr>
              <a:xfrm>
                <a:off x="1002528" y="1084382"/>
                <a:ext cx="10081120" cy="12156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Lower Bound in Low-Privacy 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Local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dirty="0"/>
                  <a:t>Model</a:t>
                </a:r>
              </a:p>
              <a:p>
                <a:pPr algn="ctr"/>
                <a:r>
                  <a:rPr lang="en-US" sz="2400" dirty="0"/>
                  <a:t>For some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𝐩𝐨𝐥𝐲𝐥𝐨𝐠</m:t>
                    </m:r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,</a:t>
                </a:r>
                <a:endParaRPr lang="en-US" sz="2400" b="1" dirty="0"/>
              </a:p>
              <a:p>
                <a:pPr algn="ctr"/>
                <a:r>
                  <a:rPr lang="en-US" sz="2400" dirty="0"/>
                  <a:t>No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𝐥𝐧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-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Local</a:t>
                </a:r>
                <a:r>
                  <a:rPr lang="en-US" sz="2400" dirty="0"/>
                  <a:t> DP protocol can solve </a:t>
                </a:r>
                <a:r>
                  <a:rPr lang="en-US" sz="2400" b="1" dirty="0"/>
                  <a:t>Count Distinct </a:t>
                </a:r>
                <a:r>
                  <a:rPr lang="en-US" sz="2400" dirty="0"/>
                  <a:t>with error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𝒐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86705A3-95AD-4A2E-AEEF-95B6EDD5A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528" y="1084382"/>
                <a:ext cx="10081120" cy="1215654"/>
              </a:xfrm>
              <a:prstGeom prst="rect">
                <a:avLst/>
              </a:prstGeom>
              <a:blipFill>
                <a:blip r:embed="rId7"/>
                <a:stretch>
                  <a:fillRect t="-4020" b="-9548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150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3"/>
            <a:ext cx="10874424" cy="1093500"/>
          </a:xfrm>
        </p:spPr>
        <p:txBody>
          <a:bodyPr>
            <a:normAutofit/>
          </a:bodyPr>
          <a:lstStyle/>
          <a:p>
            <a:pPr algn="ctr"/>
            <a:r>
              <a:rPr lang="en-US" altLang="zh-CN" sz="6000" b="1" dirty="0">
                <a:solidFill>
                  <a:srgbClr val="00B0F0"/>
                </a:solidFill>
              </a:rPr>
              <a:t>Recap</a:t>
            </a:r>
            <a:endParaRPr lang="zh-CN" altLang="en-US" sz="6000" b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ld-construction" hidden="1">
                <a:extLst>
                  <a:ext uri="{FF2B5EF4-FFF2-40B4-BE49-F238E27FC236}">
                    <a16:creationId xmlns:a16="http://schemas.microsoft.com/office/drawing/2014/main" id="{E67E888B-5920-4B69-91EC-BB286251C79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2824" y="1573224"/>
                <a:ext cx="4033664" cy="2100150"/>
              </a:xfrm>
              <a:prstGeom prst="rect">
                <a:avLst/>
              </a:prstGeom>
              <a:ln>
                <a:solidFill>
                  <a:srgbClr val="7030A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400" dirty="0"/>
                  <a:t>Construction of the Data 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EU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bSup>
                  </m:oMath>
                </a14:m>
                <a:endParaRPr lang="en-US" sz="2400" dirty="0"/>
              </a:p>
              <a:p>
                <a:pPr marL="0" indent="0" algn="ctr">
                  <a:buNone/>
                </a:pPr>
                <a:r>
                  <a:rPr lang="en-US" sz="2000" dirty="0"/>
                  <a:t>For each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, we </a:t>
                </a:r>
              </a:p>
              <a:p>
                <a:pPr marL="0" indent="0" algn="ctr">
                  <a:buNone/>
                </a:pPr>
                <a:r>
                  <a:rPr lang="en-US" sz="2000" dirty="0"/>
                  <a:t>(1) draw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sz="2000" dirty="0"/>
              </a:p>
              <a:p>
                <a:pPr marL="0" indent="0" algn="ctr">
                  <a:buNone/>
                </a:pPr>
                <a:r>
                  <a:rPr lang="en-US" sz="2000" dirty="0"/>
                  <a:t>(2) add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users with input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11" name="old-construction" hidden="1">
                <a:extLst>
                  <a:ext uri="{FF2B5EF4-FFF2-40B4-BE49-F238E27FC236}">
                    <a16:creationId xmlns:a16="http://schemas.microsoft.com/office/drawing/2014/main" id="{E67E888B-5920-4B69-91EC-BB286251C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824" y="1573224"/>
                <a:ext cx="4033664" cy="2100150"/>
              </a:xfrm>
              <a:prstGeom prst="rect">
                <a:avLst/>
              </a:prstGeom>
              <a:blipFill>
                <a:blip r:embed="rId3"/>
                <a:stretch>
                  <a:fillRect t="-3746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E7B99BE-8975-41EB-835D-41041C73117E}"/>
                  </a:ext>
                </a:extLst>
              </p:cNvPr>
              <p:cNvSpPr txBox="1"/>
              <p:nvPr/>
            </p:nvSpPr>
            <p:spPr>
              <a:xfrm>
                <a:off x="7680176" y="1390792"/>
                <a:ext cx="4248472" cy="20000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</a:rPr>
                  <a:t>Theorem</a:t>
                </a:r>
                <a:r>
                  <a:rPr lang="en-US" dirty="0"/>
                  <a:t> </a:t>
                </a:r>
              </a:p>
              <a:p>
                <a:pPr algn="ctr"/>
                <a:r>
                  <a:rPr lang="en-US" dirty="0"/>
                  <a:t>The histogram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EU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bSup>
                  </m:oMath>
                </a14:m>
                <a:r>
                  <a:rPr lang="en-US" dirty="0"/>
                  <a:t> distributes as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Poi</m:t>
                              </m:r>
                            </m:e>
                          </m:acc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independent random variables identical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E7B99BE-8975-41EB-835D-41041C7311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176" y="1390792"/>
                <a:ext cx="4248472" cy="2000099"/>
              </a:xfrm>
              <a:prstGeom prst="rect">
                <a:avLst/>
              </a:prstGeom>
              <a:blipFill>
                <a:blip r:embed="rId4"/>
                <a:stretch>
                  <a:fillRect t="-1524" b="-3963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4F5A9CB1-051F-4DA9-84DE-A1AC18E9AA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9088" y="1173397"/>
                <a:ext cx="6840760" cy="243489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800" b="1" dirty="0">
                    <a:solidFill>
                      <a:srgbClr val="00B0F0"/>
                    </a:solidFill>
                  </a:rPr>
                  <a:t>Moment-Matching</a:t>
                </a:r>
                <a:r>
                  <a:rPr lang="en-US" sz="1800" dirty="0"/>
                  <a:t> Random Variables</a:t>
                </a:r>
              </a:p>
              <a:p>
                <a:pPr marL="0" indent="0" algn="ctr">
                  <a:buNone/>
                </a:pPr>
                <a:r>
                  <a:rPr lang="en-US" sz="500" dirty="0"/>
                  <a:t> </a:t>
                </a:r>
              </a:p>
              <a:p>
                <a:pPr marL="0" indent="0" algn="ctr">
                  <a:buNone/>
                </a:pPr>
                <a:r>
                  <a:rPr lang="en-US" sz="1100" i="1" dirty="0"/>
                  <a:t>  </a:t>
                </a:r>
                <a:r>
                  <a:rPr lang="en-US" sz="1600" dirty="0"/>
                  <a:t>Let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. There are two random variables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600" dirty="0"/>
                  <a:t> </a:t>
                </a:r>
                <a:r>
                  <a:rPr lang="en-US" sz="1600" dirty="0" err="1"/>
                  <a:t>s.t.</a:t>
                </a:r>
                <a:r>
                  <a:rPr lang="en-US" sz="1600" dirty="0"/>
                  <a:t>:</a:t>
                </a:r>
              </a:p>
              <a:p>
                <a:pPr marL="971550" lvl="1" indent="-514350">
                  <a:buAutoNum type="arabicPeriod"/>
                </a:pPr>
                <a:r>
                  <a:rPr lang="en-US" sz="1600" dirty="0"/>
                  <a:t>(</a:t>
                </a:r>
                <a:r>
                  <a:rPr lang="en-US" sz="1600" b="1" dirty="0">
                    <a:solidFill>
                      <a:srgbClr val="C00000"/>
                    </a:solidFill>
                  </a:rPr>
                  <a:t>Unit Mean</a:t>
                </a:r>
                <a:r>
                  <a:rPr lang="en-US" sz="1600" dirty="0"/>
                  <a:t>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1600" dirty="0"/>
              </a:p>
              <a:p>
                <a:pPr marL="971550" lvl="1" indent="-514350">
                  <a:buAutoNum type="arabicPeriod"/>
                </a:pPr>
                <a:r>
                  <a:rPr lang="en-US" sz="1600" dirty="0"/>
                  <a:t>(</a:t>
                </a:r>
                <a:r>
                  <a:rPr lang="en-US" sz="1600" b="1" dirty="0">
                    <a:solidFill>
                      <a:srgbClr val="C00000"/>
                    </a:solidFill>
                  </a:rPr>
                  <a:t>Matching Moments</a:t>
                </a:r>
                <a:r>
                  <a:rPr lang="en-US" sz="1600" dirty="0"/>
                  <a:t>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600" dirty="0"/>
                  <a:t> For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sz="1600" dirty="0"/>
              </a:p>
              <a:p>
                <a:pPr marL="971550" lvl="1" indent="-514350">
                  <a:buAutoNum type="arabicPeriod"/>
                </a:pPr>
                <a:r>
                  <a:rPr lang="en-US" sz="1600" dirty="0"/>
                  <a:t>(</a:t>
                </a:r>
                <a:r>
                  <a:rPr lang="en-US" sz="1600" b="1" dirty="0">
                    <a:solidFill>
                      <a:srgbClr val="C00000"/>
                    </a:solidFill>
                  </a:rPr>
                  <a:t>Bounded Domain</a:t>
                </a:r>
                <a:r>
                  <a:rPr lang="en-US" sz="1600" dirty="0"/>
                  <a:t>) Both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600" dirty="0"/>
                  <a:t> are supported on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∪[1,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1600" dirty="0"/>
              </a:p>
              <a:p>
                <a:pPr marL="971550" lvl="1" indent="-514350">
                  <a:buAutoNum type="arabicPeriod"/>
                </a:pPr>
                <a:r>
                  <a:rPr lang="en-US" sz="1600" dirty="0"/>
                  <a:t>(</a:t>
                </a:r>
                <a:r>
                  <a:rPr lang="en-US" sz="1600" b="1" dirty="0">
                    <a:solidFill>
                      <a:srgbClr val="C00000"/>
                    </a:solidFill>
                  </a:rPr>
                  <a:t>Mostly zero vs. Mostly non-zero</a:t>
                </a:r>
                <a:r>
                  <a:rPr lang="en-US" sz="1600" dirty="0"/>
                  <a:t>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≥0.9</m:t>
                    </m:r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≤0.1</m:t>
                    </m:r>
                  </m:oMath>
                </a14:m>
                <a:r>
                  <a:rPr lang="en-US" sz="1600" dirty="0"/>
                  <a:t>.</a:t>
                </a:r>
                <a:r>
                  <a:rPr lang="en-US" sz="600" dirty="0"/>
                  <a:t> </a:t>
                </a:r>
              </a:p>
            </p:txBody>
          </p:sp>
        </mc:Choice>
        <mc:Fallback xmlns="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4F5A9CB1-051F-4DA9-84DE-A1AC18E9A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88" y="1173397"/>
                <a:ext cx="6840760" cy="2434891"/>
              </a:xfrm>
              <a:prstGeom prst="rect">
                <a:avLst/>
              </a:prstGeom>
              <a:blipFill>
                <a:blip r:embed="rId5"/>
                <a:stretch>
                  <a:fillRect t="-2250" b="-16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0F92C8A-3F43-4BB4-87DF-9968033413F0}"/>
                  </a:ext>
                </a:extLst>
              </p:cNvPr>
              <p:cNvSpPr txBox="1"/>
              <p:nvPr/>
            </p:nvSpPr>
            <p:spPr>
              <a:xfrm>
                <a:off x="2675620" y="3788947"/>
                <a:ext cx="6840760" cy="377026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Can we show that the histogram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𝐸𝑈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b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𝐸𝑈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bSup>
                  </m:oMath>
                </a14:m>
                <a:r>
                  <a:rPr lang="en-US" dirty="0"/>
                  <a:t> are close?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0F92C8A-3F43-4BB4-87DF-9968033413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5620" y="3788947"/>
                <a:ext cx="6840760" cy="377026"/>
              </a:xfrm>
              <a:prstGeom prst="rect">
                <a:avLst/>
              </a:prstGeom>
              <a:blipFill>
                <a:blip r:embed="rId6"/>
                <a:stretch>
                  <a:fillRect t="-4688" b="-23438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CF7D13F-DE1E-44CB-9BAF-6ACD1D7C30FE}"/>
                  </a:ext>
                </a:extLst>
              </p:cNvPr>
              <p:cNvSpPr txBox="1"/>
              <p:nvPr/>
            </p:nvSpPr>
            <p:spPr>
              <a:xfrm>
                <a:off x="982217" y="4346632"/>
                <a:ext cx="4105672" cy="147918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𝐸𝑈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Poi</m:t>
                              </m:r>
                            </m:e>
                          </m:acc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independent random variables identical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CF7D13F-DE1E-44CB-9BAF-6ACD1D7C3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217" y="4346632"/>
                <a:ext cx="4105672" cy="1479187"/>
              </a:xfrm>
              <a:prstGeom prst="rect">
                <a:avLst/>
              </a:prstGeom>
              <a:blipFill>
                <a:blip r:embed="rId7"/>
                <a:stretch>
                  <a:fillRect b="-5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1422E20-319D-4677-BF09-58122C0CB836}"/>
                  </a:ext>
                </a:extLst>
              </p:cNvPr>
              <p:cNvSpPr txBox="1"/>
              <p:nvPr/>
            </p:nvSpPr>
            <p:spPr>
              <a:xfrm>
                <a:off x="7104111" y="4321614"/>
                <a:ext cx="4105672" cy="147918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𝐸𝑈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Poi</m:t>
                              </m:r>
                            </m:e>
                          </m:acc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independent random variables identical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1422E20-319D-4677-BF09-58122C0CB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4111" y="4321614"/>
                <a:ext cx="4105672" cy="1479187"/>
              </a:xfrm>
              <a:prstGeom prst="rect">
                <a:avLst/>
              </a:prstGeom>
              <a:blipFill>
                <a:blip r:embed="rId8"/>
                <a:stretch>
                  <a:fillRect b="-5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Graphic 15" descr="Crying face outline with solid fill">
            <a:extLst>
              <a:ext uri="{FF2B5EF4-FFF2-40B4-BE49-F238E27FC236}">
                <a16:creationId xmlns:a16="http://schemas.microsoft.com/office/drawing/2014/main" id="{32BA5546-246F-4A52-AA43-FB9104F589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60876" y="6106781"/>
            <a:ext cx="646168" cy="6461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CC4600-2F32-4CA1-A476-3948C44BC629}"/>
              </a:ext>
            </a:extLst>
          </p:cNvPr>
          <p:cNvSpPr txBox="1"/>
          <p:nvPr/>
        </p:nvSpPr>
        <p:spPr>
          <a:xfrm>
            <a:off x="4007768" y="6198784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Not clear how to bound the distance</a:t>
            </a:r>
          </a:p>
        </p:txBody>
      </p:sp>
    </p:spTree>
    <p:extLst>
      <p:ext uri="{BB962C8B-B14F-4D97-AF65-F5344CB8AC3E}">
        <p14:creationId xmlns:p14="http://schemas.microsoft.com/office/powerpoint/2010/main" val="389795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122" y="77781"/>
            <a:ext cx="10771858" cy="144016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Central Model </a:t>
            </a:r>
            <a:r>
              <a:rPr lang="en-US" dirty="0"/>
              <a:t>vs (Non-interactive) </a:t>
            </a:r>
            <a:r>
              <a:rPr lang="en-US" b="1" dirty="0">
                <a:solidFill>
                  <a:srgbClr val="00B050"/>
                </a:solidFill>
              </a:rPr>
              <a:t>Local Model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056941-335E-440C-9704-44FEB488191D}"/>
                  </a:ext>
                </a:extLst>
              </p:cNvPr>
              <p:cNvSpPr txBox="1"/>
              <p:nvPr/>
            </p:nvSpPr>
            <p:spPr>
              <a:xfrm>
                <a:off x="626020" y="1441705"/>
                <a:ext cx="53259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Each user holds their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own</a:t>
                </a:r>
                <a:r>
                  <a:rPr lang="en-US" sz="2400" dirty="0"/>
                  <a:t>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initially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056941-335E-440C-9704-44FEB4881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20" y="1441705"/>
                <a:ext cx="5325965" cy="461665"/>
              </a:xfrm>
              <a:prstGeom prst="rect">
                <a:avLst/>
              </a:prstGeom>
              <a:blipFill>
                <a:blip r:embed="rId3"/>
                <a:stretch>
                  <a:fillRect l="-1489" t="-10667" r="-2749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row: Down 7">
            <a:extLst>
              <a:ext uri="{FF2B5EF4-FFF2-40B4-BE49-F238E27FC236}">
                <a16:creationId xmlns:a16="http://schemas.microsoft.com/office/drawing/2014/main" id="{81B8E816-2786-4998-ACE9-942A0A57C653}"/>
              </a:ext>
            </a:extLst>
          </p:cNvPr>
          <p:cNvSpPr/>
          <p:nvPr/>
        </p:nvSpPr>
        <p:spPr>
          <a:xfrm>
            <a:off x="3000970" y="2175361"/>
            <a:ext cx="576064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D29AB1A-1C38-45B3-AE4A-0F371137482F}"/>
                  </a:ext>
                </a:extLst>
              </p:cNvPr>
              <p:cNvSpPr txBox="1"/>
              <p:nvPr/>
            </p:nvSpPr>
            <p:spPr>
              <a:xfrm>
                <a:off x="605575" y="3410318"/>
                <a:ext cx="5366854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Each user just sends their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raw data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/>
                  <a:t>to a single curator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D29AB1A-1C38-45B3-AE4A-0F3711374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575" y="3410318"/>
                <a:ext cx="5366854" cy="954107"/>
              </a:xfrm>
              <a:prstGeom prst="rect">
                <a:avLst/>
              </a:prstGeom>
              <a:blipFill>
                <a:blip r:embed="rId4"/>
                <a:stretch>
                  <a:fillRect l="-1816" t="-5732" r="-1816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Down 9">
            <a:extLst>
              <a:ext uri="{FF2B5EF4-FFF2-40B4-BE49-F238E27FC236}">
                <a16:creationId xmlns:a16="http://schemas.microsoft.com/office/drawing/2014/main" id="{B90357B3-64B8-4A76-A8F5-3A742395BAB1}"/>
              </a:ext>
            </a:extLst>
          </p:cNvPr>
          <p:cNvSpPr/>
          <p:nvPr/>
        </p:nvSpPr>
        <p:spPr>
          <a:xfrm>
            <a:off x="3000970" y="4484383"/>
            <a:ext cx="576064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4F1CE7F-1DA1-431A-8140-218A416AC439}"/>
                  </a:ext>
                </a:extLst>
              </p:cNvPr>
              <p:cNvSpPr txBox="1"/>
              <p:nvPr/>
            </p:nvSpPr>
            <p:spPr>
              <a:xfrm>
                <a:off x="121964" y="5733256"/>
                <a:ext cx="5974036" cy="8672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Algorithm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2400" dirty="0"/>
                  <a:t> runs on a data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</a:p>
              <a:p>
                <a:pPr algn="ctr"/>
                <a:r>
                  <a:rPr lang="en-US" sz="2400" dirty="0"/>
                  <a:t>produces a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private</a:t>
                </a:r>
                <a:r>
                  <a:rPr lang="en-US" sz="2400" dirty="0"/>
                  <a:t> </a:t>
                </a:r>
                <a:r>
                  <a:rPr lang="en-US" sz="2400" b="1" dirty="0"/>
                  <a:t>probabilistic</a:t>
                </a:r>
                <a:r>
                  <a:rPr lang="en-US" sz="2400" dirty="0"/>
                  <a:t> output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𝓓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4F1CE7F-1DA1-431A-8140-218A416AC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64" y="5733256"/>
                <a:ext cx="5974036" cy="867225"/>
              </a:xfrm>
              <a:prstGeom prst="rect">
                <a:avLst/>
              </a:prstGeom>
              <a:blipFill>
                <a:blip r:embed="rId5"/>
                <a:stretch>
                  <a:fillRect l="-816" t="-4895" r="-1531" b="-14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99B0BAB7-727A-45FA-9ACC-67AEA6D0795E}"/>
              </a:ext>
            </a:extLst>
          </p:cNvPr>
          <p:cNvSpPr/>
          <p:nvPr/>
        </p:nvSpPr>
        <p:spPr>
          <a:xfrm>
            <a:off x="736161" y="1807826"/>
            <a:ext cx="5325965" cy="1602492"/>
          </a:xfrm>
          <a:prstGeom prst="cloudCallout">
            <a:avLst>
              <a:gd name="adj1" fmla="val 33807"/>
              <a:gd name="adj2" fmla="val 68363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After sending </a:t>
            </a:r>
            <a:r>
              <a:rPr lang="en-US" sz="1800" dirty="0">
                <a:solidFill>
                  <a:schemeClr val="bg1"/>
                </a:solidFill>
              </a:rPr>
              <a:t>you </a:t>
            </a:r>
            <a:r>
              <a:rPr lang="en-US" sz="1800" b="1" dirty="0">
                <a:solidFill>
                  <a:schemeClr val="bg1"/>
                </a:solidFill>
              </a:rPr>
              <a:t>raw data</a:t>
            </a:r>
            <a:r>
              <a:rPr lang="en-US" sz="1800" b="1" dirty="0">
                <a:solidFill>
                  <a:schemeClr val="accent1"/>
                </a:solidFill>
              </a:rPr>
              <a:t> </a:t>
            </a:r>
            <a:r>
              <a:rPr lang="en-US" sz="1800" dirty="0"/>
              <a:t>to the curator, you must trust their integrity for the </a:t>
            </a:r>
            <a:r>
              <a:rPr lang="en-US" sz="1800" b="1" dirty="0">
                <a:solidFill>
                  <a:srgbClr val="FF0000"/>
                </a:solidFill>
              </a:rPr>
              <a:t>rest of your life</a:t>
            </a:r>
          </a:p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5316AE2-5AA6-4E71-AAC7-D4EA10CFAC0B}"/>
              </a:ext>
            </a:extLst>
          </p:cNvPr>
          <p:cNvSpPr txBox="1">
            <a:spLocks/>
          </p:cNvSpPr>
          <p:nvPr/>
        </p:nvSpPr>
        <p:spPr>
          <a:xfrm>
            <a:off x="2243572" y="2535317"/>
            <a:ext cx="7704856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5D5FDD-2BCE-4CC1-89EA-A6B662F11748}"/>
                  </a:ext>
                </a:extLst>
              </p:cNvPr>
              <p:cNvSpPr txBox="1"/>
              <p:nvPr/>
            </p:nvSpPr>
            <p:spPr>
              <a:xfrm>
                <a:off x="6753054" y="1445125"/>
                <a:ext cx="54206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Each user holds their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own</a:t>
                </a:r>
                <a:r>
                  <a:rPr lang="en-US" sz="2400" dirty="0"/>
                  <a:t>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initially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5D5FDD-2BCE-4CC1-89EA-A6B662F11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054" y="1445125"/>
                <a:ext cx="5420651" cy="461665"/>
              </a:xfrm>
              <a:prstGeom prst="rect">
                <a:avLst/>
              </a:prstGeom>
              <a:blipFill>
                <a:blip r:embed="rId6"/>
                <a:stretch>
                  <a:fillRect l="-1237" t="-10526" r="-112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row: Down 14">
            <a:extLst>
              <a:ext uri="{FF2B5EF4-FFF2-40B4-BE49-F238E27FC236}">
                <a16:creationId xmlns:a16="http://schemas.microsoft.com/office/drawing/2014/main" id="{0ACB9675-828E-428D-A408-784E406D45B8}"/>
              </a:ext>
            </a:extLst>
          </p:cNvPr>
          <p:cNvSpPr/>
          <p:nvPr/>
        </p:nvSpPr>
        <p:spPr>
          <a:xfrm>
            <a:off x="8861943" y="2245432"/>
            <a:ext cx="576064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0D9D567-6B91-4DF1-B4F5-26CF0844E07F}"/>
                  </a:ext>
                </a:extLst>
              </p:cNvPr>
              <p:cNvSpPr txBox="1"/>
              <p:nvPr/>
            </p:nvSpPr>
            <p:spPr>
              <a:xfrm>
                <a:off x="7062110" y="3471872"/>
                <a:ext cx="445378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Each user applies a randomizer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algn="ctr"/>
                <a:r>
                  <a:rPr lang="en-US" sz="2400" dirty="0"/>
                  <a:t>send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to the curator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0D9D567-6B91-4DF1-B4F5-26CF0844E0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2110" y="3471872"/>
                <a:ext cx="4453783" cy="830997"/>
              </a:xfrm>
              <a:prstGeom prst="rect">
                <a:avLst/>
              </a:prstGeom>
              <a:blipFill>
                <a:blip r:embed="rId7"/>
                <a:stretch>
                  <a:fillRect l="-1505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row: Down 16">
            <a:extLst>
              <a:ext uri="{FF2B5EF4-FFF2-40B4-BE49-F238E27FC236}">
                <a16:creationId xmlns:a16="http://schemas.microsoft.com/office/drawing/2014/main" id="{395B5EAF-BF9A-4810-B389-97295EA42AAF}"/>
              </a:ext>
            </a:extLst>
          </p:cNvPr>
          <p:cNvSpPr/>
          <p:nvPr/>
        </p:nvSpPr>
        <p:spPr>
          <a:xfrm>
            <a:off x="8861943" y="4552685"/>
            <a:ext cx="576064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A0734E2-F4B2-47D4-B19B-20264878A499}"/>
                  </a:ext>
                </a:extLst>
              </p:cNvPr>
              <p:cNvSpPr txBox="1"/>
              <p:nvPr/>
            </p:nvSpPr>
            <p:spPr>
              <a:xfrm>
                <a:off x="7359998" y="5733256"/>
                <a:ext cx="3579954" cy="8672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Curator runs the algorithm </a:t>
                </a:r>
              </a:p>
              <a:p>
                <a:pPr algn="ctr"/>
                <a:r>
                  <a:rPr lang="en-US" sz="2400" dirty="0"/>
                  <a:t>on all these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A0734E2-F4B2-47D4-B19B-20264878A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998" y="5733256"/>
                <a:ext cx="3579954" cy="867225"/>
              </a:xfrm>
              <a:prstGeom prst="rect">
                <a:avLst/>
              </a:prstGeom>
              <a:blipFill>
                <a:blip r:embed="rId8"/>
                <a:stretch>
                  <a:fillRect l="-2211" t="-5594" r="-2041" b="-11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26A11CA6-A6BC-4548-9EAA-89E5CA000F96}"/>
              </a:ext>
            </a:extLst>
          </p:cNvPr>
          <p:cNvSpPr/>
          <p:nvPr/>
        </p:nvSpPr>
        <p:spPr>
          <a:xfrm>
            <a:off x="9527704" y="2659139"/>
            <a:ext cx="2664296" cy="917824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It’s probabilistic</a:t>
            </a:r>
          </a:p>
        </p:txBody>
      </p:sp>
    </p:spTree>
    <p:extLst>
      <p:ext uri="{BB962C8B-B14F-4D97-AF65-F5344CB8AC3E}">
        <p14:creationId xmlns:p14="http://schemas.microsoft.com/office/powerpoint/2010/main" val="297402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  <p:bldP spid="12" grpId="0"/>
      <p:bldP spid="2" grpId="0" animBg="1"/>
      <p:bldP spid="13" grpId="0"/>
      <p:bldP spid="15" grpId="0" animBg="1"/>
      <p:bldP spid="16" grpId="0"/>
      <p:bldP spid="17" grpId="0" animBg="1"/>
      <p:bldP spid="18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1440160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Differential</a:t>
            </a:r>
            <a:r>
              <a:rPr lang="en-US" dirty="0"/>
              <a:t> Privacy: </a:t>
            </a:r>
            <a:r>
              <a:rPr lang="en-US" b="1" dirty="0">
                <a:solidFill>
                  <a:srgbClr val="00B050"/>
                </a:solidFill>
              </a:rPr>
              <a:t>Local Model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208C722-E690-4BB1-B70E-550CF177CD12}"/>
                  </a:ext>
                </a:extLst>
              </p:cNvPr>
              <p:cNvSpPr txBox="1"/>
              <p:nvPr/>
            </p:nvSpPr>
            <p:spPr>
              <a:xfrm>
                <a:off x="2135560" y="1412776"/>
                <a:ext cx="75446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Imagine each user holds their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own</a:t>
                </a:r>
                <a:r>
                  <a:rPr lang="en-US" sz="2800" dirty="0"/>
                  <a:t>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/>
                  <a:t>initially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208C722-E690-4BB1-B70E-550CF177C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560" y="1412776"/>
                <a:ext cx="7544693" cy="523220"/>
              </a:xfrm>
              <a:prstGeom prst="rect">
                <a:avLst/>
              </a:prstGeom>
              <a:blipFill>
                <a:blip r:embed="rId3"/>
                <a:stretch>
                  <a:fillRect l="-1131" t="-11628" r="-1212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row: Down 10">
            <a:extLst>
              <a:ext uri="{FF2B5EF4-FFF2-40B4-BE49-F238E27FC236}">
                <a16:creationId xmlns:a16="http://schemas.microsoft.com/office/drawing/2014/main" id="{81280BAB-9AA5-430A-82F6-DE0E2D4E517C}"/>
              </a:ext>
            </a:extLst>
          </p:cNvPr>
          <p:cNvSpPr/>
          <p:nvPr/>
        </p:nvSpPr>
        <p:spPr>
          <a:xfrm>
            <a:off x="5666580" y="2323497"/>
            <a:ext cx="576064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BFBEDAC-C80E-4C51-AD16-82E4E9A4F43F}"/>
                  </a:ext>
                </a:extLst>
              </p:cNvPr>
              <p:cNvSpPr txBox="1"/>
              <p:nvPr/>
            </p:nvSpPr>
            <p:spPr>
              <a:xfrm>
                <a:off x="1539156" y="3430553"/>
                <a:ext cx="90256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Each user applies a randomizer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sends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to the curator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BFBEDAC-C80E-4C51-AD16-82E4E9A4F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156" y="3430553"/>
                <a:ext cx="9025612" cy="523220"/>
              </a:xfrm>
              <a:prstGeom prst="rect">
                <a:avLst/>
              </a:prstGeom>
              <a:blipFill>
                <a:blip r:embed="rId4"/>
                <a:stretch>
                  <a:fillRect l="-810" t="-11628" r="-810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Down 12">
            <a:extLst>
              <a:ext uri="{FF2B5EF4-FFF2-40B4-BE49-F238E27FC236}">
                <a16:creationId xmlns:a16="http://schemas.microsoft.com/office/drawing/2014/main" id="{4BCC570B-4318-40BA-B1B4-ADA5D782CC4F}"/>
              </a:ext>
            </a:extLst>
          </p:cNvPr>
          <p:cNvSpPr/>
          <p:nvPr/>
        </p:nvSpPr>
        <p:spPr>
          <a:xfrm>
            <a:off x="5666580" y="4293096"/>
            <a:ext cx="576064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D989E4-ED5A-4991-BEB3-4CBD303E1A63}"/>
                  </a:ext>
                </a:extLst>
              </p:cNvPr>
              <p:cNvSpPr txBox="1"/>
              <p:nvPr/>
            </p:nvSpPr>
            <p:spPr>
              <a:xfrm>
                <a:off x="1950576" y="5557091"/>
                <a:ext cx="7670370" cy="565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Curator runs the algorithm on all these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D989E4-ED5A-4991-BEB3-4CBD303E1A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576" y="5557091"/>
                <a:ext cx="7670370" cy="565476"/>
              </a:xfrm>
              <a:prstGeom prst="rect">
                <a:avLst/>
              </a:prstGeom>
              <a:blipFill>
                <a:blip r:embed="rId5"/>
                <a:stretch>
                  <a:fillRect l="-1113" t="-10870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6865C467-5C2F-4D25-9A93-03349057CEC6}"/>
              </a:ext>
            </a:extLst>
          </p:cNvPr>
          <p:cNvSpPr/>
          <p:nvPr/>
        </p:nvSpPr>
        <p:spPr>
          <a:xfrm>
            <a:off x="7464152" y="2323497"/>
            <a:ext cx="2664296" cy="917824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It’s probabilistic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C5C8D88-8CD7-4708-98EA-7100347B6B3E}"/>
                  </a:ext>
                </a:extLst>
              </p:cNvPr>
              <p:cNvSpPr txBox="1"/>
              <p:nvPr/>
            </p:nvSpPr>
            <p:spPr>
              <a:xfrm>
                <a:off x="1515418" y="3502102"/>
                <a:ext cx="878497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Privacy assumption for user with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: </a:t>
                </a:r>
              </a:p>
              <a:p>
                <a:pPr algn="ctr"/>
                <a:r>
                  <a:rPr lang="en-US" sz="2400" dirty="0"/>
                  <a:t>even the curator cannot figure out much about my input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C5C8D88-8CD7-4708-98EA-7100347B6B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418" y="3502102"/>
                <a:ext cx="8784976" cy="830997"/>
              </a:xfrm>
              <a:prstGeom prst="rect">
                <a:avLst/>
              </a:prstGeom>
              <a:blipFill>
                <a:blip r:embed="rId6"/>
                <a:stretch>
                  <a:fillRect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4F21AAD-61C6-4CA8-9ADC-D551BD04505B}"/>
                  </a:ext>
                </a:extLst>
              </p:cNvPr>
              <p:cNvSpPr txBox="1"/>
              <p:nvPr/>
            </p:nvSpPr>
            <p:spPr>
              <a:xfrm>
                <a:off x="2212593" y="4506449"/>
                <a:ext cx="748403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A 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Local</a:t>
                </a:r>
                <a:r>
                  <a:rPr lang="en-US" sz="2400" dirty="0"/>
                  <a:t> randomizer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𝝐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-Locally differentially private</a:t>
                </a:r>
                <a:endParaRPr lang="en-US" sz="2400" b="1" dirty="0"/>
              </a:p>
              <a:p>
                <a:pPr algn="ctr"/>
                <a:r>
                  <a:rPr lang="en-US" sz="2400" dirty="0"/>
                  <a:t>if for 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all pairs of possible inputs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/>
                  <a:t>,  and all possible outputs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400" dirty="0"/>
                  <a:t>,</a:t>
                </a:r>
              </a:p>
              <a:p>
                <a:pPr algn="ctr"/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⁡[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⁡[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4F21AAD-61C6-4CA8-9ADC-D551BD045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593" y="4506449"/>
                <a:ext cx="7484038" cy="2308324"/>
              </a:xfrm>
              <a:prstGeom prst="rect">
                <a:avLst/>
              </a:prstGeom>
              <a:blipFill>
                <a:blip r:embed="rId7"/>
                <a:stretch>
                  <a:fillRect t="-2111" r="-570" b="-2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43F1AC1-8939-4E3D-89CB-880ED7FBCA35}"/>
                  </a:ext>
                </a:extLst>
              </p:cNvPr>
              <p:cNvSpPr txBox="1"/>
              <p:nvPr/>
            </p:nvSpPr>
            <p:spPr>
              <a:xfrm>
                <a:off x="2279576" y="4725144"/>
                <a:ext cx="7484038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A local randomizer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</m:d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-differentially private</a:t>
                </a:r>
                <a:endParaRPr lang="en-US" sz="2400" b="1" dirty="0"/>
              </a:p>
              <a:p>
                <a:pPr algn="ctr"/>
                <a:r>
                  <a:rPr lang="en-US" sz="2400" dirty="0"/>
                  <a:t>if for all pairs of inputs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/>
                  <a:t>,  and possible events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ℰ</m:t>
                    </m:r>
                  </m:oMath>
                </a14:m>
                <a:endParaRPr lang="en-US" sz="2400" dirty="0"/>
              </a:p>
              <a:p>
                <a:pPr algn="ctr"/>
                <a:r>
                  <a:rPr lang="en-US" sz="1200" dirty="0"/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43F1AC1-8939-4E3D-89CB-880ED7FBC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576" y="4725144"/>
                <a:ext cx="7484038" cy="1754326"/>
              </a:xfrm>
              <a:prstGeom prst="rect">
                <a:avLst/>
              </a:prstGeom>
              <a:blipFill>
                <a:blip r:embed="rId8"/>
                <a:stretch>
                  <a:fillRect t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382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0.00052 -0.603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3018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-0.00221 -0.1365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  <p:bldP spid="13" grpId="0" animBg="1"/>
      <p:bldP spid="14" grpId="0"/>
      <p:bldP spid="15" grpId="0" animBg="1"/>
      <p:bldP spid="2" grpId="0"/>
      <p:bldP spid="17" grpId="0"/>
      <p:bldP spid="17" grpId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936104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Differential</a:t>
            </a:r>
            <a:r>
              <a:rPr lang="en-US" dirty="0"/>
              <a:t> Privacy: </a:t>
            </a:r>
            <a:r>
              <a:rPr lang="en-US" b="1" dirty="0">
                <a:solidFill>
                  <a:srgbClr val="FF0000"/>
                </a:solidFill>
              </a:rPr>
              <a:t>Central</a:t>
            </a:r>
            <a:r>
              <a:rPr lang="en-US" dirty="0"/>
              <a:t> vs </a:t>
            </a:r>
            <a:r>
              <a:rPr lang="en-US" b="1" dirty="0">
                <a:solidFill>
                  <a:srgbClr val="00B050"/>
                </a:solidFill>
              </a:rPr>
              <a:t>Local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3F3400-BC9C-4713-854F-3A825F5EF2CB}"/>
              </a:ext>
            </a:extLst>
          </p:cNvPr>
          <p:cNvSpPr txBox="1"/>
          <p:nvPr/>
        </p:nvSpPr>
        <p:spPr>
          <a:xfrm>
            <a:off x="3647728" y="3724093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Trust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3B9160-2F55-402C-BD2C-747762CA8917}"/>
              </a:ext>
            </a:extLst>
          </p:cNvPr>
          <p:cNvSpPr txBox="1"/>
          <p:nvPr/>
        </p:nvSpPr>
        <p:spPr>
          <a:xfrm>
            <a:off x="7194715" y="3702662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Utility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62AB89-3AB6-4212-A733-26136E392586}"/>
              </a:ext>
            </a:extLst>
          </p:cNvPr>
          <p:cNvSpPr txBox="1"/>
          <p:nvPr/>
        </p:nvSpPr>
        <p:spPr>
          <a:xfrm>
            <a:off x="825652" y="1038992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Privacy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D8B541-4344-447A-A3A7-D72BD2A0117A}"/>
              </a:ext>
            </a:extLst>
          </p:cNvPr>
          <p:cNvSpPr txBox="1"/>
          <p:nvPr/>
        </p:nvSpPr>
        <p:spPr>
          <a:xfrm>
            <a:off x="4082173" y="4673150"/>
            <a:ext cx="3311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Complete Trust in the Curator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DFB4BE-FCB0-4E24-869E-A1A5F9D03121}"/>
              </a:ext>
            </a:extLst>
          </p:cNvPr>
          <p:cNvSpPr txBox="1"/>
          <p:nvPr/>
        </p:nvSpPr>
        <p:spPr>
          <a:xfrm>
            <a:off x="5735960" y="906519"/>
            <a:ext cx="4891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How </a:t>
            </a:r>
            <a:r>
              <a:rPr lang="en-US" sz="2400" b="1" dirty="0">
                <a:solidFill>
                  <a:srgbClr val="7030A0"/>
                </a:solidFill>
              </a:rPr>
              <a:t>private</a:t>
            </a:r>
            <a:r>
              <a:rPr lang="en-US" sz="2400" dirty="0"/>
              <a:t> is the algorithm?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00A2289-C277-48C5-9BE3-3E23E19D75D7}"/>
                  </a:ext>
                </a:extLst>
              </p:cNvPr>
              <p:cNvSpPr txBox="1"/>
              <p:nvPr/>
            </p:nvSpPr>
            <p:spPr>
              <a:xfrm>
                <a:off x="5265511" y="1412695"/>
                <a:ext cx="58326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Fix the requirement to be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,1/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400" dirty="0"/>
                  <a:t>-</a:t>
                </a:r>
                <a:r>
                  <a:rPr lang="en-US" sz="2400" b="1" dirty="0"/>
                  <a:t>DP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00A2289-C277-48C5-9BE3-3E23E19D7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511" y="1412695"/>
                <a:ext cx="5832648" cy="461665"/>
              </a:xfrm>
              <a:prstGeom prst="rect">
                <a:avLst/>
              </a:prstGeom>
              <a:blipFill>
                <a:blip r:embed="rId3"/>
                <a:stretch>
                  <a:fillRect l="-522" t="-10667" r="-313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18877F-981A-404D-B4C5-6E210D814577}"/>
                  </a:ext>
                </a:extLst>
              </p:cNvPr>
              <p:cNvSpPr txBox="1"/>
              <p:nvPr/>
            </p:nvSpPr>
            <p:spPr>
              <a:xfrm>
                <a:off x="2351584" y="2065501"/>
                <a:ext cx="7628054" cy="1323439"/>
              </a:xfrm>
              <a:prstGeom prst="rect">
                <a:avLst/>
              </a:prstGeom>
              <a:noFill/>
              <a:ln w="28575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/>
                  <a:t>The Aggregation Problem</a:t>
                </a:r>
              </a:p>
              <a:p>
                <a:pPr algn="ctr"/>
                <a:endParaRPr lang="en-US" sz="2400" dirty="0"/>
              </a:p>
              <a:p>
                <a:pPr algn="ctr"/>
                <a:r>
                  <a:rPr lang="en-US" sz="2400" dirty="0"/>
                  <a:t>Each user gets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r>
                  <a:rPr lang="en-US" sz="2400" dirty="0"/>
                  <a:t>, goal is to estimate the sum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18877F-981A-404D-B4C5-6E210D814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584" y="2065501"/>
                <a:ext cx="7628054" cy="1323439"/>
              </a:xfrm>
              <a:prstGeom prst="rect">
                <a:avLst/>
              </a:prstGeom>
              <a:blipFill>
                <a:blip r:embed="rId4"/>
                <a:stretch>
                  <a:fillRect t="-4955" b="-8108"/>
                </a:stretch>
              </a:blipFill>
              <a:ln w="28575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1EE274C7-715E-49E8-9752-0456F505434A}"/>
              </a:ext>
            </a:extLst>
          </p:cNvPr>
          <p:cNvSpPr txBox="1"/>
          <p:nvPr/>
        </p:nvSpPr>
        <p:spPr>
          <a:xfrm>
            <a:off x="559413" y="4701172"/>
            <a:ext cx="2946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Central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80A5EF-BCE1-44B0-B44C-6BB95E7A6F5D}"/>
              </a:ext>
            </a:extLst>
          </p:cNvPr>
          <p:cNvSpPr txBox="1"/>
          <p:nvPr/>
        </p:nvSpPr>
        <p:spPr>
          <a:xfrm>
            <a:off x="559413" y="5818892"/>
            <a:ext cx="2946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</a:rPr>
              <a:t>Local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FB67A9-22B2-4570-AE41-3EB872728A7B}"/>
              </a:ext>
            </a:extLst>
          </p:cNvPr>
          <p:cNvSpPr txBox="1"/>
          <p:nvPr/>
        </p:nvSpPr>
        <p:spPr>
          <a:xfrm>
            <a:off x="4082172" y="5895046"/>
            <a:ext cx="3311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Only Trust myself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1B19415-CC75-4ECA-8112-65FDBD25DBAA}"/>
                  </a:ext>
                </a:extLst>
              </p:cNvPr>
              <p:cNvSpPr txBox="1"/>
              <p:nvPr/>
            </p:nvSpPr>
            <p:spPr>
              <a:xfrm>
                <a:off x="7734984" y="4734910"/>
                <a:ext cx="3311949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00B050"/>
                    </a:solidFill>
                  </a:rPr>
                  <a:t> </a:t>
                </a:r>
                <a:r>
                  <a:rPr lang="en-US" sz="2400" dirty="0"/>
                  <a:t>error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1B19415-CC75-4ECA-8112-65FDBD25DB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984" y="4734910"/>
                <a:ext cx="3311949" cy="470000"/>
              </a:xfrm>
              <a:prstGeom prst="rect">
                <a:avLst/>
              </a:prstGeom>
              <a:blipFill>
                <a:blip r:embed="rId5"/>
                <a:stretch>
                  <a:fillRect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BCE38BF-64EF-42D2-AD99-95B626DB880B}"/>
                  </a:ext>
                </a:extLst>
              </p:cNvPr>
              <p:cNvSpPr txBox="1"/>
              <p:nvPr/>
            </p:nvSpPr>
            <p:spPr>
              <a:xfrm>
                <a:off x="7734984" y="5751148"/>
                <a:ext cx="3311949" cy="465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rad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error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BCE38BF-64EF-42D2-AD99-95B626DB8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984" y="5751148"/>
                <a:ext cx="3311949" cy="465769"/>
              </a:xfrm>
              <a:prstGeom prst="rect">
                <a:avLst/>
              </a:prstGeom>
              <a:blipFill>
                <a:blip r:embed="rId6"/>
                <a:stretch>
                  <a:fillRect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416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18" grpId="0"/>
      <p:bldP spid="19" grpId="0"/>
      <p:bldP spid="5" grpId="0" animBg="1"/>
      <p:bldP spid="20" grpId="0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1440160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Differential</a:t>
            </a:r>
            <a:r>
              <a:rPr lang="en-US" dirty="0"/>
              <a:t> Privacy: </a:t>
            </a:r>
            <a:r>
              <a:rPr lang="en-US" b="1" dirty="0">
                <a:solidFill>
                  <a:srgbClr val="7030A0"/>
                </a:solidFill>
              </a:rPr>
              <a:t>Shuffle Model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A25C44-FEBB-48DE-8749-30BE1236253C}"/>
              </a:ext>
            </a:extLst>
          </p:cNvPr>
          <p:cNvSpPr/>
          <p:nvPr/>
        </p:nvSpPr>
        <p:spPr>
          <a:xfrm>
            <a:off x="1127448" y="1556792"/>
            <a:ext cx="9577064" cy="576064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Spectrum of Trust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809256-87B7-4557-90EF-D7D07435AAC9}"/>
              </a:ext>
            </a:extLst>
          </p:cNvPr>
          <p:cNvSpPr txBox="1"/>
          <p:nvPr/>
        </p:nvSpPr>
        <p:spPr>
          <a:xfrm>
            <a:off x="9228592" y="2289066"/>
            <a:ext cx="2946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Central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1C43B3-4405-4F69-9F1F-9433AD5FCEC7}"/>
              </a:ext>
            </a:extLst>
          </p:cNvPr>
          <p:cNvSpPr txBox="1"/>
          <p:nvPr/>
        </p:nvSpPr>
        <p:spPr>
          <a:xfrm>
            <a:off x="-345900" y="2286746"/>
            <a:ext cx="2946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</a:rPr>
              <a:t>Local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9FC79F-7745-4609-84DC-B70B4F24F297}"/>
              </a:ext>
            </a:extLst>
          </p:cNvPr>
          <p:cNvSpPr/>
          <p:nvPr/>
        </p:nvSpPr>
        <p:spPr>
          <a:xfrm>
            <a:off x="1127448" y="5373216"/>
            <a:ext cx="9577064" cy="57606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Spectrum of Utility</a:t>
            </a:r>
          </a:p>
        </p:txBody>
      </p:sp>
      <p:pic>
        <p:nvPicPr>
          <p:cNvPr id="12" name="Graphic 11" descr="Funny face outline">
            <a:extLst>
              <a:ext uri="{FF2B5EF4-FFF2-40B4-BE49-F238E27FC236}">
                <a16:creationId xmlns:a16="http://schemas.microsoft.com/office/drawing/2014/main" id="{38A3888F-004E-44E2-9300-74EA564C41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44740" y="4419929"/>
            <a:ext cx="914400" cy="914400"/>
          </a:xfrm>
          <a:prstGeom prst="rect">
            <a:avLst/>
          </a:prstGeom>
        </p:spPr>
      </p:pic>
      <p:pic>
        <p:nvPicPr>
          <p:cNvPr id="13" name="Graphic 12" descr="Funny face outline">
            <a:extLst>
              <a:ext uri="{FF2B5EF4-FFF2-40B4-BE49-F238E27FC236}">
                <a16:creationId xmlns:a16="http://schemas.microsoft.com/office/drawing/2014/main" id="{F54ED0AE-A8EA-4C32-8937-8A893FDDDF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0248" y="604664"/>
            <a:ext cx="914400" cy="91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80F9EA-8422-4BEA-9DEA-51F3D0763FC5}"/>
              </a:ext>
            </a:extLst>
          </p:cNvPr>
          <p:cNvSpPr txBox="1"/>
          <p:nvPr/>
        </p:nvSpPr>
        <p:spPr>
          <a:xfrm>
            <a:off x="9228592" y="5983015"/>
            <a:ext cx="2946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Central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E5BB00-7288-4B7E-9A55-39E4316A50F9}"/>
              </a:ext>
            </a:extLst>
          </p:cNvPr>
          <p:cNvSpPr txBox="1"/>
          <p:nvPr/>
        </p:nvSpPr>
        <p:spPr>
          <a:xfrm>
            <a:off x="-345900" y="5988167"/>
            <a:ext cx="2946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</a:rPr>
              <a:t>Local</a:t>
            </a:r>
          </a:p>
        </p:txBody>
      </p:sp>
      <p:pic>
        <p:nvPicPr>
          <p:cNvPr id="17" name="Graphic 16" descr="Tired face outline">
            <a:extLst>
              <a:ext uri="{FF2B5EF4-FFF2-40B4-BE49-F238E27FC236}">
                <a16:creationId xmlns:a16="http://schemas.microsoft.com/office/drawing/2014/main" id="{06298576-A976-420D-A530-780FD7C751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0248" y="4418784"/>
            <a:ext cx="914400" cy="914400"/>
          </a:xfrm>
          <a:prstGeom prst="rect">
            <a:avLst/>
          </a:prstGeom>
        </p:spPr>
      </p:pic>
      <p:pic>
        <p:nvPicPr>
          <p:cNvPr id="18" name="Graphic 17" descr="Tired face outline">
            <a:extLst>
              <a:ext uri="{FF2B5EF4-FFF2-40B4-BE49-F238E27FC236}">
                <a16:creationId xmlns:a16="http://schemas.microsoft.com/office/drawing/2014/main" id="{8AC67124-20FE-497D-9458-FDAE6F92AD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44740" y="604664"/>
            <a:ext cx="914400" cy="914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720D71F-BC1C-465F-9322-B7DCE91F6755}"/>
              </a:ext>
            </a:extLst>
          </p:cNvPr>
          <p:cNvSpPr txBox="1"/>
          <p:nvPr/>
        </p:nvSpPr>
        <p:spPr>
          <a:xfrm>
            <a:off x="1032860" y="3245204"/>
            <a:ext cx="93116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7030A0"/>
                </a:solidFill>
              </a:rPr>
              <a:t>Shuffle Model</a:t>
            </a:r>
          </a:p>
          <a:p>
            <a:pPr algn="ctr"/>
            <a:r>
              <a:rPr lang="en-US" sz="4400" b="1" dirty="0">
                <a:solidFill>
                  <a:srgbClr val="7030A0"/>
                </a:solidFill>
              </a:rPr>
              <a:t>[</a:t>
            </a:r>
            <a:r>
              <a:rPr lang="en-US" sz="4400" dirty="0"/>
              <a:t>IKOS06, BEM+17,CSU+18,EFM+19</a:t>
            </a:r>
            <a:r>
              <a:rPr lang="en-US" sz="4400" b="1" dirty="0">
                <a:solidFill>
                  <a:srgbClr val="7030A0"/>
                </a:solidFill>
              </a:rPr>
              <a:t>]</a:t>
            </a:r>
            <a:endParaRPr lang="en-US" sz="4400" dirty="0"/>
          </a:p>
        </p:txBody>
      </p:sp>
      <p:pic>
        <p:nvPicPr>
          <p:cNvPr id="20" name="Graphic 19" descr="Funny face outline">
            <a:extLst>
              <a:ext uri="{FF2B5EF4-FFF2-40B4-BE49-F238E27FC236}">
                <a16:creationId xmlns:a16="http://schemas.microsoft.com/office/drawing/2014/main" id="{D5093826-30A2-4A2F-9F5B-DF0D6E968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00294" y="2514600"/>
            <a:ext cx="914400" cy="914400"/>
          </a:xfrm>
          <a:prstGeom prst="rect">
            <a:avLst/>
          </a:prstGeom>
        </p:spPr>
      </p:pic>
      <p:pic>
        <p:nvPicPr>
          <p:cNvPr id="21" name="Graphic 20" descr="Funny face outline">
            <a:extLst>
              <a:ext uri="{FF2B5EF4-FFF2-40B4-BE49-F238E27FC236}">
                <a16:creationId xmlns:a16="http://schemas.microsoft.com/office/drawing/2014/main" id="{BD176679-E993-427D-864B-D1E000751B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32894" y="2514600"/>
            <a:ext cx="914400" cy="9144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A708272-70D7-494A-A595-A03730D9EBD0}"/>
              </a:ext>
            </a:extLst>
          </p:cNvPr>
          <p:cNvSpPr txBox="1"/>
          <p:nvPr/>
        </p:nvSpPr>
        <p:spPr>
          <a:xfrm>
            <a:off x="9045965" y="1440612"/>
            <a:ext cx="3311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Complete Trust in the Curator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ED17634-7AD2-4622-BD11-6DAF588D6E1B}"/>
              </a:ext>
            </a:extLst>
          </p:cNvPr>
          <p:cNvSpPr txBox="1"/>
          <p:nvPr/>
        </p:nvSpPr>
        <p:spPr>
          <a:xfrm>
            <a:off x="-529268" y="1613572"/>
            <a:ext cx="3311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Only Trust myself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8383A2D-5881-44E5-B70D-4D83A78EAA27}"/>
                  </a:ext>
                </a:extLst>
              </p:cNvPr>
              <p:cNvSpPr txBox="1"/>
              <p:nvPr/>
            </p:nvSpPr>
            <p:spPr>
              <a:xfrm>
                <a:off x="9120336" y="5397082"/>
                <a:ext cx="3311949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00B050"/>
                    </a:solidFill>
                  </a:rPr>
                  <a:t> </a:t>
                </a:r>
                <a:r>
                  <a:rPr lang="en-US" sz="2400" dirty="0"/>
                  <a:t>error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8383A2D-5881-44E5-B70D-4D83A78EA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0336" y="5397082"/>
                <a:ext cx="3311949" cy="470000"/>
              </a:xfrm>
              <a:prstGeom prst="rect">
                <a:avLst/>
              </a:prstGeom>
              <a:blipFill>
                <a:blip r:embed="rId7"/>
                <a:stretch>
                  <a:fillRect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1D957B5-7D9A-4EDD-B514-651943893394}"/>
                  </a:ext>
                </a:extLst>
              </p:cNvPr>
              <p:cNvSpPr txBox="1"/>
              <p:nvPr/>
            </p:nvSpPr>
            <p:spPr>
              <a:xfrm>
                <a:off x="-506076" y="5433710"/>
                <a:ext cx="3311949" cy="465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rad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error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1D957B5-7D9A-4EDD-B514-651943893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6076" y="5433710"/>
                <a:ext cx="3311949" cy="465769"/>
              </a:xfrm>
              <a:prstGeom prst="rect">
                <a:avLst/>
              </a:prstGeom>
              <a:blipFill>
                <a:blip r:embed="rId8"/>
                <a:stretch>
                  <a:fillRect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50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0081 L -0.00443 -0.0081 C -0.00378 -0.01227 -0.00287 -0.0162 -0.00222 -0.02014 C 0.00052 -0.03773 -0.00222 -0.02685 0.00078 -0.0375 C 0.0013 -0.04143 0.00156 -0.0456 0.00234 -0.04953 C 0.0026 -0.05139 0.00325 -0.05301 0.00377 -0.05486 C 0.00481 -0.05879 0.00573 -0.06273 0.00677 -0.06689 C 0.00703 -0.07176 0.00703 -0.07662 0.00755 -0.08148 C 0.00781 -0.08333 0.00872 -0.08495 0.00898 -0.0868 C 0.0125 -0.10879 0.00794 -0.09213 0.01354 -0.10949 C 0.01783 -0.14352 0.01237 -0.10092 0.01653 -0.13217 C 0.01705 -0.13611 0.01757 -0.14004 0.0181 -0.14398 C 0.01783 -0.15509 0.01797 -0.16643 0.01731 -0.17731 C 0.01692 -0.18264 0.01054 -0.18611 0.00976 -0.1868 C 0.00872 -0.1875 0.00768 -0.18819 0.00677 -0.18935 C 0.00599 -0.19027 0.00547 -0.19166 0.00455 -0.19213 C 0.00156 -0.19352 -0.00144 -0.19398 -0.00443 -0.19467 C -0.00821 -0.1956 -0.01198 -0.19629 -0.01576 -0.19745 C -0.01797 -0.19814 -0.02019 -0.19953 -0.0224 -0.2 C -0.02565 -0.20092 -0.02904 -0.20069 -0.03217 -0.20139 C -0.03868 -0.20277 -0.0517 -0.20671 -0.0517 -0.20671 C -0.05469 -0.20856 -0.05769 -0.21088 -0.06068 -0.21203 C -0.06589 -0.21412 -0.07032 -0.21597 -0.07565 -0.21736 C -0.07995 -0.21852 -0.08425 -0.21921 -0.08842 -0.2199 L -0.18516 -0.21875 C -0.18776 -0.21852 -0.19024 -0.21736 -0.19271 -0.21597 C -0.19375 -0.21551 -0.19467 -0.21412 -0.19571 -0.21342 C -0.1974 -0.21227 -0.19922 -0.2118 -0.20092 -0.21064 C -0.20938 -0.20463 -0.20443 -0.20764 -0.20925 -0.20277 C -0.21016 -0.20162 -0.2112 -0.20092 -0.21224 -0.2 C -0.21602 -0.18981 -0.21081 -0.20231 -0.21667 -0.19328 C -0.22344 -0.1831 -0.21433 -0.19213 -0.22188 -0.18541 C -0.2224 -0.18356 -0.22292 -0.18171 -0.22344 -0.18009 C -0.22383 -0.1787 -0.22448 -0.17754 -0.22487 -0.17615 C -0.22605 -0.17268 -0.22787 -0.16551 -0.22787 -0.16551 " pathEditMode="relative" ptsTypes="AAAAAAAAAAAAAAAAAAAAAAAAAAAAAAAAAAA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0648 L 0.00026 0.00648 C 0.00247 0.0051 0.00469 0.00371 0.0069 0.00255 C 0.00924 0.00139 0.01614 -0.00115 0.01901 -0.00139 C 0.03372 -0.00277 0.04844 -0.00324 0.06315 -0.00416 C 0.06875 -0.00602 0.07409 -0.00833 0.07969 -0.00949 L 0.09245 -0.01203 C 0.09791 -0.01319 0.10351 -0.01365 0.10898 -0.01481 C 0.1125 -0.01551 0.11601 -0.01666 0.1194 -0.01736 L 0.20195 -0.0162 C 0.20534 -0.01597 0.20859 -0.01273 0.21172 -0.01088 C 0.21315 -0.00995 0.21471 -0.00926 0.21627 -0.0081 C 0.22096 -0.00463 0.21745 -0.00578 0.22291 -0.00277 C 0.225 -0.00162 0.22695 -0.00092 0.22903 -0.00023 C 0.23281 0.00139 0.2345 0.00139 0.23867 0.00394 C 0.25599 0.01412 0.225 -0.00208 0.24544 0.00926 C 0.24739 0.01019 0.24948 0.01065 0.25143 0.01181 C 0.25416 0.01343 0.25443 0.01482 0.25677 0.01713 C 0.25768 0.01806 0.25872 0.01898 0.25976 0.01991 C 0.26497 0.0338 0.25664 0.01297 0.26419 0.02662 C 0.26614 0.02986 0.26549 0.03334 0.26653 0.03727 C 0.2694 0.04931 0.26706 0.02778 0.27096 0.05186 C 0.27148 0.05486 0.272 0.05811 0.27252 0.06111 C 0.27304 0.06482 0.27344 0.06829 0.27396 0.07176 C 0.27448 0.07454 0.27513 0.07709 0.27552 0.07986 C 0.27734 0.09375 0.27682 0.09514 0.27773 0.10926 C 0.27812 0.11667 0.27877 0.12431 0.27929 0.13195 C 0.27903 0.1426 0.27903 0.15324 0.27851 0.16389 C 0.27838 0.16667 0.27734 0.16898 0.27695 0.17176 C 0.27435 0.19491 0.27838 0.17246 0.27474 0.19723 C 0.27435 0.19954 0.2737 0.20162 0.27318 0.20371 C 0.27213 0.20903 0.27135 0.21459 0.27018 0.21991 C 0.26979 0.22199 0.26914 0.22431 0.26875 0.22639 C 0.2651 0.24769 0.26914 0.22848 0.26575 0.24375 C 0.26549 0.24815 0.26536 0.25278 0.26497 0.25718 C 0.26458 0.26204 0.26393 0.2669 0.26354 0.27176 C 0.26289 0.27755 0.2625 0.28334 0.26198 0.28912 C 0.25807 0.33843 0.26263 0.28727 0.25898 0.32107 C 0.25846 0.32639 0.25807 0.33195 0.25742 0.33704 C 0.25716 0.34028 0.25651 0.34329 0.25599 0.34653 C 0.25547 0.35 0.25495 0.35348 0.25443 0.35718 C 0.25338 0.36528 0.2526 0.37662 0.25221 0.3838 C 0.25208 0.38635 0.25221 0.38912 0.25221 0.3919 " pathEditMode="relative" ptsTypes="AAAAAAAAAAAAAAAAAAAAAAAAAAAAAAAAAAAAAAAAAAA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/>
      <p:bldP spid="15" grpId="0"/>
      <p:bldP spid="19" grpId="0"/>
      <p:bldP spid="23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defRPr sz="2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25371</TotalTime>
  <Words>6748</Words>
  <Application>Microsoft Office PowerPoint</Application>
  <PresentationFormat>Widescreen</PresentationFormat>
  <Paragraphs>827</Paragraphs>
  <Slides>52</Slides>
  <Notes>52</Notes>
  <HiddenSlides>4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Calibri </vt:lpstr>
      <vt:lpstr>等线</vt:lpstr>
      <vt:lpstr>Arial</vt:lpstr>
      <vt:lpstr>Calibri</vt:lpstr>
      <vt:lpstr>Calibri Light</vt:lpstr>
      <vt:lpstr>Cambria Math</vt:lpstr>
      <vt:lpstr>Georgia</vt:lpstr>
      <vt:lpstr>Office Theme</vt:lpstr>
      <vt:lpstr>On Distributed Differential Privacy and Counting Distinct Elements</vt:lpstr>
      <vt:lpstr>Today’s Plan</vt:lpstr>
      <vt:lpstr>Differential Privacy: Definition</vt:lpstr>
      <vt:lpstr>Differential Privacy: Definition</vt:lpstr>
      <vt:lpstr>Differential Privacy in the Distributed Setting</vt:lpstr>
      <vt:lpstr>Central Model vs (Non-interactive) Local Model</vt:lpstr>
      <vt:lpstr>Differential Privacy: Local Model</vt:lpstr>
      <vt:lpstr>Differential Privacy: Central vs Local</vt:lpstr>
      <vt:lpstr>Differential Privacy: Shuffle Model</vt:lpstr>
      <vt:lpstr>Differential Privacy: Central vs Local vs Shuffle</vt:lpstr>
      <vt:lpstr>Local Model</vt:lpstr>
      <vt:lpstr>Shuffle Model: Formal Definition</vt:lpstr>
      <vt:lpstr>Today’s Plan</vt:lpstr>
      <vt:lpstr>The Count Distinct Problem</vt:lpstr>
      <vt:lpstr>Count Distinct in (Non-Interactive) Local Model</vt:lpstr>
      <vt:lpstr>Count Distinct in the Shuffle Model</vt:lpstr>
      <vt:lpstr>Count Distinct in the Shuffle Model</vt:lpstr>
      <vt:lpstr>Other Lower Bounds in the Shuffle Model</vt:lpstr>
      <vt:lpstr>Comparison with [Cheu-Ullman’2020]</vt:lpstr>
      <vt:lpstr>Today’s Plan</vt:lpstr>
      <vt:lpstr>Lower Bounds in Shuffle Model via Dominated Protocols</vt:lpstr>
      <vt:lpstr>Lower Bounds in Shuffle Model via Dominated Protocols</vt:lpstr>
      <vt:lpstr>Lower Bounds for Count Distinct via Dominated Protocols</vt:lpstr>
      <vt:lpstr>Today’s Plan</vt:lpstr>
      <vt:lpstr>Constructing the Hard Distribution</vt:lpstr>
      <vt:lpstr>Histogram Suffices</vt:lpstr>
      <vt:lpstr>Overview of Proof</vt:lpstr>
      <vt:lpstr>Lower Bounds for Count Distinct via Moment-Matching</vt:lpstr>
      <vt:lpstr>Key Ideas Behind the Lower Bounds for Estimate the Unseen</vt:lpstr>
      <vt:lpstr>Constructing the Hard Distribution</vt:lpstr>
      <vt:lpstr>Lower Bounds for Count Distinct via Moment-Matching</vt:lpstr>
      <vt:lpstr>Hard Distribution: Signal/Noise Decomposition</vt:lpstr>
      <vt:lpstr>Overview of Proof</vt:lpstr>
      <vt:lpstr>The Magic of Poissonization</vt:lpstr>
      <vt:lpstr>Poissonization in Local Model</vt:lpstr>
      <vt:lpstr>Poissonization in our Hard Distributions</vt:lpstr>
      <vt:lpstr>Expressing the Histogram</vt:lpstr>
      <vt:lpstr>Expressing the Histogram II</vt:lpstr>
      <vt:lpstr>Key Insight: Decomposition</vt:lpstr>
      <vt:lpstr>Overview of Proof</vt:lpstr>
      <vt:lpstr>Bounding Statistical Distance Between Mixtures of Multi-Dimensional Poisson Distributions</vt:lpstr>
      <vt:lpstr>Bounding Statistical Distance Between Mixtures of Multi-Dimensional Poisson Distributions</vt:lpstr>
      <vt:lpstr>Wrapping up</vt:lpstr>
      <vt:lpstr>Conclusion and Open Problems</vt:lpstr>
      <vt:lpstr>Maximal Separation Between Global Sensitivity and Two-Party DP</vt:lpstr>
      <vt:lpstr>Lower Bounds in Shuffle Model via Dominated Protocols</vt:lpstr>
      <vt:lpstr>A few Words About Proof Techniques</vt:lpstr>
      <vt:lpstr>A few Words About Proof Techniques</vt:lpstr>
      <vt:lpstr>Hard Distribution: Signal/Noise Decomposition</vt:lpstr>
      <vt:lpstr>Hard Distribution: Signal/Noise Decomposition</vt:lpstr>
      <vt:lpstr>Why revisit Estimate the Unseen?</vt:lpstr>
      <vt:lpstr>Recap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stoc</dc:title>
  <dc:creator>Jin Ce</dc:creator>
  <cp:lastModifiedBy>陈 立杰</cp:lastModifiedBy>
  <cp:revision>1359</cp:revision>
  <dcterms:created xsi:type="dcterms:W3CDTF">2019-06-24T15:03:08Z</dcterms:created>
  <dcterms:modified xsi:type="dcterms:W3CDTF">2021-03-19T16:57:56Z</dcterms:modified>
</cp:coreProperties>
</file>